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3.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4.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5.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77" r:id="rId3"/>
    <p:sldId id="27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73576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3" autoAdjust="0"/>
    <p:restoredTop sz="94660"/>
  </p:normalViewPr>
  <p:slideViewPr>
    <p:cSldViewPr snapToGrid="0">
      <p:cViewPr varScale="1">
        <p:scale>
          <a:sx n="115" d="100"/>
          <a:sy n="115" d="100"/>
        </p:scale>
        <p:origin x="124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file:///G:\&#21271;&#28023;&#36947;&#22823;&#23398;&#20445;&#20581;&#31185;&#23398;&#30740;&#31350;&#38498;\06&#21271;&#28023;&#36947;&#21307;&#30274;&#12487;&#12540;&#12479;&#20998;&#26512;\02&#21463;&#30274;&#21205;&#21521;\R4\&#21463;&#30274;&#21205;&#21521;&#12414;&#12392;&#12417;02\14&#23500;&#33391;&#3732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'01入院患者(流入)'!$B$2</c:f>
              <c:strCache>
                <c:ptCount val="1"/>
                <c:pt idx="0">
                  <c:v>富良野市</c:v>
                </c:pt>
              </c:strCache>
            </c:strRef>
          </c:tx>
          <c:spPr>
            <a:solidFill>
              <a:schemeClr val="accent1"/>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'01入院患者(流入)'!$B$3:$B$7</c:f>
              <c:numCache>
                <c:formatCode>0.00%</c:formatCode>
                <c:ptCount val="5"/>
                <c:pt idx="0">
                  <c:v>0.53343949044585992</c:v>
                </c:pt>
                <c:pt idx="1">
                  <c:v>2.2499999999999999E-2</c:v>
                </c:pt>
                <c:pt idx="2">
                  <c:v>1.4705882352941176E-2</c:v>
                </c:pt>
                <c:pt idx="3">
                  <c:v>0</c:v>
                </c:pt>
                <c:pt idx="4">
                  <c:v>0</c:v>
                </c:pt>
              </c:numCache>
            </c:numRef>
          </c:val>
          <c:extLst>
            <c:ext xmlns:c16="http://schemas.microsoft.com/office/drawing/2014/chart" uri="{C3380CC4-5D6E-409C-BE32-E72D297353CC}">
              <c16:uniqueId val="{00000000-A015-4485-BB46-4D5B171E658E}"/>
            </c:ext>
          </c:extLst>
        </c:ser>
        <c:ser>
          <c:idx val="1"/>
          <c:order val="1"/>
          <c:tx>
            <c:strRef>
              <c:f>'01入院患者(流入)'!$C$2</c:f>
              <c:strCache>
                <c:ptCount val="1"/>
                <c:pt idx="0">
                  <c:v>上富良野町</c:v>
                </c:pt>
              </c:strCache>
            </c:strRef>
          </c:tx>
          <c:spPr>
            <a:solidFill>
              <a:schemeClr val="accent2"/>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'01入院患者(流入)'!$C$3:$C$7</c:f>
              <c:numCache>
                <c:formatCode>0.00%</c:formatCode>
                <c:ptCount val="5"/>
                <c:pt idx="0">
                  <c:v>0.12632696390658174</c:v>
                </c:pt>
                <c:pt idx="1">
                  <c:v>0.95499999999999996</c:v>
                </c:pt>
                <c:pt idx="2">
                  <c:v>1.4705882352941176E-2</c:v>
                </c:pt>
                <c:pt idx="3">
                  <c:v>0</c:v>
                </c:pt>
                <c:pt idx="4">
                  <c:v>0</c:v>
                </c:pt>
              </c:numCache>
            </c:numRef>
          </c:val>
          <c:extLst>
            <c:ext xmlns:c16="http://schemas.microsoft.com/office/drawing/2014/chart" uri="{C3380CC4-5D6E-409C-BE32-E72D297353CC}">
              <c16:uniqueId val="{00000001-A015-4485-BB46-4D5B171E658E}"/>
            </c:ext>
          </c:extLst>
        </c:ser>
        <c:ser>
          <c:idx val="2"/>
          <c:order val="2"/>
          <c:tx>
            <c:strRef>
              <c:f>'01入院患者(流入)'!$D$2</c:f>
              <c:strCache>
                <c:ptCount val="1"/>
                <c:pt idx="0">
                  <c:v>中富良野町</c:v>
                </c:pt>
              </c:strCache>
            </c:strRef>
          </c:tx>
          <c:spPr>
            <a:solidFill>
              <a:schemeClr val="accent3"/>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'01入院患者(流入)'!$D$3:$D$7</c:f>
              <c:numCache>
                <c:formatCode>0.00%</c:formatCode>
                <c:ptCount val="5"/>
                <c:pt idx="0">
                  <c:v>0.14921709129511676</c:v>
                </c:pt>
                <c:pt idx="1">
                  <c:v>0.01</c:v>
                </c:pt>
                <c:pt idx="2">
                  <c:v>0.97058823529411764</c:v>
                </c:pt>
                <c:pt idx="3">
                  <c:v>0</c:v>
                </c:pt>
                <c:pt idx="4">
                  <c:v>0</c:v>
                </c:pt>
              </c:numCache>
            </c:numRef>
          </c:val>
          <c:extLst>
            <c:ext xmlns:c16="http://schemas.microsoft.com/office/drawing/2014/chart" uri="{C3380CC4-5D6E-409C-BE32-E72D297353CC}">
              <c16:uniqueId val="{00000002-A015-4485-BB46-4D5B171E658E}"/>
            </c:ext>
          </c:extLst>
        </c:ser>
        <c:ser>
          <c:idx val="3"/>
          <c:order val="3"/>
          <c:tx>
            <c:strRef>
              <c:f>'01入院患者(流入)'!$E$2</c:f>
              <c:strCache>
                <c:ptCount val="1"/>
                <c:pt idx="0">
                  <c:v>南富良野町</c:v>
                </c:pt>
              </c:strCache>
            </c:strRef>
          </c:tx>
          <c:spPr>
            <a:solidFill>
              <a:schemeClr val="accent4"/>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'01入院患者(流入)'!$E$3:$E$7</c:f>
              <c:numCache>
                <c:formatCode>0.00%</c:formatCode>
                <c:ptCount val="5"/>
                <c:pt idx="0">
                  <c:v>6.96656050955414E-2</c:v>
                </c:pt>
                <c:pt idx="1">
                  <c:v>0</c:v>
                </c:pt>
                <c:pt idx="2">
                  <c:v>0</c:v>
                </c:pt>
                <c:pt idx="3">
                  <c:v>0</c:v>
                </c:pt>
                <c:pt idx="4">
                  <c:v>0</c:v>
                </c:pt>
              </c:numCache>
            </c:numRef>
          </c:val>
          <c:extLst>
            <c:ext xmlns:c16="http://schemas.microsoft.com/office/drawing/2014/chart" uri="{C3380CC4-5D6E-409C-BE32-E72D297353CC}">
              <c16:uniqueId val="{00000003-A015-4485-BB46-4D5B171E658E}"/>
            </c:ext>
          </c:extLst>
        </c:ser>
        <c:ser>
          <c:idx val="4"/>
          <c:order val="4"/>
          <c:tx>
            <c:strRef>
              <c:f>'01入院患者(流入)'!$F$2</c:f>
              <c:strCache>
                <c:ptCount val="1"/>
                <c:pt idx="0">
                  <c:v>占冠村</c:v>
                </c:pt>
              </c:strCache>
            </c:strRef>
          </c:tx>
          <c:spPr>
            <a:solidFill>
              <a:schemeClr val="accent5"/>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'01入院患者(流入)'!$F$3:$F$7</c:f>
              <c:numCache>
                <c:formatCode>0.00%</c:formatCode>
                <c:ptCount val="5"/>
                <c:pt idx="0">
                  <c:v>3.0984607218683652E-2</c:v>
                </c:pt>
                <c:pt idx="1">
                  <c:v>0</c:v>
                </c:pt>
                <c:pt idx="2">
                  <c:v>0</c:v>
                </c:pt>
                <c:pt idx="3">
                  <c:v>0</c:v>
                </c:pt>
                <c:pt idx="4">
                  <c:v>0</c:v>
                </c:pt>
              </c:numCache>
            </c:numRef>
          </c:val>
          <c:extLst>
            <c:ext xmlns:c16="http://schemas.microsoft.com/office/drawing/2014/chart" uri="{C3380CC4-5D6E-409C-BE32-E72D297353CC}">
              <c16:uniqueId val="{00000004-A015-4485-BB46-4D5B171E658E}"/>
            </c:ext>
          </c:extLst>
        </c:ser>
        <c:ser>
          <c:idx val="8"/>
          <c:order val="5"/>
          <c:tx>
            <c:strRef>
              <c:f>'01入院患者(流入)'!$G$2</c:f>
              <c:strCache>
                <c:ptCount val="1"/>
                <c:pt idx="0">
                  <c:v>札幌</c:v>
                </c:pt>
              </c:strCache>
            </c:strRef>
          </c:tx>
          <c:spPr>
            <a:solidFill>
              <a:schemeClr val="accent3">
                <a:lumMod val="6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'01入院患者(流入)'!$G$3:$G$7</c:f>
              <c:numCache>
                <c:formatCode>0.00%</c:formatCode>
                <c:ptCount val="5"/>
                <c:pt idx="0">
                  <c:v>2.9856687898089174E-3</c:v>
                </c:pt>
                <c:pt idx="1">
                  <c:v>0</c:v>
                </c:pt>
                <c:pt idx="2">
                  <c:v>0</c:v>
                </c:pt>
                <c:pt idx="3">
                  <c:v>0</c:v>
                </c:pt>
                <c:pt idx="4">
                  <c:v>0</c:v>
                </c:pt>
              </c:numCache>
            </c:numRef>
          </c:val>
          <c:extLst>
            <c:ext xmlns:c16="http://schemas.microsoft.com/office/drawing/2014/chart" uri="{C3380CC4-5D6E-409C-BE32-E72D297353CC}">
              <c16:uniqueId val="{00000005-A015-4485-BB46-4D5B171E658E}"/>
            </c:ext>
          </c:extLst>
        </c:ser>
        <c:ser>
          <c:idx val="9"/>
          <c:order val="6"/>
          <c:tx>
            <c:strRef>
              <c:f>'01入院患者(流入)'!$H$2</c:f>
              <c:strCache>
                <c:ptCount val="1"/>
                <c:pt idx="0">
                  <c:v>後志</c:v>
                </c:pt>
              </c:strCache>
            </c:strRef>
          </c:tx>
          <c:spPr>
            <a:solidFill>
              <a:schemeClr val="accent4">
                <a:lumMod val="6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'01入院患者(流入)'!$H$3:$H$7</c:f>
              <c:numCache>
                <c:formatCode>0.00%</c:formatCode>
                <c:ptCount val="5"/>
                <c:pt idx="0">
                  <c:v>6.6348195329087045E-4</c:v>
                </c:pt>
                <c:pt idx="1">
                  <c:v>0</c:v>
                </c:pt>
                <c:pt idx="2">
                  <c:v>0</c:v>
                </c:pt>
                <c:pt idx="3">
                  <c:v>0</c:v>
                </c:pt>
                <c:pt idx="4">
                  <c:v>0</c:v>
                </c:pt>
              </c:numCache>
            </c:numRef>
          </c:val>
          <c:extLst>
            <c:ext xmlns:c16="http://schemas.microsoft.com/office/drawing/2014/chart" uri="{C3380CC4-5D6E-409C-BE32-E72D297353CC}">
              <c16:uniqueId val="{00000006-A015-4485-BB46-4D5B171E658E}"/>
            </c:ext>
          </c:extLst>
        </c:ser>
        <c:ser>
          <c:idx val="11"/>
          <c:order val="7"/>
          <c:tx>
            <c:strRef>
              <c:f>'01入院患者(流入)'!$I$2</c:f>
              <c:strCache>
                <c:ptCount val="1"/>
                <c:pt idx="0">
                  <c:v>中空知</c:v>
                </c:pt>
              </c:strCache>
            </c:strRef>
          </c:tx>
          <c:spPr>
            <a:solidFill>
              <a:schemeClr val="accent6">
                <a:lumMod val="6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'01入院患者(流入)'!$I$3:$I$7</c:f>
              <c:numCache>
                <c:formatCode>0.00%</c:formatCode>
                <c:ptCount val="5"/>
                <c:pt idx="0">
                  <c:v>3.2776008492569002E-2</c:v>
                </c:pt>
                <c:pt idx="1">
                  <c:v>0</c:v>
                </c:pt>
                <c:pt idx="2">
                  <c:v>0</c:v>
                </c:pt>
                <c:pt idx="3">
                  <c:v>0</c:v>
                </c:pt>
                <c:pt idx="4">
                  <c:v>0</c:v>
                </c:pt>
              </c:numCache>
            </c:numRef>
          </c:val>
          <c:extLst>
            <c:ext xmlns:c16="http://schemas.microsoft.com/office/drawing/2014/chart" uri="{C3380CC4-5D6E-409C-BE32-E72D297353CC}">
              <c16:uniqueId val="{00000007-A015-4485-BB46-4D5B171E658E}"/>
            </c:ext>
          </c:extLst>
        </c:ser>
        <c:ser>
          <c:idx val="14"/>
          <c:order val="8"/>
          <c:tx>
            <c:strRef>
              <c:f>'01入院患者(流入)'!$J$2</c:f>
              <c:strCache>
                <c:ptCount val="1"/>
                <c:pt idx="0">
                  <c:v>東胆振</c:v>
                </c:pt>
              </c:strCache>
            </c:strRef>
          </c:tx>
          <c:spPr>
            <a:solidFill>
              <a:schemeClr val="accent3">
                <a:lumMod val="80000"/>
                <a:lumOff val="2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'01入院患者(流入)'!$J$3:$J$7</c:f>
              <c:numCache>
                <c:formatCode>0.00%</c:formatCode>
                <c:ptCount val="5"/>
                <c:pt idx="0">
                  <c:v>9.9522292993630573E-4</c:v>
                </c:pt>
                <c:pt idx="1">
                  <c:v>0</c:v>
                </c:pt>
                <c:pt idx="2">
                  <c:v>0</c:v>
                </c:pt>
                <c:pt idx="3">
                  <c:v>0</c:v>
                </c:pt>
                <c:pt idx="4">
                  <c:v>0</c:v>
                </c:pt>
              </c:numCache>
            </c:numRef>
          </c:val>
          <c:extLst>
            <c:ext xmlns:c16="http://schemas.microsoft.com/office/drawing/2014/chart" uri="{C3380CC4-5D6E-409C-BE32-E72D297353CC}">
              <c16:uniqueId val="{00000008-A015-4485-BB46-4D5B171E658E}"/>
            </c:ext>
          </c:extLst>
        </c:ser>
        <c:ser>
          <c:idx val="15"/>
          <c:order val="9"/>
          <c:tx>
            <c:strRef>
              <c:f>'01入院患者(流入)'!$K$2</c:f>
              <c:strCache>
                <c:ptCount val="1"/>
                <c:pt idx="0">
                  <c:v>日高</c:v>
                </c:pt>
              </c:strCache>
            </c:strRef>
          </c:tx>
          <c:spPr>
            <a:solidFill>
              <a:schemeClr val="accent4">
                <a:lumMod val="80000"/>
                <a:lumOff val="2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'01入院患者(流入)'!$K$3:$K$7</c:f>
              <c:numCache>
                <c:formatCode>0.00%</c:formatCode>
                <c:ptCount val="5"/>
                <c:pt idx="0">
                  <c:v>1.798036093418259E-2</c:v>
                </c:pt>
                <c:pt idx="1">
                  <c:v>0</c:v>
                </c:pt>
                <c:pt idx="2">
                  <c:v>0</c:v>
                </c:pt>
                <c:pt idx="3">
                  <c:v>0</c:v>
                </c:pt>
                <c:pt idx="4">
                  <c:v>0</c:v>
                </c:pt>
              </c:numCache>
            </c:numRef>
          </c:val>
          <c:extLst>
            <c:ext xmlns:c16="http://schemas.microsoft.com/office/drawing/2014/chart" uri="{C3380CC4-5D6E-409C-BE32-E72D297353CC}">
              <c16:uniqueId val="{00000009-A015-4485-BB46-4D5B171E658E}"/>
            </c:ext>
          </c:extLst>
        </c:ser>
        <c:ser>
          <c:idx val="16"/>
          <c:order val="10"/>
          <c:tx>
            <c:strRef>
              <c:f>'01入院患者(流入)'!$L$2</c:f>
              <c:strCache>
                <c:ptCount val="1"/>
                <c:pt idx="0">
                  <c:v>上川中部</c:v>
                </c:pt>
              </c:strCache>
            </c:strRef>
          </c:tx>
          <c:spPr>
            <a:solidFill>
              <a:schemeClr val="accent5">
                <a:lumMod val="80000"/>
                <a:lumOff val="2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'01入院患者(流入)'!$L$3:$L$7</c:f>
              <c:numCache>
                <c:formatCode>0.00%</c:formatCode>
                <c:ptCount val="5"/>
                <c:pt idx="0">
                  <c:v>9.0233545647558384E-3</c:v>
                </c:pt>
                <c:pt idx="1">
                  <c:v>7.4999999999999997E-3</c:v>
                </c:pt>
                <c:pt idx="2">
                  <c:v>0</c:v>
                </c:pt>
                <c:pt idx="3">
                  <c:v>0</c:v>
                </c:pt>
                <c:pt idx="4">
                  <c:v>0</c:v>
                </c:pt>
              </c:numCache>
            </c:numRef>
          </c:val>
          <c:extLst>
            <c:ext xmlns:c16="http://schemas.microsoft.com/office/drawing/2014/chart" uri="{C3380CC4-5D6E-409C-BE32-E72D297353CC}">
              <c16:uniqueId val="{0000000A-A015-4485-BB46-4D5B171E658E}"/>
            </c:ext>
          </c:extLst>
        </c:ser>
        <c:ser>
          <c:idx val="17"/>
          <c:order val="11"/>
          <c:tx>
            <c:strRef>
              <c:f>'01入院患者(流入)'!$M$2</c:f>
              <c:strCache>
                <c:ptCount val="1"/>
                <c:pt idx="0">
                  <c:v>上川北部</c:v>
                </c:pt>
              </c:strCache>
            </c:strRef>
          </c:tx>
          <c:spPr>
            <a:solidFill>
              <a:schemeClr val="accent6">
                <a:lumMod val="80000"/>
                <a:lumOff val="2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'01入院患者(流入)'!$M$3:$M$7</c:f>
              <c:numCache>
                <c:formatCode>0.00%</c:formatCode>
                <c:ptCount val="5"/>
                <c:pt idx="0">
                  <c:v>1.3269639065817409E-3</c:v>
                </c:pt>
                <c:pt idx="1">
                  <c:v>0</c:v>
                </c:pt>
                <c:pt idx="2">
                  <c:v>0</c:v>
                </c:pt>
                <c:pt idx="3">
                  <c:v>0</c:v>
                </c:pt>
                <c:pt idx="4">
                  <c:v>0</c:v>
                </c:pt>
              </c:numCache>
            </c:numRef>
          </c:val>
          <c:extLst>
            <c:ext xmlns:c16="http://schemas.microsoft.com/office/drawing/2014/chart" uri="{C3380CC4-5D6E-409C-BE32-E72D297353CC}">
              <c16:uniqueId val="{0000000B-A015-4485-BB46-4D5B171E658E}"/>
            </c:ext>
          </c:extLst>
        </c:ser>
        <c:ser>
          <c:idx val="19"/>
          <c:order val="12"/>
          <c:tx>
            <c:strRef>
              <c:f>'01入院患者(流入)'!$N$2</c:f>
              <c:strCache>
                <c:ptCount val="1"/>
                <c:pt idx="0">
                  <c:v>宗谷</c:v>
                </c:pt>
              </c:strCache>
            </c:strRef>
          </c:tx>
          <c:spPr>
            <a:solidFill>
              <a:schemeClr val="accent2">
                <a:lumMod val="8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'01入院患者(流入)'!$N$3:$N$7</c:f>
              <c:numCache>
                <c:formatCode>0.00%</c:formatCode>
                <c:ptCount val="5"/>
                <c:pt idx="0">
                  <c:v>5.3078556263269638E-4</c:v>
                </c:pt>
                <c:pt idx="1">
                  <c:v>0</c:v>
                </c:pt>
                <c:pt idx="2">
                  <c:v>0</c:v>
                </c:pt>
                <c:pt idx="3">
                  <c:v>0</c:v>
                </c:pt>
                <c:pt idx="4">
                  <c:v>0</c:v>
                </c:pt>
              </c:numCache>
            </c:numRef>
          </c:val>
          <c:extLst>
            <c:ext xmlns:c16="http://schemas.microsoft.com/office/drawing/2014/chart" uri="{C3380CC4-5D6E-409C-BE32-E72D297353CC}">
              <c16:uniqueId val="{0000000C-A015-4485-BB46-4D5B171E658E}"/>
            </c:ext>
          </c:extLst>
        </c:ser>
        <c:ser>
          <c:idx val="22"/>
          <c:order val="13"/>
          <c:tx>
            <c:strRef>
              <c:f>'01入院患者(流入)'!$O$2</c:f>
              <c:strCache>
                <c:ptCount val="1"/>
                <c:pt idx="0">
                  <c:v>十勝</c:v>
                </c:pt>
              </c:strCache>
            </c:strRef>
          </c:tx>
          <c:spPr>
            <a:solidFill>
              <a:schemeClr val="accent5">
                <a:lumMod val="8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'01入院患者(流入)'!$O$3:$O$7</c:f>
              <c:numCache>
                <c:formatCode>0.00%</c:formatCode>
                <c:ptCount val="5"/>
                <c:pt idx="0">
                  <c:v>3.7154989384288748E-3</c:v>
                </c:pt>
                <c:pt idx="1">
                  <c:v>0</c:v>
                </c:pt>
                <c:pt idx="2">
                  <c:v>0</c:v>
                </c:pt>
                <c:pt idx="3">
                  <c:v>0</c:v>
                </c:pt>
                <c:pt idx="4">
                  <c:v>0</c:v>
                </c:pt>
              </c:numCache>
            </c:numRef>
          </c:val>
          <c:extLst>
            <c:ext xmlns:c16="http://schemas.microsoft.com/office/drawing/2014/chart" uri="{C3380CC4-5D6E-409C-BE32-E72D297353CC}">
              <c16:uniqueId val="{0000000D-A015-4485-BB46-4D5B171E658E}"/>
            </c:ext>
          </c:extLst>
        </c:ser>
        <c:ser>
          <c:idx val="23"/>
          <c:order val="14"/>
          <c:tx>
            <c:strRef>
              <c:f>'01入院患者(流入)'!$P$2</c:f>
              <c:strCache>
                <c:ptCount val="1"/>
                <c:pt idx="0">
                  <c:v>釧路</c:v>
                </c:pt>
              </c:strCache>
            </c:strRef>
          </c:tx>
          <c:spPr>
            <a:solidFill>
              <a:schemeClr val="accent6">
                <a:lumMod val="8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'01入院患者(流入)'!$P$3:$P$7</c:f>
              <c:numCache>
                <c:formatCode>0.00%</c:formatCode>
                <c:ptCount val="5"/>
                <c:pt idx="0">
                  <c:v>1.7914012738853504E-3</c:v>
                </c:pt>
                <c:pt idx="1">
                  <c:v>0</c:v>
                </c:pt>
                <c:pt idx="2">
                  <c:v>0</c:v>
                </c:pt>
                <c:pt idx="3">
                  <c:v>0</c:v>
                </c:pt>
                <c:pt idx="4">
                  <c:v>0</c:v>
                </c:pt>
              </c:numCache>
            </c:numRef>
          </c:val>
          <c:extLst>
            <c:ext xmlns:c16="http://schemas.microsoft.com/office/drawing/2014/chart" uri="{C3380CC4-5D6E-409C-BE32-E72D297353CC}">
              <c16:uniqueId val="{0000000E-A015-4485-BB46-4D5B171E658E}"/>
            </c:ext>
          </c:extLst>
        </c:ser>
        <c:ser>
          <c:idx val="24"/>
          <c:order val="15"/>
          <c:tx>
            <c:strRef>
              <c:f>'01入院患者(流入)'!$Q$2</c:f>
              <c:strCache>
                <c:ptCount val="1"/>
                <c:pt idx="0">
                  <c:v>根室</c:v>
                </c:pt>
              </c:strCache>
            </c:strRef>
          </c:tx>
          <c:spPr>
            <a:solidFill>
              <a:schemeClr val="accent1">
                <a:lumMod val="60000"/>
                <a:lumOff val="4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'01入院患者(流入)'!$Q$3:$Q$7</c:f>
              <c:numCache>
                <c:formatCode>0.00%</c:formatCode>
                <c:ptCount val="5"/>
                <c:pt idx="0">
                  <c:v>6.6348195329087045E-4</c:v>
                </c:pt>
                <c:pt idx="1">
                  <c:v>0</c:v>
                </c:pt>
                <c:pt idx="2">
                  <c:v>0</c:v>
                </c:pt>
                <c:pt idx="3">
                  <c:v>0</c:v>
                </c:pt>
                <c:pt idx="4">
                  <c:v>0</c:v>
                </c:pt>
              </c:numCache>
            </c:numRef>
          </c:val>
          <c:extLst>
            <c:ext xmlns:c16="http://schemas.microsoft.com/office/drawing/2014/chart" uri="{C3380CC4-5D6E-409C-BE32-E72D297353CC}">
              <c16:uniqueId val="{0000000F-A015-4485-BB46-4D5B171E658E}"/>
            </c:ext>
          </c:extLst>
        </c:ser>
        <c:ser>
          <c:idx val="25"/>
          <c:order val="16"/>
          <c:tx>
            <c:strRef>
              <c:f>'01入院患者(流入)'!$R$2</c:f>
              <c:strCache>
                <c:ptCount val="1"/>
                <c:pt idx="0">
                  <c:v>その他</c:v>
                </c:pt>
              </c:strCache>
            </c:strRef>
          </c:tx>
          <c:spPr>
            <a:solidFill>
              <a:schemeClr val="accent2">
                <a:lumMod val="60000"/>
                <a:lumOff val="40000"/>
              </a:schemeClr>
            </a:solidFill>
            <a:ln>
              <a:noFill/>
            </a:ln>
            <a:effectLst/>
          </c:spPr>
          <c:invertIfNegative val="0"/>
          <c:cat>
            <c:strRef>
              <c:f>'01入院患者(流入)'!$A$3:$A$7</c:f>
              <c:strCache>
                <c:ptCount val="5"/>
                <c:pt idx="0">
                  <c:v>富良野市</c:v>
                </c:pt>
                <c:pt idx="1">
                  <c:v>上富良野町</c:v>
                </c:pt>
                <c:pt idx="2">
                  <c:v>中富良野町</c:v>
                </c:pt>
                <c:pt idx="3">
                  <c:v>南富良野町</c:v>
                </c:pt>
                <c:pt idx="4">
                  <c:v>占冠村</c:v>
                </c:pt>
              </c:strCache>
            </c:strRef>
          </c:cat>
          <c:val>
            <c:numRef>
              <c:f>'01入院患者(流入)'!$R$3:$R$7</c:f>
              <c:numCache>
                <c:formatCode>0.00%</c:formatCode>
                <c:ptCount val="5"/>
                <c:pt idx="0">
                  <c:v>1.7914012738853503E-2</c:v>
                </c:pt>
                <c:pt idx="1">
                  <c:v>5.0000000000000001E-3</c:v>
                </c:pt>
                <c:pt idx="2">
                  <c:v>0</c:v>
                </c:pt>
                <c:pt idx="3">
                  <c:v>0</c:v>
                </c:pt>
                <c:pt idx="4">
                  <c:v>0</c:v>
                </c:pt>
              </c:numCache>
            </c:numRef>
          </c:val>
          <c:extLst>
            <c:ext xmlns:c16="http://schemas.microsoft.com/office/drawing/2014/chart" uri="{C3380CC4-5D6E-409C-BE32-E72D297353CC}">
              <c16:uniqueId val="{00000010-A015-4485-BB46-4D5B171E658E}"/>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'10脳血管障害(外来)'!$B$2</c:f>
              <c:strCache>
                <c:ptCount val="1"/>
                <c:pt idx="0">
                  <c:v>富良野市</c:v>
                </c:pt>
              </c:strCache>
            </c:strRef>
          </c:tx>
          <c:spPr>
            <a:solidFill>
              <a:schemeClr val="accent1"/>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'10脳血管障害(外来)'!$B$3:$B$7</c:f>
              <c:numCache>
                <c:formatCode>0.00%</c:formatCode>
                <c:ptCount val="5"/>
                <c:pt idx="0">
                  <c:v>0.46035447761194032</c:v>
                </c:pt>
                <c:pt idx="1">
                  <c:v>0.30965391621129323</c:v>
                </c:pt>
                <c:pt idx="2">
                  <c:v>0.42771084337349397</c:v>
                </c:pt>
                <c:pt idx="3">
                  <c:v>0.4218009478672986</c:v>
                </c:pt>
                <c:pt idx="4">
                  <c:v>0.40579710144927539</c:v>
                </c:pt>
              </c:numCache>
            </c:numRef>
          </c:val>
          <c:extLst>
            <c:ext xmlns:c16="http://schemas.microsoft.com/office/drawing/2014/chart" uri="{C3380CC4-5D6E-409C-BE32-E72D297353CC}">
              <c16:uniqueId val="{00000000-FD06-4166-B49D-0A1A11C2EF17}"/>
            </c:ext>
          </c:extLst>
        </c:ser>
        <c:ser>
          <c:idx val="1"/>
          <c:order val="1"/>
          <c:tx>
            <c:strRef>
              <c:f>'10脳血管障害(外来)'!$C$2</c:f>
              <c:strCache>
                <c:ptCount val="1"/>
                <c:pt idx="0">
                  <c:v>上富良野町</c:v>
                </c:pt>
              </c:strCache>
            </c:strRef>
          </c:tx>
          <c:spPr>
            <a:solidFill>
              <a:schemeClr val="accent2"/>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'10脳血管障害(外来)'!$C$3:$C$7</c:f>
              <c:numCache>
                <c:formatCode>0.00%</c:formatCode>
                <c:ptCount val="5"/>
                <c:pt idx="0">
                  <c:v>5.1305970149253732E-3</c:v>
                </c:pt>
                <c:pt idx="1">
                  <c:v>0.10109289617486339</c:v>
                </c:pt>
                <c:pt idx="2">
                  <c:v>2.2088353413654619E-2</c:v>
                </c:pt>
                <c:pt idx="3">
                  <c:v>0</c:v>
                </c:pt>
                <c:pt idx="4">
                  <c:v>0</c:v>
                </c:pt>
              </c:numCache>
            </c:numRef>
          </c:val>
          <c:extLst>
            <c:ext xmlns:c16="http://schemas.microsoft.com/office/drawing/2014/chart" uri="{C3380CC4-5D6E-409C-BE32-E72D297353CC}">
              <c16:uniqueId val="{00000001-FD06-4166-B49D-0A1A11C2EF17}"/>
            </c:ext>
          </c:extLst>
        </c:ser>
        <c:ser>
          <c:idx val="2"/>
          <c:order val="2"/>
          <c:tx>
            <c:strRef>
              <c:f>'10脳血管障害(外来)'!$D$2</c:f>
              <c:strCache>
                <c:ptCount val="1"/>
                <c:pt idx="0">
                  <c:v>中富良野町</c:v>
                </c:pt>
              </c:strCache>
            </c:strRef>
          </c:tx>
          <c:spPr>
            <a:solidFill>
              <a:schemeClr val="accent3"/>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'10脳血管障害(外来)'!$D$3:$D$7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2-FD06-4166-B49D-0A1A11C2EF17}"/>
            </c:ext>
          </c:extLst>
        </c:ser>
        <c:ser>
          <c:idx val="3"/>
          <c:order val="3"/>
          <c:tx>
            <c:strRef>
              <c:f>'10脳血管障害(外来)'!$E$2</c:f>
              <c:strCache>
                <c:ptCount val="1"/>
                <c:pt idx="0">
                  <c:v>南富良野町</c:v>
                </c:pt>
              </c:strCache>
            </c:strRef>
          </c:tx>
          <c:spPr>
            <a:solidFill>
              <a:schemeClr val="accent4"/>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'10脳血管障害(外来)'!$E$3:$E$7</c:f>
              <c:numCache>
                <c:formatCode>0.00%</c:formatCode>
                <c:ptCount val="5"/>
                <c:pt idx="0">
                  <c:v>6.5298507462686565E-3</c:v>
                </c:pt>
                <c:pt idx="1">
                  <c:v>0</c:v>
                </c:pt>
                <c:pt idx="2">
                  <c:v>0</c:v>
                </c:pt>
                <c:pt idx="3">
                  <c:v>0.10426540284360189</c:v>
                </c:pt>
                <c:pt idx="4">
                  <c:v>0</c:v>
                </c:pt>
              </c:numCache>
            </c:numRef>
          </c:val>
          <c:extLst>
            <c:ext xmlns:c16="http://schemas.microsoft.com/office/drawing/2014/chart" uri="{C3380CC4-5D6E-409C-BE32-E72D297353CC}">
              <c16:uniqueId val="{00000003-FD06-4166-B49D-0A1A11C2EF17}"/>
            </c:ext>
          </c:extLst>
        </c:ser>
        <c:ser>
          <c:idx val="4"/>
          <c:order val="4"/>
          <c:tx>
            <c:strRef>
              <c:f>'10脳血管障害(外来)'!$F$2</c:f>
              <c:strCache>
                <c:ptCount val="1"/>
                <c:pt idx="0">
                  <c:v>占冠村</c:v>
                </c:pt>
              </c:strCache>
            </c:strRef>
          </c:tx>
          <c:spPr>
            <a:solidFill>
              <a:schemeClr val="accent5"/>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'10脳血管障害(外来)'!$F$3:$F$7</c:f>
              <c:numCache>
                <c:formatCode>0.00%</c:formatCode>
                <c:ptCount val="5"/>
                <c:pt idx="0">
                  <c:v>0</c:v>
                </c:pt>
                <c:pt idx="1">
                  <c:v>0</c:v>
                </c:pt>
                <c:pt idx="2">
                  <c:v>0</c:v>
                </c:pt>
                <c:pt idx="3">
                  <c:v>0</c:v>
                </c:pt>
                <c:pt idx="4">
                  <c:v>2.8985507246376812E-2</c:v>
                </c:pt>
              </c:numCache>
            </c:numRef>
          </c:val>
          <c:extLst>
            <c:ext xmlns:c16="http://schemas.microsoft.com/office/drawing/2014/chart" uri="{C3380CC4-5D6E-409C-BE32-E72D297353CC}">
              <c16:uniqueId val="{00000004-FD06-4166-B49D-0A1A11C2EF17}"/>
            </c:ext>
          </c:extLst>
        </c:ser>
        <c:ser>
          <c:idx val="8"/>
          <c:order val="5"/>
          <c:tx>
            <c:strRef>
              <c:f>'10脳血管障害(外来)'!$G$2</c:f>
              <c:strCache>
                <c:ptCount val="1"/>
                <c:pt idx="0">
                  <c:v>札幌</c:v>
                </c:pt>
              </c:strCache>
            </c:strRef>
          </c:tx>
          <c:spPr>
            <a:solidFill>
              <a:schemeClr val="accent3">
                <a:lumMod val="6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'10脳血管障害(外来)'!$G$3:$G$7</c:f>
              <c:numCache>
                <c:formatCode>0.00%</c:formatCode>
                <c:ptCount val="5"/>
                <c:pt idx="0">
                  <c:v>4.1977611940298511E-2</c:v>
                </c:pt>
                <c:pt idx="1">
                  <c:v>2.0947176684881604E-2</c:v>
                </c:pt>
                <c:pt idx="2">
                  <c:v>3.0120481927710843E-2</c:v>
                </c:pt>
                <c:pt idx="3">
                  <c:v>5.6872037914691941E-2</c:v>
                </c:pt>
                <c:pt idx="4">
                  <c:v>0.18840579710144928</c:v>
                </c:pt>
              </c:numCache>
            </c:numRef>
          </c:val>
          <c:extLst>
            <c:ext xmlns:c16="http://schemas.microsoft.com/office/drawing/2014/chart" uri="{C3380CC4-5D6E-409C-BE32-E72D297353CC}">
              <c16:uniqueId val="{00000005-FD06-4166-B49D-0A1A11C2EF17}"/>
            </c:ext>
          </c:extLst>
        </c:ser>
        <c:ser>
          <c:idx val="10"/>
          <c:order val="6"/>
          <c:tx>
            <c:strRef>
              <c:f>'10脳血管障害(外来)'!$H$2</c:f>
              <c:strCache>
                <c:ptCount val="1"/>
                <c:pt idx="0">
                  <c:v>南空知</c:v>
                </c:pt>
              </c:strCache>
            </c:strRef>
          </c:tx>
          <c:spPr>
            <a:solidFill>
              <a:schemeClr val="accent5">
                <a:lumMod val="6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'10脳血管障害(外来)'!$H$3:$H$7</c:f>
              <c:numCache>
                <c:formatCode>0.00%</c:formatCode>
                <c:ptCount val="5"/>
                <c:pt idx="0">
                  <c:v>9.3283582089552237E-4</c:v>
                </c:pt>
                <c:pt idx="1">
                  <c:v>0</c:v>
                </c:pt>
                <c:pt idx="2">
                  <c:v>0</c:v>
                </c:pt>
                <c:pt idx="3">
                  <c:v>0</c:v>
                </c:pt>
                <c:pt idx="4">
                  <c:v>0</c:v>
                </c:pt>
              </c:numCache>
            </c:numRef>
          </c:val>
          <c:extLst>
            <c:ext xmlns:c16="http://schemas.microsoft.com/office/drawing/2014/chart" uri="{C3380CC4-5D6E-409C-BE32-E72D297353CC}">
              <c16:uniqueId val="{00000006-FD06-4166-B49D-0A1A11C2EF17}"/>
            </c:ext>
          </c:extLst>
        </c:ser>
        <c:ser>
          <c:idx val="11"/>
          <c:order val="7"/>
          <c:tx>
            <c:strRef>
              <c:f>'10脳血管障害(外来)'!$I$2</c:f>
              <c:strCache>
                <c:ptCount val="1"/>
                <c:pt idx="0">
                  <c:v>中空知</c:v>
                </c:pt>
              </c:strCache>
            </c:strRef>
          </c:tx>
          <c:spPr>
            <a:solidFill>
              <a:schemeClr val="accent6">
                <a:lumMod val="6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'10脳血管障害(外来)'!$I$3:$I$7</c:f>
              <c:numCache>
                <c:formatCode>0.00%</c:formatCode>
                <c:ptCount val="5"/>
                <c:pt idx="0">
                  <c:v>1.3992537313432835E-3</c:v>
                </c:pt>
                <c:pt idx="1">
                  <c:v>0</c:v>
                </c:pt>
                <c:pt idx="2">
                  <c:v>0</c:v>
                </c:pt>
                <c:pt idx="3">
                  <c:v>0</c:v>
                </c:pt>
                <c:pt idx="4">
                  <c:v>0</c:v>
                </c:pt>
              </c:numCache>
            </c:numRef>
          </c:val>
          <c:extLst>
            <c:ext xmlns:c16="http://schemas.microsoft.com/office/drawing/2014/chart" uri="{C3380CC4-5D6E-409C-BE32-E72D297353CC}">
              <c16:uniqueId val="{00000007-FD06-4166-B49D-0A1A11C2EF17}"/>
            </c:ext>
          </c:extLst>
        </c:ser>
        <c:ser>
          <c:idx val="14"/>
          <c:order val="8"/>
          <c:tx>
            <c:strRef>
              <c:f>'10脳血管障害(外来)'!$J$2</c:f>
              <c:strCache>
                <c:ptCount val="1"/>
                <c:pt idx="0">
                  <c:v>東胆振</c:v>
                </c:pt>
              </c:strCache>
            </c:strRef>
          </c:tx>
          <c:spPr>
            <a:solidFill>
              <a:schemeClr val="accent3">
                <a:lumMod val="80000"/>
                <a:lumOff val="2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'10脳血管障害(外来)'!$J$3:$J$7</c:f>
              <c:numCache>
                <c:formatCode>0.00%</c:formatCode>
                <c:ptCount val="5"/>
                <c:pt idx="0">
                  <c:v>4.6641791044776119E-4</c:v>
                </c:pt>
                <c:pt idx="1">
                  <c:v>0</c:v>
                </c:pt>
                <c:pt idx="2">
                  <c:v>0</c:v>
                </c:pt>
                <c:pt idx="3">
                  <c:v>0</c:v>
                </c:pt>
                <c:pt idx="4">
                  <c:v>1.4492753623188406E-2</c:v>
                </c:pt>
              </c:numCache>
            </c:numRef>
          </c:val>
          <c:extLst>
            <c:ext xmlns:c16="http://schemas.microsoft.com/office/drawing/2014/chart" uri="{C3380CC4-5D6E-409C-BE32-E72D297353CC}">
              <c16:uniqueId val="{00000008-FD06-4166-B49D-0A1A11C2EF17}"/>
            </c:ext>
          </c:extLst>
        </c:ser>
        <c:ser>
          <c:idx val="16"/>
          <c:order val="9"/>
          <c:tx>
            <c:strRef>
              <c:f>'10脳血管障害(外来)'!$K$2</c:f>
              <c:strCache>
                <c:ptCount val="1"/>
                <c:pt idx="0">
                  <c:v>上川中部</c:v>
                </c:pt>
              </c:strCache>
            </c:strRef>
          </c:tx>
          <c:spPr>
            <a:solidFill>
              <a:schemeClr val="accent5">
                <a:lumMod val="80000"/>
                <a:lumOff val="2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'10脳血管障害(外来)'!$K$3:$K$7</c:f>
              <c:numCache>
                <c:formatCode>0.00%</c:formatCode>
                <c:ptCount val="5"/>
                <c:pt idx="0">
                  <c:v>0.47854477611940299</c:v>
                </c:pt>
                <c:pt idx="1">
                  <c:v>0.56102003642987253</c:v>
                </c:pt>
                <c:pt idx="2">
                  <c:v>0.52008032128514059</c:v>
                </c:pt>
                <c:pt idx="3">
                  <c:v>0.33175355450236965</c:v>
                </c:pt>
                <c:pt idx="4">
                  <c:v>0.18840579710144928</c:v>
                </c:pt>
              </c:numCache>
            </c:numRef>
          </c:val>
          <c:extLst>
            <c:ext xmlns:c16="http://schemas.microsoft.com/office/drawing/2014/chart" uri="{C3380CC4-5D6E-409C-BE32-E72D297353CC}">
              <c16:uniqueId val="{00000009-FD06-4166-B49D-0A1A11C2EF17}"/>
            </c:ext>
          </c:extLst>
        </c:ser>
        <c:ser>
          <c:idx val="21"/>
          <c:order val="10"/>
          <c:tx>
            <c:strRef>
              <c:f>'10脳血管障害(外来)'!$L$2</c:f>
              <c:strCache>
                <c:ptCount val="1"/>
                <c:pt idx="0">
                  <c:v>遠紋</c:v>
                </c:pt>
              </c:strCache>
            </c:strRef>
          </c:tx>
          <c:spPr>
            <a:solidFill>
              <a:schemeClr val="accent4">
                <a:lumMod val="8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'10脳血管障害(外来)'!$L$3:$L$7</c:f>
              <c:numCache>
                <c:formatCode>0.00%</c:formatCode>
                <c:ptCount val="5"/>
                <c:pt idx="0">
                  <c:v>4.6641791044776115E-3</c:v>
                </c:pt>
                <c:pt idx="1">
                  <c:v>0</c:v>
                </c:pt>
                <c:pt idx="2">
                  <c:v>0</c:v>
                </c:pt>
                <c:pt idx="3">
                  <c:v>0</c:v>
                </c:pt>
                <c:pt idx="4">
                  <c:v>0</c:v>
                </c:pt>
              </c:numCache>
            </c:numRef>
          </c:val>
          <c:extLst>
            <c:ext xmlns:c16="http://schemas.microsoft.com/office/drawing/2014/chart" uri="{C3380CC4-5D6E-409C-BE32-E72D297353CC}">
              <c16:uniqueId val="{0000000A-FD06-4166-B49D-0A1A11C2EF17}"/>
            </c:ext>
          </c:extLst>
        </c:ser>
        <c:ser>
          <c:idx val="22"/>
          <c:order val="11"/>
          <c:tx>
            <c:strRef>
              <c:f>'10脳血管障害(外来)'!$M$2</c:f>
              <c:strCache>
                <c:ptCount val="1"/>
                <c:pt idx="0">
                  <c:v>十勝</c:v>
                </c:pt>
              </c:strCache>
            </c:strRef>
          </c:tx>
          <c:spPr>
            <a:solidFill>
              <a:schemeClr val="accent5">
                <a:lumMod val="80000"/>
              </a:schemeClr>
            </a:solidFill>
            <a:ln>
              <a:noFill/>
            </a:ln>
            <a:effectLst/>
          </c:spPr>
          <c:invertIfNegative val="0"/>
          <c:cat>
            <c:strRef>
              <c:f>'10脳血管障害(外来)'!$A$3:$A$7</c:f>
              <c:strCache>
                <c:ptCount val="5"/>
                <c:pt idx="0">
                  <c:v>富良野市</c:v>
                </c:pt>
                <c:pt idx="1">
                  <c:v>上富良野町</c:v>
                </c:pt>
                <c:pt idx="2">
                  <c:v>中富良野町</c:v>
                </c:pt>
                <c:pt idx="3">
                  <c:v>南富良野町</c:v>
                </c:pt>
                <c:pt idx="4">
                  <c:v>占冠村</c:v>
                </c:pt>
              </c:strCache>
            </c:strRef>
          </c:cat>
          <c:val>
            <c:numRef>
              <c:f>'10脳血管障害(外来)'!$M$3:$M$7</c:f>
              <c:numCache>
                <c:formatCode>0.00%</c:formatCode>
                <c:ptCount val="5"/>
                <c:pt idx="0">
                  <c:v>0</c:v>
                </c:pt>
                <c:pt idx="1">
                  <c:v>7.2859744990892532E-3</c:v>
                </c:pt>
                <c:pt idx="2">
                  <c:v>0</c:v>
                </c:pt>
                <c:pt idx="3">
                  <c:v>8.5308056872037921E-2</c:v>
                </c:pt>
                <c:pt idx="4">
                  <c:v>0.17391304347826086</c:v>
                </c:pt>
              </c:numCache>
            </c:numRef>
          </c:val>
          <c:extLst>
            <c:ext xmlns:c16="http://schemas.microsoft.com/office/drawing/2014/chart" uri="{C3380CC4-5D6E-409C-BE32-E72D297353CC}">
              <c16:uniqueId val="{0000000B-FD06-4166-B49D-0A1A11C2EF17}"/>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'11がん全体(入院)'!$B$2</c:f>
              <c:strCache>
                <c:ptCount val="1"/>
                <c:pt idx="0">
                  <c:v>富良野市</c:v>
                </c:pt>
              </c:strCache>
            </c:strRef>
          </c:tx>
          <c:spPr>
            <a:solidFill>
              <a:schemeClr val="accent1"/>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'11がん全体(入院)'!$B$3:$B$7</c:f>
              <c:numCache>
                <c:formatCode>0.00%</c:formatCode>
                <c:ptCount val="5"/>
                <c:pt idx="0">
                  <c:v>0.48045397225725095</c:v>
                </c:pt>
                <c:pt idx="1">
                  <c:v>0.11182108626198083</c:v>
                </c:pt>
                <c:pt idx="2">
                  <c:v>0.15104166666666666</c:v>
                </c:pt>
                <c:pt idx="3">
                  <c:v>8.6956521739130432E-2</c:v>
                </c:pt>
                <c:pt idx="4">
                  <c:v>0.9285714285714286</c:v>
                </c:pt>
              </c:numCache>
            </c:numRef>
          </c:val>
          <c:extLst>
            <c:ext xmlns:c16="http://schemas.microsoft.com/office/drawing/2014/chart" uri="{C3380CC4-5D6E-409C-BE32-E72D297353CC}">
              <c16:uniqueId val="{00000000-5D8B-473D-8058-461B8793401D}"/>
            </c:ext>
          </c:extLst>
        </c:ser>
        <c:ser>
          <c:idx val="1"/>
          <c:order val="1"/>
          <c:tx>
            <c:strRef>
              <c:f>'11がん全体(入院)'!$C$2</c:f>
              <c:strCache>
                <c:ptCount val="1"/>
                <c:pt idx="0">
                  <c:v>上富良野町</c:v>
                </c:pt>
              </c:strCache>
            </c:strRef>
          </c:tx>
          <c:spPr>
            <a:solidFill>
              <a:schemeClr val="accent2"/>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'11がん全体(入院)'!$C$3:$C$7</c:f>
              <c:numCache>
                <c:formatCode>0.00%</c:formatCode>
                <c:ptCount val="5"/>
                <c:pt idx="0">
                  <c:v>0</c:v>
                </c:pt>
                <c:pt idx="1">
                  <c:v>0.13418530351437699</c:v>
                </c:pt>
                <c:pt idx="2">
                  <c:v>5.208333333333333E-3</c:v>
                </c:pt>
                <c:pt idx="3">
                  <c:v>0</c:v>
                </c:pt>
                <c:pt idx="4">
                  <c:v>0</c:v>
                </c:pt>
              </c:numCache>
            </c:numRef>
          </c:val>
          <c:extLst>
            <c:ext xmlns:c16="http://schemas.microsoft.com/office/drawing/2014/chart" uri="{C3380CC4-5D6E-409C-BE32-E72D297353CC}">
              <c16:uniqueId val="{00000001-5D8B-473D-8058-461B8793401D}"/>
            </c:ext>
          </c:extLst>
        </c:ser>
        <c:ser>
          <c:idx val="2"/>
          <c:order val="2"/>
          <c:tx>
            <c:strRef>
              <c:f>'11がん全体(入院)'!$D$2</c:f>
              <c:strCache>
                <c:ptCount val="1"/>
                <c:pt idx="0">
                  <c:v>中富良野町</c:v>
                </c:pt>
              </c:strCache>
            </c:strRef>
          </c:tx>
          <c:spPr>
            <a:solidFill>
              <a:schemeClr val="accent3"/>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'11がん全体(入院)'!$D$3:$D$7</c:f>
              <c:numCache>
                <c:formatCode>0.00%</c:formatCode>
                <c:ptCount val="5"/>
                <c:pt idx="0">
                  <c:v>0</c:v>
                </c:pt>
                <c:pt idx="1">
                  <c:v>0</c:v>
                </c:pt>
                <c:pt idx="2">
                  <c:v>5.208333333333333E-3</c:v>
                </c:pt>
                <c:pt idx="3">
                  <c:v>0</c:v>
                </c:pt>
                <c:pt idx="4">
                  <c:v>0</c:v>
                </c:pt>
              </c:numCache>
            </c:numRef>
          </c:val>
          <c:extLst>
            <c:ext xmlns:c16="http://schemas.microsoft.com/office/drawing/2014/chart" uri="{C3380CC4-5D6E-409C-BE32-E72D297353CC}">
              <c16:uniqueId val="{00000002-5D8B-473D-8058-461B8793401D}"/>
            </c:ext>
          </c:extLst>
        </c:ser>
        <c:ser>
          <c:idx val="3"/>
          <c:order val="3"/>
          <c:tx>
            <c:strRef>
              <c:f>'11がん全体(入院)'!$E$2</c:f>
              <c:strCache>
                <c:ptCount val="1"/>
                <c:pt idx="0">
                  <c:v>南富良野町</c:v>
                </c:pt>
              </c:strCache>
            </c:strRef>
          </c:tx>
          <c:spPr>
            <a:solidFill>
              <a:schemeClr val="accent4"/>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5D8B-473D-8058-461B8793401D}"/>
            </c:ext>
          </c:extLst>
        </c:ser>
        <c:ser>
          <c:idx val="4"/>
          <c:order val="4"/>
          <c:tx>
            <c:strRef>
              <c:f>'11がん全体(入院)'!$F$2</c:f>
              <c:strCache>
                <c:ptCount val="1"/>
                <c:pt idx="0">
                  <c:v>占冠村</c:v>
                </c:pt>
              </c:strCache>
            </c:strRef>
          </c:tx>
          <c:spPr>
            <a:solidFill>
              <a:schemeClr val="accent5"/>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5D8B-473D-8058-461B8793401D}"/>
            </c:ext>
          </c:extLst>
        </c:ser>
        <c:ser>
          <c:idx val="8"/>
          <c:order val="5"/>
          <c:tx>
            <c:strRef>
              <c:f>'11がん全体(入院)'!$G$2</c:f>
              <c:strCache>
                <c:ptCount val="1"/>
                <c:pt idx="0">
                  <c:v>札幌</c:v>
                </c:pt>
              </c:strCache>
            </c:strRef>
          </c:tx>
          <c:spPr>
            <a:solidFill>
              <a:schemeClr val="accent3">
                <a:lumMod val="60000"/>
              </a:schemeClr>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'11がん全体(入院)'!$G$3:$G$7</c:f>
              <c:numCache>
                <c:formatCode>0.00%</c:formatCode>
                <c:ptCount val="5"/>
                <c:pt idx="0">
                  <c:v>5.0441361916771753E-3</c:v>
                </c:pt>
                <c:pt idx="1">
                  <c:v>3.1948881789137379E-2</c:v>
                </c:pt>
                <c:pt idx="2">
                  <c:v>5.2083333333333336E-2</c:v>
                </c:pt>
                <c:pt idx="3">
                  <c:v>0</c:v>
                </c:pt>
                <c:pt idx="4">
                  <c:v>0</c:v>
                </c:pt>
              </c:numCache>
            </c:numRef>
          </c:val>
          <c:extLst>
            <c:ext xmlns:c16="http://schemas.microsoft.com/office/drawing/2014/chart" uri="{C3380CC4-5D6E-409C-BE32-E72D297353CC}">
              <c16:uniqueId val="{00000005-5D8B-473D-8058-461B8793401D}"/>
            </c:ext>
          </c:extLst>
        </c:ser>
        <c:ser>
          <c:idx val="16"/>
          <c:order val="6"/>
          <c:tx>
            <c:strRef>
              <c:f>'11がん全体(入院)'!$H$2</c:f>
              <c:strCache>
                <c:ptCount val="1"/>
                <c:pt idx="0">
                  <c:v>上川中部</c:v>
                </c:pt>
              </c:strCache>
            </c:strRef>
          </c:tx>
          <c:spPr>
            <a:solidFill>
              <a:schemeClr val="accent5">
                <a:lumMod val="80000"/>
                <a:lumOff val="20000"/>
              </a:schemeClr>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'11がん全体(入院)'!$H$3:$H$7</c:f>
              <c:numCache>
                <c:formatCode>0.00%</c:formatCode>
                <c:ptCount val="5"/>
                <c:pt idx="0">
                  <c:v>0.51450189155107184</c:v>
                </c:pt>
                <c:pt idx="1">
                  <c:v>0.72204472843450485</c:v>
                </c:pt>
                <c:pt idx="2">
                  <c:v>0.78645833333333337</c:v>
                </c:pt>
                <c:pt idx="3">
                  <c:v>0.59782608695652173</c:v>
                </c:pt>
                <c:pt idx="4">
                  <c:v>7.1428571428571425E-2</c:v>
                </c:pt>
              </c:numCache>
            </c:numRef>
          </c:val>
          <c:extLst>
            <c:ext xmlns:c16="http://schemas.microsoft.com/office/drawing/2014/chart" uri="{C3380CC4-5D6E-409C-BE32-E72D297353CC}">
              <c16:uniqueId val="{00000006-5D8B-473D-8058-461B8793401D}"/>
            </c:ext>
          </c:extLst>
        </c:ser>
        <c:ser>
          <c:idx val="22"/>
          <c:order val="7"/>
          <c:tx>
            <c:strRef>
              <c:f>'11がん全体(入院)'!$I$2</c:f>
              <c:strCache>
                <c:ptCount val="1"/>
                <c:pt idx="0">
                  <c:v>十勝</c:v>
                </c:pt>
              </c:strCache>
            </c:strRef>
          </c:tx>
          <c:spPr>
            <a:solidFill>
              <a:schemeClr val="accent5">
                <a:lumMod val="80000"/>
              </a:schemeClr>
            </a:solidFill>
            <a:ln>
              <a:noFill/>
            </a:ln>
            <a:effectLst/>
          </c:spPr>
          <c:invertIfNegative val="0"/>
          <c:cat>
            <c:strRef>
              <c:f>'11がん全体(入院)'!$A$3:$A$7</c:f>
              <c:strCache>
                <c:ptCount val="5"/>
                <c:pt idx="0">
                  <c:v>富良野市</c:v>
                </c:pt>
                <c:pt idx="1">
                  <c:v>上富良野町</c:v>
                </c:pt>
                <c:pt idx="2">
                  <c:v>中富良野町</c:v>
                </c:pt>
                <c:pt idx="3">
                  <c:v>南富良野町</c:v>
                </c:pt>
                <c:pt idx="4">
                  <c:v>占冠村</c:v>
                </c:pt>
              </c:strCache>
            </c:strRef>
          </c:cat>
          <c:val>
            <c:numRef>
              <c:f>'11がん全体(入院)'!$I$3:$I$7</c:f>
              <c:numCache>
                <c:formatCode>0.00%</c:formatCode>
                <c:ptCount val="5"/>
                <c:pt idx="0">
                  <c:v>0</c:v>
                </c:pt>
                <c:pt idx="1">
                  <c:v>0</c:v>
                </c:pt>
                <c:pt idx="2">
                  <c:v>0</c:v>
                </c:pt>
                <c:pt idx="3">
                  <c:v>0.31521739130434784</c:v>
                </c:pt>
                <c:pt idx="4">
                  <c:v>0</c:v>
                </c:pt>
              </c:numCache>
            </c:numRef>
          </c:val>
          <c:extLst>
            <c:ext xmlns:c16="http://schemas.microsoft.com/office/drawing/2014/chart" uri="{C3380CC4-5D6E-409C-BE32-E72D297353CC}">
              <c16:uniqueId val="{00000007-5D8B-473D-8058-461B8793401D}"/>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'12骨折(入院)'!$B$2</c:f>
              <c:strCache>
                <c:ptCount val="1"/>
                <c:pt idx="0">
                  <c:v>富良野市</c:v>
                </c:pt>
              </c:strCache>
            </c:strRef>
          </c:tx>
          <c:spPr>
            <a:solidFill>
              <a:schemeClr val="accent1"/>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'12骨折(入院)'!$B$3:$B$7</c:f>
              <c:numCache>
                <c:formatCode>0.00%</c:formatCode>
                <c:ptCount val="5"/>
                <c:pt idx="0">
                  <c:v>0.12318840579710146</c:v>
                </c:pt>
                <c:pt idx="1">
                  <c:v>7.5630252100840331E-2</c:v>
                </c:pt>
                <c:pt idx="2">
                  <c:v>0.11320754716981132</c:v>
                </c:pt>
                <c:pt idx="3">
                  <c:v>0.24390243902439024</c:v>
                </c:pt>
                <c:pt idx="4">
                  <c:v>0</c:v>
                </c:pt>
              </c:numCache>
            </c:numRef>
          </c:val>
          <c:extLst>
            <c:ext xmlns:c16="http://schemas.microsoft.com/office/drawing/2014/chart" uri="{C3380CC4-5D6E-409C-BE32-E72D297353CC}">
              <c16:uniqueId val="{00000000-E796-4743-8D4C-8448C7B85962}"/>
            </c:ext>
          </c:extLst>
        </c:ser>
        <c:ser>
          <c:idx val="1"/>
          <c:order val="1"/>
          <c:tx>
            <c:strRef>
              <c:f>'12骨折(入院)'!$C$2</c:f>
              <c:strCache>
                <c:ptCount val="1"/>
                <c:pt idx="0">
                  <c:v>上富良野町</c:v>
                </c:pt>
              </c:strCache>
            </c:strRef>
          </c:tx>
          <c:spPr>
            <a:solidFill>
              <a:schemeClr val="accent2"/>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'12骨折(入院)'!$C$3:$C$7</c:f>
              <c:numCache>
                <c:formatCode>0.00%</c:formatCode>
                <c:ptCount val="5"/>
                <c:pt idx="0">
                  <c:v>0</c:v>
                </c:pt>
                <c:pt idx="1">
                  <c:v>0.12605042016806722</c:v>
                </c:pt>
                <c:pt idx="2">
                  <c:v>0</c:v>
                </c:pt>
                <c:pt idx="3">
                  <c:v>0</c:v>
                </c:pt>
                <c:pt idx="4">
                  <c:v>0</c:v>
                </c:pt>
              </c:numCache>
            </c:numRef>
          </c:val>
          <c:extLst>
            <c:ext xmlns:c16="http://schemas.microsoft.com/office/drawing/2014/chart" uri="{C3380CC4-5D6E-409C-BE32-E72D297353CC}">
              <c16:uniqueId val="{00000001-E796-4743-8D4C-8448C7B85962}"/>
            </c:ext>
          </c:extLst>
        </c:ser>
        <c:ser>
          <c:idx val="2"/>
          <c:order val="2"/>
          <c:tx>
            <c:strRef>
              <c:f>'12骨折(入院)'!$D$2</c:f>
              <c:strCache>
                <c:ptCount val="1"/>
                <c:pt idx="0">
                  <c:v>中富良野町</c:v>
                </c:pt>
              </c:strCache>
            </c:strRef>
          </c:tx>
          <c:spPr>
            <a:solidFill>
              <a:schemeClr val="accent3"/>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'12骨折(入院)'!$D$3:$D$7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2-E796-4743-8D4C-8448C7B85962}"/>
            </c:ext>
          </c:extLst>
        </c:ser>
        <c:ser>
          <c:idx val="3"/>
          <c:order val="3"/>
          <c:tx>
            <c:strRef>
              <c:f>'12骨折(入院)'!$E$2</c:f>
              <c:strCache>
                <c:ptCount val="1"/>
                <c:pt idx="0">
                  <c:v>南富良野町</c:v>
                </c:pt>
              </c:strCache>
            </c:strRef>
          </c:tx>
          <c:spPr>
            <a:solidFill>
              <a:schemeClr val="accent4"/>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E796-4743-8D4C-8448C7B85962}"/>
            </c:ext>
          </c:extLst>
        </c:ser>
        <c:ser>
          <c:idx val="4"/>
          <c:order val="4"/>
          <c:tx>
            <c:strRef>
              <c:f>'12骨折(入院)'!$F$2</c:f>
              <c:strCache>
                <c:ptCount val="1"/>
                <c:pt idx="0">
                  <c:v>占冠村</c:v>
                </c:pt>
              </c:strCache>
            </c:strRef>
          </c:tx>
          <c:spPr>
            <a:solidFill>
              <a:schemeClr val="accent5"/>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E796-4743-8D4C-8448C7B85962}"/>
            </c:ext>
          </c:extLst>
        </c:ser>
        <c:ser>
          <c:idx val="8"/>
          <c:order val="5"/>
          <c:tx>
            <c:strRef>
              <c:f>'12骨折(入院)'!$G$2</c:f>
              <c:strCache>
                <c:ptCount val="1"/>
                <c:pt idx="0">
                  <c:v>札幌</c:v>
                </c:pt>
              </c:strCache>
            </c:strRef>
          </c:tx>
          <c:spPr>
            <a:solidFill>
              <a:schemeClr val="accent3">
                <a:lumMod val="60000"/>
              </a:schemeClr>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'12骨折(入院)'!$G$3:$G$7</c:f>
              <c:numCache>
                <c:formatCode>0.00%</c:formatCode>
                <c:ptCount val="5"/>
                <c:pt idx="0">
                  <c:v>4.3478260869565216E-2</c:v>
                </c:pt>
                <c:pt idx="1">
                  <c:v>6.7226890756302518E-2</c:v>
                </c:pt>
                <c:pt idx="2">
                  <c:v>0</c:v>
                </c:pt>
                <c:pt idx="3">
                  <c:v>0</c:v>
                </c:pt>
                <c:pt idx="4">
                  <c:v>0.5</c:v>
                </c:pt>
              </c:numCache>
            </c:numRef>
          </c:val>
          <c:extLst>
            <c:ext xmlns:c16="http://schemas.microsoft.com/office/drawing/2014/chart" uri="{C3380CC4-5D6E-409C-BE32-E72D297353CC}">
              <c16:uniqueId val="{00000005-E796-4743-8D4C-8448C7B85962}"/>
            </c:ext>
          </c:extLst>
        </c:ser>
        <c:ser>
          <c:idx val="11"/>
          <c:order val="6"/>
          <c:tx>
            <c:strRef>
              <c:f>'12骨折(入院)'!$H$2</c:f>
              <c:strCache>
                <c:ptCount val="1"/>
                <c:pt idx="0">
                  <c:v>中空知</c:v>
                </c:pt>
              </c:strCache>
            </c:strRef>
          </c:tx>
          <c:spPr>
            <a:solidFill>
              <a:schemeClr val="accent6">
                <a:lumMod val="60000"/>
              </a:schemeClr>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'12骨折(入院)'!$H$3:$H$7</c:f>
              <c:numCache>
                <c:formatCode>0.00%</c:formatCode>
                <c:ptCount val="5"/>
                <c:pt idx="0">
                  <c:v>0.26811594202898553</c:v>
                </c:pt>
                <c:pt idx="1">
                  <c:v>4.2016806722689079E-2</c:v>
                </c:pt>
                <c:pt idx="2">
                  <c:v>0.67924528301886788</c:v>
                </c:pt>
                <c:pt idx="3">
                  <c:v>0.26829268292682928</c:v>
                </c:pt>
                <c:pt idx="4">
                  <c:v>0</c:v>
                </c:pt>
              </c:numCache>
            </c:numRef>
          </c:val>
          <c:extLst>
            <c:ext xmlns:c16="http://schemas.microsoft.com/office/drawing/2014/chart" uri="{C3380CC4-5D6E-409C-BE32-E72D297353CC}">
              <c16:uniqueId val="{00000006-E796-4743-8D4C-8448C7B85962}"/>
            </c:ext>
          </c:extLst>
        </c:ser>
        <c:ser>
          <c:idx val="16"/>
          <c:order val="7"/>
          <c:tx>
            <c:strRef>
              <c:f>'12骨折(入院)'!$I$2</c:f>
              <c:strCache>
                <c:ptCount val="1"/>
                <c:pt idx="0">
                  <c:v>上川中部</c:v>
                </c:pt>
              </c:strCache>
            </c:strRef>
          </c:tx>
          <c:spPr>
            <a:solidFill>
              <a:schemeClr val="accent5">
                <a:lumMod val="80000"/>
                <a:lumOff val="20000"/>
              </a:schemeClr>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'12骨折(入院)'!$I$3:$I$7</c:f>
              <c:numCache>
                <c:formatCode>0.00%</c:formatCode>
                <c:ptCount val="5"/>
                <c:pt idx="0">
                  <c:v>0.56521739130434778</c:v>
                </c:pt>
                <c:pt idx="1">
                  <c:v>0.68907563025210083</c:v>
                </c:pt>
                <c:pt idx="2">
                  <c:v>0.20754716981132076</c:v>
                </c:pt>
                <c:pt idx="3">
                  <c:v>0.48780487804878048</c:v>
                </c:pt>
                <c:pt idx="4">
                  <c:v>0</c:v>
                </c:pt>
              </c:numCache>
            </c:numRef>
          </c:val>
          <c:extLst>
            <c:ext xmlns:c16="http://schemas.microsoft.com/office/drawing/2014/chart" uri="{C3380CC4-5D6E-409C-BE32-E72D297353CC}">
              <c16:uniqueId val="{00000007-E796-4743-8D4C-8448C7B85962}"/>
            </c:ext>
          </c:extLst>
        </c:ser>
        <c:ser>
          <c:idx val="22"/>
          <c:order val="8"/>
          <c:tx>
            <c:strRef>
              <c:f>'12骨折(入院)'!$J$2</c:f>
              <c:strCache>
                <c:ptCount val="1"/>
                <c:pt idx="0">
                  <c:v>十勝</c:v>
                </c:pt>
              </c:strCache>
            </c:strRef>
          </c:tx>
          <c:spPr>
            <a:solidFill>
              <a:schemeClr val="accent5">
                <a:lumMod val="80000"/>
              </a:schemeClr>
            </a:solidFill>
            <a:ln>
              <a:noFill/>
            </a:ln>
            <a:effectLst/>
          </c:spPr>
          <c:invertIfNegative val="0"/>
          <c:cat>
            <c:strRef>
              <c:f>'12骨折(入院)'!$A$3:$A$7</c:f>
              <c:strCache>
                <c:ptCount val="5"/>
                <c:pt idx="0">
                  <c:v>富良野市</c:v>
                </c:pt>
                <c:pt idx="1">
                  <c:v>上富良野町</c:v>
                </c:pt>
                <c:pt idx="2">
                  <c:v>中富良野町</c:v>
                </c:pt>
                <c:pt idx="3">
                  <c:v>南富良野町</c:v>
                </c:pt>
                <c:pt idx="4">
                  <c:v>占冠村</c:v>
                </c:pt>
              </c:strCache>
            </c:strRef>
          </c:cat>
          <c:val>
            <c:numRef>
              <c:f>'12骨折(入院)'!$J$3:$J$7</c:f>
              <c:numCache>
                <c:formatCode>0.00%</c:formatCode>
                <c:ptCount val="5"/>
                <c:pt idx="0">
                  <c:v>0</c:v>
                </c:pt>
                <c:pt idx="1">
                  <c:v>0</c:v>
                </c:pt>
                <c:pt idx="2">
                  <c:v>0</c:v>
                </c:pt>
                <c:pt idx="3">
                  <c:v>0</c:v>
                </c:pt>
                <c:pt idx="4">
                  <c:v>0.5</c:v>
                </c:pt>
              </c:numCache>
            </c:numRef>
          </c:val>
          <c:extLst>
            <c:ext xmlns:c16="http://schemas.microsoft.com/office/drawing/2014/chart" uri="{C3380CC4-5D6E-409C-BE32-E72D297353CC}">
              <c16:uniqueId val="{00000008-E796-4743-8D4C-8448C7B85962}"/>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'13心疾患(入院)'!$B$2</c:f>
              <c:strCache>
                <c:ptCount val="1"/>
                <c:pt idx="0">
                  <c:v>富良野市</c:v>
                </c:pt>
              </c:strCache>
            </c:strRef>
          </c:tx>
          <c:spPr>
            <a:solidFill>
              <a:schemeClr val="accent1"/>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'13心疾患(入院)'!$B$3:$B$7</c:f>
              <c:numCache>
                <c:formatCode>0.00%</c:formatCode>
                <c:ptCount val="5"/>
                <c:pt idx="0">
                  <c:v>0.63541666666666663</c:v>
                </c:pt>
                <c:pt idx="1">
                  <c:v>0.40845070422535212</c:v>
                </c:pt>
                <c:pt idx="2">
                  <c:v>0.83606557377049184</c:v>
                </c:pt>
                <c:pt idx="3">
                  <c:v>1</c:v>
                </c:pt>
                <c:pt idx="4">
                  <c:v>0</c:v>
                </c:pt>
              </c:numCache>
            </c:numRef>
          </c:val>
          <c:extLst>
            <c:ext xmlns:c16="http://schemas.microsoft.com/office/drawing/2014/chart" uri="{C3380CC4-5D6E-409C-BE32-E72D297353CC}">
              <c16:uniqueId val="{00000000-E7C0-4456-9504-14B9D2CA83B9}"/>
            </c:ext>
          </c:extLst>
        </c:ser>
        <c:ser>
          <c:idx val="1"/>
          <c:order val="1"/>
          <c:tx>
            <c:strRef>
              <c:f>'13心疾患(入院)'!$C$2</c:f>
              <c:strCache>
                <c:ptCount val="1"/>
                <c:pt idx="0">
                  <c:v>上富良野町</c:v>
                </c:pt>
              </c:strCache>
            </c:strRef>
          </c:tx>
          <c:spPr>
            <a:solidFill>
              <a:schemeClr val="accent2"/>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'13心疾患(入院)'!$C$3:$C$7</c:f>
              <c:numCache>
                <c:formatCode>0.00%</c:formatCode>
                <c:ptCount val="5"/>
                <c:pt idx="0">
                  <c:v>0</c:v>
                </c:pt>
                <c:pt idx="1">
                  <c:v>0.3380281690140845</c:v>
                </c:pt>
                <c:pt idx="2">
                  <c:v>0</c:v>
                </c:pt>
                <c:pt idx="3">
                  <c:v>0</c:v>
                </c:pt>
                <c:pt idx="4">
                  <c:v>0</c:v>
                </c:pt>
              </c:numCache>
            </c:numRef>
          </c:val>
          <c:extLst>
            <c:ext xmlns:c16="http://schemas.microsoft.com/office/drawing/2014/chart" uri="{C3380CC4-5D6E-409C-BE32-E72D297353CC}">
              <c16:uniqueId val="{00000001-E7C0-4456-9504-14B9D2CA83B9}"/>
            </c:ext>
          </c:extLst>
        </c:ser>
        <c:ser>
          <c:idx val="2"/>
          <c:order val="2"/>
          <c:tx>
            <c:strRef>
              <c:f>'13心疾患(入院)'!$D$2</c:f>
              <c:strCache>
                <c:ptCount val="1"/>
                <c:pt idx="0">
                  <c:v>中富良野町</c:v>
                </c:pt>
              </c:strCache>
            </c:strRef>
          </c:tx>
          <c:spPr>
            <a:solidFill>
              <a:schemeClr val="accent3"/>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'13心疾患(入院)'!$D$3:$D$7</c:f>
              <c:numCache>
                <c:formatCode>0.00%</c:formatCode>
                <c:ptCount val="5"/>
                <c:pt idx="0">
                  <c:v>0</c:v>
                </c:pt>
                <c:pt idx="1">
                  <c:v>0</c:v>
                </c:pt>
                <c:pt idx="2">
                  <c:v>4.9180327868852458E-2</c:v>
                </c:pt>
                <c:pt idx="3">
                  <c:v>0</c:v>
                </c:pt>
                <c:pt idx="4">
                  <c:v>0</c:v>
                </c:pt>
              </c:numCache>
            </c:numRef>
          </c:val>
          <c:extLst>
            <c:ext xmlns:c16="http://schemas.microsoft.com/office/drawing/2014/chart" uri="{C3380CC4-5D6E-409C-BE32-E72D297353CC}">
              <c16:uniqueId val="{00000002-E7C0-4456-9504-14B9D2CA83B9}"/>
            </c:ext>
          </c:extLst>
        </c:ser>
        <c:ser>
          <c:idx val="3"/>
          <c:order val="3"/>
          <c:tx>
            <c:strRef>
              <c:f>'13心疾患(入院)'!$E$2</c:f>
              <c:strCache>
                <c:ptCount val="1"/>
                <c:pt idx="0">
                  <c:v>南富良野町</c:v>
                </c:pt>
              </c:strCache>
            </c:strRef>
          </c:tx>
          <c:spPr>
            <a:solidFill>
              <a:schemeClr val="accent4"/>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E7C0-4456-9504-14B9D2CA83B9}"/>
            </c:ext>
          </c:extLst>
        </c:ser>
        <c:ser>
          <c:idx val="4"/>
          <c:order val="4"/>
          <c:tx>
            <c:strRef>
              <c:f>'13心疾患(入院)'!$F$2</c:f>
              <c:strCache>
                <c:ptCount val="1"/>
                <c:pt idx="0">
                  <c:v>占冠村</c:v>
                </c:pt>
              </c:strCache>
            </c:strRef>
          </c:tx>
          <c:spPr>
            <a:solidFill>
              <a:schemeClr val="accent5"/>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E7C0-4456-9504-14B9D2CA83B9}"/>
            </c:ext>
          </c:extLst>
        </c:ser>
        <c:ser>
          <c:idx val="11"/>
          <c:order val="5"/>
          <c:tx>
            <c:strRef>
              <c:f>'13心疾患(入院)'!$G$2</c:f>
              <c:strCache>
                <c:ptCount val="1"/>
                <c:pt idx="0">
                  <c:v>中空知</c:v>
                </c:pt>
              </c:strCache>
            </c:strRef>
          </c:tx>
          <c:spPr>
            <a:solidFill>
              <a:schemeClr val="accent6">
                <a:lumMod val="60000"/>
              </a:schemeClr>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'13心疾患(入院)'!$G$3:$G$7</c:f>
              <c:numCache>
                <c:formatCode>0.00%</c:formatCode>
                <c:ptCount val="5"/>
                <c:pt idx="0">
                  <c:v>1.0416666666666666E-2</c:v>
                </c:pt>
                <c:pt idx="1">
                  <c:v>0</c:v>
                </c:pt>
                <c:pt idx="2">
                  <c:v>0</c:v>
                </c:pt>
                <c:pt idx="3">
                  <c:v>0</c:v>
                </c:pt>
                <c:pt idx="4">
                  <c:v>0</c:v>
                </c:pt>
              </c:numCache>
            </c:numRef>
          </c:val>
          <c:extLst>
            <c:ext xmlns:c16="http://schemas.microsoft.com/office/drawing/2014/chart" uri="{C3380CC4-5D6E-409C-BE32-E72D297353CC}">
              <c16:uniqueId val="{00000005-E7C0-4456-9504-14B9D2CA83B9}"/>
            </c:ext>
          </c:extLst>
        </c:ser>
        <c:ser>
          <c:idx val="16"/>
          <c:order val="6"/>
          <c:tx>
            <c:strRef>
              <c:f>'13心疾患(入院)'!$H$2</c:f>
              <c:strCache>
                <c:ptCount val="1"/>
                <c:pt idx="0">
                  <c:v>上川中部</c:v>
                </c:pt>
              </c:strCache>
            </c:strRef>
          </c:tx>
          <c:spPr>
            <a:solidFill>
              <a:schemeClr val="accent5">
                <a:lumMod val="80000"/>
                <a:lumOff val="20000"/>
              </a:schemeClr>
            </a:solidFill>
            <a:ln>
              <a:noFill/>
            </a:ln>
            <a:effectLst/>
          </c:spPr>
          <c:invertIfNegative val="0"/>
          <c:cat>
            <c:strRef>
              <c:f>'13心疾患(入院)'!$A$3:$A$7</c:f>
              <c:strCache>
                <c:ptCount val="5"/>
                <c:pt idx="0">
                  <c:v>富良野市</c:v>
                </c:pt>
                <c:pt idx="1">
                  <c:v>上富良野町</c:v>
                </c:pt>
                <c:pt idx="2">
                  <c:v>中富良野町</c:v>
                </c:pt>
                <c:pt idx="3">
                  <c:v>南富良野町</c:v>
                </c:pt>
                <c:pt idx="4">
                  <c:v>占冠村</c:v>
                </c:pt>
              </c:strCache>
            </c:strRef>
          </c:cat>
          <c:val>
            <c:numRef>
              <c:f>'13心疾患(入院)'!$H$3:$H$7</c:f>
              <c:numCache>
                <c:formatCode>0.00%</c:formatCode>
                <c:ptCount val="5"/>
                <c:pt idx="0">
                  <c:v>0.35416666666666669</c:v>
                </c:pt>
                <c:pt idx="1">
                  <c:v>0.25352112676056338</c:v>
                </c:pt>
                <c:pt idx="2">
                  <c:v>0.11475409836065574</c:v>
                </c:pt>
                <c:pt idx="3">
                  <c:v>0</c:v>
                </c:pt>
                <c:pt idx="4">
                  <c:v>0</c:v>
                </c:pt>
              </c:numCache>
            </c:numRef>
          </c:val>
          <c:extLst>
            <c:ext xmlns:c16="http://schemas.microsoft.com/office/drawing/2014/chart" uri="{C3380CC4-5D6E-409C-BE32-E72D297353CC}">
              <c16:uniqueId val="{00000006-E7C0-4456-9504-14B9D2CA83B9}"/>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'14精神疾患(入院)'!$B$2</c:f>
              <c:strCache>
                <c:ptCount val="1"/>
                <c:pt idx="0">
                  <c:v>富良野市</c:v>
                </c:pt>
              </c:strCache>
            </c:strRef>
          </c:tx>
          <c:spPr>
            <a:solidFill>
              <a:schemeClr val="accent1"/>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'14精神疾患(入院)'!$B$3:$B$7</c:f>
              <c:numCache>
                <c:formatCode>0.00%</c:formatCode>
                <c:ptCount val="5"/>
                <c:pt idx="0">
                  <c:v>0.81164807930607186</c:v>
                </c:pt>
                <c:pt idx="1">
                  <c:v>0.75</c:v>
                </c:pt>
                <c:pt idx="2">
                  <c:v>0.70921985815602839</c:v>
                </c:pt>
                <c:pt idx="3">
                  <c:v>0.85245901639344257</c:v>
                </c:pt>
                <c:pt idx="4">
                  <c:v>1</c:v>
                </c:pt>
              </c:numCache>
            </c:numRef>
          </c:val>
          <c:extLst>
            <c:ext xmlns:c16="http://schemas.microsoft.com/office/drawing/2014/chart" uri="{C3380CC4-5D6E-409C-BE32-E72D297353CC}">
              <c16:uniqueId val="{00000000-2E8D-4A70-9B93-C87A618C305B}"/>
            </c:ext>
          </c:extLst>
        </c:ser>
        <c:ser>
          <c:idx val="1"/>
          <c:order val="1"/>
          <c:tx>
            <c:strRef>
              <c:f>'14精神疾患(入院)'!$C$2</c:f>
              <c:strCache>
                <c:ptCount val="1"/>
                <c:pt idx="0">
                  <c:v>上富良野町</c:v>
                </c:pt>
              </c:strCache>
            </c:strRef>
          </c:tx>
          <c:spPr>
            <a:solidFill>
              <a:schemeClr val="accent2"/>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'14精神疾患(入院)'!$C$3:$C$7</c:f>
              <c:numCache>
                <c:formatCode>0.00%</c:formatCode>
                <c:ptCount val="5"/>
                <c:pt idx="0">
                  <c:v>1.2391573729863693E-3</c:v>
                </c:pt>
                <c:pt idx="1">
                  <c:v>4.2372881355932203E-3</c:v>
                </c:pt>
                <c:pt idx="2">
                  <c:v>0</c:v>
                </c:pt>
                <c:pt idx="3">
                  <c:v>0</c:v>
                </c:pt>
                <c:pt idx="4">
                  <c:v>0</c:v>
                </c:pt>
              </c:numCache>
            </c:numRef>
          </c:val>
          <c:extLst>
            <c:ext xmlns:c16="http://schemas.microsoft.com/office/drawing/2014/chart" uri="{C3380CC4-5D6E-409C-BE32-E72D297353CC}">
              <c16:uniqueId val="{00000001-2E8D-4A70-9B93-C87A618C305B}"/>
            </c:ext>
          </c:extLst>
        </c:ser>
        <c:ser>
          <c:idx val="2"/>
          <c:order val="2"/>
          <c:tx>
            <c:strRef>
              <c:f>'14精神疾患(入院)'!$D$2</c:f>
              <c:strCache>
                <c:ptCount val="1"/>
                <c:pt idx="0">
                  <c:v>中富良野町</c:v>
                </c:pt>
              </c:strCache>
            </c:strRef>
          </c:tx>
          <c:spPr>
            <a:solidFill>
              <a:schemeClr val="accent3"/>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'14精神疾患(入院)'!$D$3:$D$7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2-2E8D-4A70-9B93-C87A618C305B}"/>
            </c:ext>
          </c:extLst>
        </c:ser>
        <c:ser>
          <c:idx val="3"/>
          <c:order val="3"/>
          <c:tx>
            <c:strRef>
              <c:f>'14精神疾患(入院)'!$E$2</c:f>
              <c:strCache>
                <c:ptCount val="1"/>
                <c:pt idx="0">
                  <c:v>南富良野町</c:v>
                </c:pt>
              </c:strCache>
            </c:strRef>
          </c:tx>
          <c:spPr>
            <a:solidFill>
              <a:schemeClr val="accent4"/>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2E8D-4A70-9B93-C87A618C305B}"/>
            </c:ext>
          </c:extLst>
        </c:ser>
        <c:ser>
          <c:idx val="4"/>
          <c:order val="4"/>
          <c:tx>
            <c:strRef>
              <c:f>'14精神疾患(入院)'!$F$2</c:f>
              <c:strCache>
                <c:ptCount val="1"/>
                <c:pt idx="0">
                  <c:v>占冠村</c:v>
                </c:pt>
              </c:strCache>
            </c:strRef>
          </c:tx>
          <c:spPr>
            <a:solidFill>
              <a:schemeClr val="accent5"/>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2E8D-4A70-9B93-C87A618C305B}"/>
            </c:ext>
          </c:extLst>
        </c:ser>
        <c:ser>
          <c:idx val="8"/>
          <c:order val="5"/>
          <c:tx>
            <c:strRef>
              <c:f>'14精神疾患(入院)'!$G$2</c:f>
              <c:strCache>
                <c:ptCount val="1"/>
                <c:pt idx="0">
                  <c:v>札幌</c:v>
                </c:pt>
              </c:strCache>
            </c:strRef>
          </c:tx>
          <c:spPr>
            <a:solidFill>
              <a:schemeClr val="accent3">
                <a:lumMod val="60000"/>
              </a:schemeClr>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'14精神疾患(入院)'!$G$3:$G$7</c:f>
              <c:numCache>
                <c:formatCode>0.00%</c:formatCode>
                <c:ptCount val="5"/>
                <c:pt idx="0">
                  <c:v>2.8500619578686492E-2</c:v>
                </c:pt>
                <c:pt idx="1">
                  <c:v>0</c:v>
                </c:pt>
                <c:pt idx="2">
                  <c:v>7.8014184397163122E-2</c:v>
                </c:pt>
                <c:pt idx="3">
                  <c:v>0</c:v>
                </c:pt>
                <c:pt idx="4">
                  <c:v>0</c:v>
                </c:pt>
              </c:numCache>
            </c:numRef>
          </c:val>
          <c:extLst>
            <c:ext xmlns:c16="http://schemas.microsoft.com/office/drawing/2014/chart" uri="{C3380CC4-5D6E-409C-BE32-E72D297353CC}">
              <c16:uniqueId val="{00000005-2E8D-4A70-9B93-C87A618C305B}"/>
            </c:ext>
          </c:extLst>
        </c:ser>
        <c:ser>
          <c:idx val="11"/>
          <c:order val="6"/>
          <c:tx>
            <c:strRef>
              <c:f>'14精神疾患(入院)'!$H$2</c:f>
              <c:strCache>
                <c:ptCount val="1"/>
                <c:pt idx="0">
                  <c:v>中空知</c:v>
                </c:pt>
              </c:strCache>
            </c:strRef>
          </c:tx>
          <c:spPr>
            <a:solidFill>
              <a:schemeClr val="accent6">
                <a:lumMod val="60000"/>
              </a:schemeClr>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'14精神疾患(入院)'!$H$3:$H$7</c:f>
              <c:numCache>
                <c:formatCode>0.00%</c:formatCode>
                <c:ptCount val="5"/>
                <c:pt idx="0">
                  <c:v>0.12267657992565056</c:v>
                </c:pt>
                <c:pt idx="1">
                  <c:v>0.11016949152542373</c:v>
                </c:pt>
                <c:pt idx="2">
                  <c:v>0.14184397163120568</c:v>
                </c:pt>
                <c:pt idx="3">
                  <c:v>0.13114754098360656</c:v>
                </c:pt>
                <c:pt idx="4">
                  <c:v>0</c:v>
                </c:pt>
              </c:numCache>
            </c:numRef>
          </c:val>
          <c:extLst>
            <c:ext xmlns:c16="http://schemas.microsoft.com/office/drawing/2014/chart" uri="{C3380CC4-5D6E-409C-BE32-E72D297353CC}">
              <c16:uniqueId val="{00000006-2E8D-4A70-9B93-C87A618C305B}"/>
            </c:ext>
          </c:extLst>
        </c:ser>
        <c:ser>
          <c:idx val="16"/>
          <c:order val="7"/>
          <c:tx>
            <c:strRef>
              <c:f>'14精神疾患(入院)'!$I$2</c:f>
              <c:strCache>
                <c:ptCount val="1"/>
                <c:pt idx="0">
                  <c:v>上川中部</c:v>
                </c:pt>
              </c:strCache>
            </c:strRef>
          </c:tx>
          <c:spPr>
            <a:solidFill>
              <a:schemeClr val="accent5">
                <a:lumMod val="80000"/>
                <a:lumOff val="20000"/>
              </a:schemeClr>
            </a:solidFill>
            <a:ln>
              <a:noFill/>
            </a:ln>
            <a:effectLst/>
          </c:spPr>
          <c:invertIfNegative val="0"/>
          <c:cat>
            <c:strRef>
              <c:f>'14精神疾患(入院)'!$A$3:$A$7</c:f>
              <c:strCache>
                <c:ptCount val="5"/>
                <c:pt idx="0">
                  <c:v>富良野市</c:v>
                </c:pt>
                <c:pt idx="1">
                  <c:v>上富良野町</c:v>
                </c:pt>
                <c:pt idx="2">
                  <c:v>中富良野町</c:v>
                </c:pt>
                <c:pt idx="3">
                  <c:v>南富良野町</c:v>
                </c:pt>
                <c:pt idx="4">
                  <c:v>占冠村</c:v>
                </c:pt>
              </c:strCache>
            </c:strRef>
          </c:cat>
          <c:val>
            <c:numRef>
              <c:f>'14精神疾患(入院)'!$I$3:$I$7</c:f>
              <c:numCache>
                <c:formatCode>0.00%</c:formatCode>
                <c:ptCount val="5"/>
                <c:pt idx="0">
                  <c:v>3.5935563816604711E-2</c:v>
                </c:pt>
                <c:pt idx="1">
                  <c:v>0.13559322033898305</c:v>
                </c:pt>
                <c:pt idx="2">
                  <c:v>7.0921985815602842E-2</c:v>
                </c:pt>
                <c:pt idx="3">
                  <c:v>1.6393442622950821E-2</c:v>
                </c:pt>
                <c:pt idx="4">
                  <c:v>0</c:v>
                </c:pt>
              </c:numCache>
            </c:numRef>
          </c:val>
          <c:extLst>
            <c:ext xmlns:c16="http://schemas.microsoft.com/office/drawing/2014/chart" uri="{C3380CC4-5D6E-409C-BE32-E72D297353CC}">
              <c16:uniqueId val="{00000007-2E8D-4A70-9B93-C87A618C305B}"/>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'15糖尿病(入院)'!$B$2</c:f>
              <c:strCache>
                <c:ptCount val="1"/>
                <c:pt idx="0">
                  <c:v>富良野市</c:v>
                </c:pt>
              </c:strCache>
            </c:strRef>
          </c:tx>
          <c:spPr>
            <a:solidFill>
              <a:schemeClr val="accent1"/>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'15糖尿病(入院)'!$B$3:$B$7</c:f>
              <c:numCache>
                <c:formatCode>0.00%</c:formatCode>
                <c:ptCount val="5"/>
                <c:pt idx="0">
                  <c:v>0.94719471947194722</c:v>
                </c:pt>
                <c:pt idx="1">
                  <c:v>0.73411764705882354</c:v>
                </c:pt>
                <c:pt idx="2">
                  <c:v>0.93142857142857138</c:v>
                </c:pt>
                <c:pt idx="3">
                  <c:v>0.88524590163934425</c:v>
                </c:pt>
                <c:pt idx="4">
                  <c:v>0.91666666666666663</c:v>
                </c:pt>
              </c:numCache>
            </c:numRef>
          </c:val>
          <c:extLst>
            <c:ext xmlns:c16="http://schemas.microsoft.com/office/drawing/2014/chart" uri="{C3380CC4-5D6E-409C-BE32-E72D297353CC}">
              <c16:uniqueId val="{00000000-0B59-47E4-AFC4-7F558F752E59}"/>
            </c:ext>
          </c:extLst>
        </c:ser>
        <c:ser>
          <c:idx val="1"/>
          <c:order val="1"/>
          <c:tx>
            <c:strRef>
              <c:f>'15糖尿病(入院)'!$C$2</c:f>
              <c:strCache>
                <c:ptCount val="1"/>
                <c:pt idx="0">
                  <c:v>上富良野町</c:v>
                </c:pt>
              </c:strCache>
            </c:strRef>
          </c:tx>
          <c:spPr>
            <a:solidFill>
              <a:schemeClr val="accent2"/>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'15糖尿病(入院)'!$C$3:$C$7</c:f>
              <c:numCache>
                <c:formatCode>0.00%</c:formatCode>
                <c:ptCount val="5"/>
                <c:pt idx="0">
                  <c:v>4.4004400440044002E-3</c:v>
                </c:pt>
                <c:pt idx="1">
                  <c:v>2.5882352941176471E-2</c:v>
                </c:pt>
                <c:pt idx="2">
                  <c:v>2.8571428571428571E-3</c:v>
                </c:pt>
                <c:pt idx="3">
                  <c:v>0</c:v>
                </c:pt>
                <c:pt idx="4">
                  <c:v>0</c:v>
                </c:pt>
              </c:numCache>
            </c:numRef>
          </c:val>
          <c:extLst>
            <c:ext xmlns:c16="http://schemas.microsoft.com/office/drawing/2014/chart" uri="{C3380CC4-5D6E-409C-BE32-E72D297353CC}">
              <c16:uniqueId val="{00000001-0B59-47E4-AFC4-7F558F752E59}"/>
            </c:ext>
          </c:extLst>
        </c:ser>
        <c:ser>
          <c:idx val="2"/>
          <c:order val="2"/>
          <c:tx>
            <c:strRef>
              <c:f>'15糖尿病(入院)'!$D$2</c:f>
              <c:strCache>
                <c:ptCount val="1"/>
                <c:pt idx="0">
                  <c:v>中富良野町</c:v>
                </c:pt>
              </c:strCache>
            </c:strRef>
          </c:tx>
          <c:spPr>
            <a:solidFill>
              <a:schemeClr val="accent3"/>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'15糖尿病(入院)'!$D$3:$D$7</c:f>
              <c:numCache>
                <c:formatCode>0.00%</c:formatCode>
                <c:ptCount val="5"/>
                <c:pt idx="0">
                  <c:v>0</c:v>
                </c:pt>
                <c:pt idx="1">
                  <c:v>0</c:v>
                </c:pt>
                <c:pt idx="2">
                  <c:v>3.4285714285714287E-2</c:v>
                </c:pt>
                <c:pt idx="3">
                  <c:v>0</c:v>
                </c:pt>
                <c:pt idx="4">
                  <c:v>0</c:v>
                </c:pt>
              </c:numCache>
            </c:numRef>
          </c:val>
          <c:extLst>
            <c:ext xmlns:c16="http://schemas.microsoft.com/office/drawing/2014/chart" uri="{C3380CC4-5D6E-409C-BE32-E72D297353CC}">
              <c16:uniqueId val="{00000002-0B59-47E4-AFC4-7F558F752E59}"/>
            </c:ext>
          </c:extLst>
        </c:ser>
        <c:ser>
          <c:idx val="3"/>
          <c:order val="3"/>
          <c:tx>
            <c:strRef>
              <c:f>'15糖尿病(入院)'!$E$2</c:f>
              <c:strCache>
                <c:ptCount val="1"/>
                <c:pt idx="0">
                  <c:v>南富良野町</c:v>
                </c:pt>
              </c:strCache>
            </c:strRef>
          </c:tx>
          <c:spPr>
            <a:solidFill>
              <a:schemeClr val="accent4"/>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0B59-47E4-AFC4-7F558F752E59}"/>
            </c:ext>
          </c:extLst>
        </c:ser>
        <c:ser>
          <c:idx val="4"/>
          <c:order val="4"/>
          <c:tx>
            <c:strRef>
              <c:f>'15糖尿病(入院)'!$F$2</c:f>
              <c:strCache>
                <c:ptCount val="1"/>
                <c:pt idx="0">
                  <c:v>占冠村</c:v>
                </c:pt>
              </c:strCache>
            </c:strRef>
          </c:tx>
          <c:spPr>
            <a:solidFill>
              <a:schemeClr val="accent5"/>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0B59-47E4-AFC4-7F558F752E59}"/>
            </c:ext>
          </c:extLst>
        </c:ser>
        <c:ser>
          <c:idx val="8"/>
          <c:order val="5"/>
          <c:tx>
            <c:strRef>
              <c:f>'15糖尿病(入院)'!$G$2</c:f>
              <c:strCache>
                <c:ptCount val="1"/>
                <c:pt idx="0">
                  <c:v>札幌</c:v>
                </c:pt>
              </c:strCache>
            </c:strRef>
          </c:tx>
          <c:spPr>
            <a:solidFill>
              <a:schemeClr val="accent3">
                <a:lumMod val="60000"/>
              </a:schemeClr>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'15糖尿病(入院)'!$G$3:$G$7</c:f>
              <c:numCache>
                <c:formatCode>0.00%</c:formatCode>
                <c:ptCount val="5"/>
                <c:pt idx="0">
                  <c:v>2.2002200220022001E-3</c:v>
                </c:pt>
                <c:pt idx="1">
                  <c:v>0</c:v>
                </c:pt>
                <c:pt idx="2">
                  <c:v>0.02</c:v>
                </c:pt>
                <c:pt idx="3">
                  <c:v>0</c:v>
                </c:pt>
                <c:pt idx="4">
                  <c:v>0</c:v>
                </c:pt>
              </c:numCache>
            </c:numRef>
          </c:val>
          <c:extLst>
            <c:ext xmlns:c16="http://schemas.microsoft.com/office/drawing/2014/chart" uri="{C3380CC4-5D6E-409C-BE32-E72D297353CC}">
              <c16:uniqueId val="{00000005-0B59-47E4-AFC4-7F558F752E59}"/>
            </c:ext>
          </c:extLst>
        </c:ser>
        <c:ser>
          <c:idx val="11"/>
          <c:order val="6"/>
          <c:tx>
            <c:strRef>
              <c:f>'15糖尿病(入院)'!$H$2</c:f>
              <c:strCache>
                <c:ptCount val="1"/>
                <c:pt idx="0">
                  <c:v>中空知</c:v>
                </c:pt>
              </c:strCache>
            </c:strRef>
          </c:tx>
          <c:spPr>
            <a:solidFill>
              <a:schemeClr val="accent6">
                <a:lumMod val="60000"/>
              </a:schemeClr>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'15糖尿病(入院)'!$H$3:$H$7</c:f>
              <c:numCache>
                <c:formatCode>0.00%</c:formatCode>
                <c:ptCount val="5"/>
                <c:pt idx="0">
                  <c:v>0</c:v>
                </c:pt>
                <c:pt idx="1">
                  <c:v>0</c:v>
                </c:pt>
                <c:pt idx="2">
                  <c:v>0</c:v>
                </c:pt>
                <c:pt idx="3">
                  <c:v>0</c:v>
                </c:pt>
                <c:pt idx="4">
                  <c:v>6.9444444444444448E-2</c:v>
                </c:pt>
              </c:numCache>
            </c:numRef>
          </c:val>
          <c:extLst>
            <c:ext xmlns:c16="http://schemas.microsoft.com/office/drawing/2014/chart" uri="{C3380CC4-5D6E-409C-BE32-E72D297353CC}">
              <c16:uniqueId val="{00000006-0B59-47E4-AFC4-7F558F752E59}"/>
            </c:ext>
          </c:extLst>
        </c:ser>
        <c:ser>
          <c:idx val="16"/>
          <c:order val="7"/>
          <c:tx>
            <c:strRef>
              <c:f>'15糖尿病(入院)'!$I$2</c:f>
              <c:strCache>
                <c:ptCount val="1"/>
                <c:pt idx="0">
                  <c:v>上川中部</c:v>
                </c:pt>
              </c:strCache>
            </c:strRef>
          </c:tx>
          <c:spPr>
            <a:solidFill>
              <a:schemeClr val="accent5">
                <a:lumMod val="80000"/>
                <a:lumOff val="20000"/>
              </a:schemeClr>
            </a:solidFill>
            <a:ln>
              <a:noFill/>
            </a:ln>
            <a:effectLst/>
          </c:spPr>
          <c:invertIfNegative val="0"/>
          <c:cat>
            <c:strRef>
              <c:f>'15糖尿病(入院)'!$A$3:$A$7</c:f>
              <c:strCache>
                <c:ptCount val="5"/>
                <c:pt idx="0">
                  <c:v>富良野市</c:v>
                </c:pt>
                <c:pt idx="1">
                  <c:v>上富良野町</c:v>
                </c:pt>
                <c:pt idx="2">
                  <c:v>中富良野町</c:v>
                </c:pt>
                <c:pt idx="3">
                  <c:v>南富良野町</c:v>
                </c:pt>
                <c:pt idx="4">
                  <c:v>占冠村</c:v>
                </c:pt>
              </c:strCache>
            </c:strRef>
          </c:cat>
          <c:val>
            <c:numRef>
              <c:f>'15糖尿病(入院)'!$I$3:$I$7</c:f>
              <c:numCache>
                <c:formatCode>0.00%</c:formatCode>
                <c:ptCount val="5"/>
                <c:pt idx="0">
                  <c:v>4.6204620462046202E-2</c:v>
                </c:pt>
                <c:pt idx="1">
                  <c:v>0.24</c:v>
                </c:pt>
                <c:pt idx="2">
                  <c:v>1.1428571428571429E-2</c:v>
                </c:pt>
                <c:pt idx="3">
                  <c:v>0.11475409836065574</c:v>
                </c:pt>
                <c:pt idx="4">
                  <c:v>1.3888888888888888E-2</c:v>
                </c:pt>
              </c:numCache>
            </c:numRef>
          </c:val>
          <c:extLst>
            <c:ext xmlns:c16="http://schemas.microsoft.com/office/drawing/2014/chart" uri="{C3380CC4-5D6E-409C-BE32-E72D297353CC}">
              <c16:uniqueId val="{00000007-0B59-47E4-AFC4-7F558F752E59}"/>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'16脳血管障害(入院)'!$B$2</c:f>
              <c:strCache>
                <c:ptCount val="1"/>
                <c:pt idx="0">
                  <c:v>富良野市</c:v>
                </c:pt>
              </c:strCache>
            </c:strRef>
          </c:tx>
          <c:spPr>
            <a:solidFill>
              <a:schemeClr val="accent1"/>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'16脳血管障害(入院)'!$B$3:$B$7</c:f>
              <c:numCache>
                <c:formatCode>0.00%</c:formatCode>
                <c:ptCount val="5"/>
                <c:pt idx="0">
                  <c:v>0.42708333333333331</c:v>
                </c:pt>
                <c:pt idx="1">
                  <c:v>0.26029798422436456</c:v>
                </c:pt>
                <c:pt idx="2">
                  <c:v>0.46853932584269664</c:v>
                </c:pt>
                <c:pt idx="3">
                  <c:v>0.44089456869009586</c:v>
                </c:pt>
                <c:pt idx="4">
                  <c:v>0.45070422535211269</c:v>
                </c:pt>
              </c:numCache>
            </c:numRef>
          </c:val>
          <c:extLst>
            <c:ext xmlns:c16="http://schemas.microsoft.com/office/drawing/2014/chart" uri="{C3380CC4-5D6E-409C-BE32-E72D297353CC}">
              <c16:uniqueId val="{00000000-B038-4ABD-8B9E-EE2D2880C872}"/>
            </c:ext>
          </c:extLst>
        </c:ser>
        <c:ser>
          <c:idx val="1"/>
          <c:order val="1"/>
          <c:tx>
            <c:strRef>
              <c:f>'16脳血管障害(入院)'!$C$2</c:f>
              <c:strCache>
                <c:ptCount val="1"/>
                <c:pt idx="0">
                  <c:v>上富良野町</c:v>
                </c:pt>
              </c:strCache>
            </c:strRef>
          </c:tx>
          <c:spPr>
            <a:solidFill>
              <a:schemeClr val="accent2"/>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'16脳血管障害(入院)'!$C$3:$C$7</c:f>
              <c:numCache>
                <c:formatCode>0.00%</c:formatCode>
                <c:ptCount val="5"/>
                <c:pt idx="0">
                  <c:v>0</c:v>
                </c:pt>
                <c:pt idx="1">
                  <c:v>1.2269938650306749E-2</c:v>
                </c:pt>
                <c:pt idx="2">
                  <c:v>0</c:v>
                </c:pt>
                <c:pt idx="3">
                  <c:v>0</c:v>
                </c:pt>
                <c:pt idx="4">
                  <c:v>0</c:v>
                </c:pt>
              </c:numCache>
            </c:numRef>
          </c:val>
          <c:extLst>
            <c:ext xmlns:c16="http://schemas.microsoft.com/office/drawing/2014/chart" uri="{C3380CC4-5D6E-409C-BE32-E72D297353CC}">
              <c16:uniqueId val="{00000001-B038-4ABD-8B9E-EE2D2880C872}"/>
            </c:ext>
          </c:extLst>
        </c:ser>
        <c:ser>
          <c:idx val="2"/>
          <c:order val="2"/>
          <c:tx>
            <c:strRef>
              <c:f>'16脳血管障害(入院)'!$D$2</c:f>
              <c:strCache>
                <c:ptCount val="1"/>
                <c:pt idx="0">
                  <c:v>中富良野町</c:v>
                </c:pt>
              </c:strCache>
            </c:strRef>
          </c:tx>
          <c:spPr>
            <a:solidFill>
              <a:schemeClr val="accent3"/>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'16脳血管障害(入院)'!$D$3:$D$7</c:f>
              <c:numCache>
                <c:formatCode>0.00%</c:formatCode>
                <c:ptCount val="5"/>
                <c:pt idx="0">
                  <c:v>0</c:v>
                </c:pt>
                <c:pt idx="1">
                  <c:v>0</c:v>
                </c:pt>
                <c:pt idx="2">
                  <c:v>1.2359550561797753E-2</c:v>
                </c:pt>
                <c:pt idx="3">
                  <c:v>0</c:v>
                </c:pt>
                <c:pt idx="4">
                  <c:v>0</c:v>
                </c:pt>
              </c:numCache>
            </c:numRef>
          </c:val>
          <c:extLst>
            <c:ext xmlns:c16="http://schemas.microsoft.com/office/drawing/2014/chart" uri="{C3380CC4-5D6E-409C-BE32-E72D297353CC}">
              <c16:uniqueId val="{00000002-B038-4ABD-8B9E-EE2D2880C872}"/>
            </c:ext>
          </c:extLst>
        </c:ser>
        <c:ser>
          <c:idx val="3"/>
          <c:order val="3"/>
          <c:tx>
            <c:strRef>
              <c:f>'16脳血管障害(入院)'!$E$2</c:f>
              <c:strCache>
                <c:ptCount val="1"/>
                <c:pt idx="0">
                  <c:v>南富良野町</c:v>
                </c:pt>
              </c:strCache>
            </c:strRef>
          </c:tx>
          <c:spPr>
            <a:solidFill>
              <a:schemeClr val="accent4"/>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B038-4ABD-8B9E-EE2D2880C872}"/>
            </c:ext>
          </c:extLst>
        </c:ser>
        <c:ser>
          <c:idx val="4"/>
          <c:order val="4"/>
          <c:tx>
            <c:strRef>
              <c:f>'16脳血管障害(入院)'!$F$2</c:f>
              <c:strCache>
                <c:ptCount val="1"/>
                <c:pt idx="0">
                  <c:v>占冠村</c:v>
                </c:pt>
              </c:strCache>
            </c:strRef>
          </c:tx>
          <c:spPr>
            <a:solidFill>
              <a:schemeClr val="accent5"/>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B038-4ABD-8B9E-EE2D2880C872}"/>
            </c:ext>
          </c:extLst>
        </c:ser>
        <c:ser>
          <c:idx val="8"/>
          <c:order val="5"/>
          <c:tx>
            <c:strRef>
              <c:f>'16脳血管障害(入院)'!$G$2</c:f>
              <c:strCache>
                <c:ptCount val="1"/>
                <c:pt idx="0">
                  <c:v>札幌</c:v>
                </c:pt>
              </c:strCache>
            </c:strRef>
          </c:tx>
          <c:spPr>
            <a:solidFill>
              <a:schemeClr val="accent3">
                <a:lumMod val="60000"/>
              </a:schemeClr>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'16脳血管障害(入院)'!$G$3:$G$7</c:f>
              <c:numCache>
                <c:formatCode>0.00%</c:formatCode>
                <c:ptCount val="5"/>
                <c:pt idx="0">
                  <c:v>1.525297619047619E-2</c:v>
                </c:pt>
                <c:pt idx="1">
                  <c:v>6.1349693251533744E-3</c:v>
                </c:pt>
                <c:pt idx="2">
                  <c:v>0</c:v>
                </c:pt>
                <c:pt idx="3">
                  <c:v>9.5846645367412137E-3</c:v>
                </c:pt>
                <c:pt idx="4">
                  <c:v>0.23943661971830985</c:v>
                </c:pt>
              </c:numCache>
            </c:numRef>
          </c:val>
          <c:extLst>
            <c:ext xmlns:c16="http://schemas.microsoft.com/office/drawing/2014/chart" uri="{C3380CC4-5D6E-409C-BE32-E72D297353CC}">
              <c16:uniqueId val="{00000005-B038-4ABD-8B9E-EE2D2880C872}"/>
            </c:ext>
          </c:extLst>
        </c:ser>
        <c:ser>
          <c:idx val="16"/>
          <c:order val="6"/>
          <c:tx>
            <c:strRef>
              <c:f>'16脳血管障害(入院)'!$H$2</c:f>
              <c:strCache>
                <c:ptCount val="1"/>
                <c:pt idx="0">
                  <c:v>上川中部</c:v>
                </c:pt>
              </c:strCache>
            </c:strRef>
          </c:tx>
          <c:spPr>
            <a:solidFill>
              <a:schemeClr val="accent5">
                <a:lumMod val="80000"/>
                <a:lumOff val="20000"/>
              </a:schemeClr>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'16脳血管障害(入院)'!$H$3:$H$7</c:f>
              <c:numCache>
                <c:formatCode>0.00%</c:formatCode>
                <c:ptCount val="5"/>
                <c:pt idx="0">
                  <c:v>0.55766369047619047</c:v>
                </c:pt>
                <c:pt idx="1">
                  <c:v>0.72129710780017531</c:v>
                </c:pt>
                <c:pt idx="2">
                  <c:v>0.51910112359550564</c:v>
                </c:pt>
                <c:pt idx="3">
                  <c:v>0.52076677316293929</c:v>
                </c:pt>
                <c:pt idx="4">
                  <c:v>0.23943661971830985</c:v>
                </c:pt>
              </c:numCache>
            </c:numRef>
          </c:val>
          <c:extLst>
            <c:ext xmlns:c16="http://schemas.microsoft.com/office/drawing/2014/chart" uri="{C3380CC4-5D6E-409C-BE32-E72D297353CC}">
              <c16:uniqueId val="{00000006-B038-4ABD-8B9E-EE2D2880C872}"/>
            </c:ext>
          </c:extLst>
        </c:ser>
        <c:ser>
          <c:idx val="22"/>
          <c:order val="7"/>
          <c:tx>
            <c:strRef>
              <c:f>'16脳血管障害(入院)'!$I$2</c:f>
              <c:strCache>
                <c:ptCount val="1"/>
                <c:pt idx="0">
                  <c:v>十勝</c:v>
                </c:pt>
              </c:strCache>
            </c:strRef>
          </c:tx>
          <c:spPr>
            <a:solidFill>
              <a:schemeClr val="accent5">
                <a:lumMod val="80000"/>
              </a:schemeClr>
            </a:solidFill>
            <a:ln>
              <a:noFill/>
            </a:ln>
            <a:effectLst/>
          </c:spPr>
          <c:invertIfNegative val="0"/>
          <c:cat>
            <c:strRef>
              <c:f>'16脳血管障害(入院)'!$A$3:$A$7</c:f>
              <c:strCache>
                <c:ptCount val="5"/>
                <c:pt idx="0">
                  <c:v>富良野市</c:v>
                </c:pt>
                <c:pt idx="1">
                  <c:v>上富良野町</c:v>
                </c:pt>
                <c:pt idx="2">
                  <c:v>中富良野町</c:v>
                </c:pt>
                <c:pt idx="3">
                  <c:v>南富良野町</c:v>
                </c:pt>
                <c:pt idx="4">
                  <c:v>占冠村</c:v>
                </c:pt>
              </c:strCache>
            </c:strRef>
          </c:cat>
          <c:val>
            <c:numRef>
              <c:f>'16脳血管障害(入院)'!$I$3:$I$7</c:f>
              <c:numCache>
                <c:formatCode>0.00%</c:formatCode>
                <c:ptCount val="5"/>
                <c:pt idx="0">
                  <c:v>0</c:v>
                </c:pt>
                <c:pt idx="1">
                  <c:v>0</c:v>
                </c:pt>
                <c:pt idx="2">
                  <c:v>0</c:v>
                </c:pt>
                <c:pt idx="3">
                  <c:v>2.8753993610223641E-2</c:v>
                </c:pt>
                <c:pt idx="4">
                  <c:v>7.0422535211267609E-2</c:v>
                </c:pt>
              </c:numCache>
            </c:numRef>
          </c:val>
          <c:extLst>
            <c:ext xmlns:c16="http://schemas.microsoft.com/office/drawing/2014/chart" uri="{C3380CC4-5D6E-409C-BE32-E72D297353CC}">
              <c16:uniqueId val="{00000007-B038-4ABD-8B9E-EE2D2880C872}"/>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'02外来患者(流入)'!$B$2</c:f>
              <c:strCache>
                <c:ptCount val="1"/>
                <c:pt idx="0">
                  <c:v>富良野市</c:v>
                </c:pt>
              </c:strCache>
            </c:strRef>
          </c:tx>
          <c:spPr>
            <a:solidFill>
              <a:schemeClr val="accent1"/>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'02外来患者(流入)'!$B$3:$B$7</c:f>
              <c:numCache>
                <c:formatCode>0.00%</c:formatCode>
                <c:ptCount val="5"/>
                <c:pt idx="0">
                  <c:v>0.6342699067042743</c:v>
                </c:pt>
                <c:pt idx="1">
                  <c:v>2.569593147751606E-2</c:v>
                </c:pt>
                <c:pt idx="2">
                  <c:v>7.361719060883406E-3</c:v>
                </c:pt>
                <c:pt idx="3">
                  <c:v>4.6069636612437279E-2</c:v>
                </c:pt>
                <c:pt idx="4">
                  <c:v>0</c:v>
                </c:pt>
              </c:numCache>
            </c:numRef>
          </c:val>
          <c:extLst>
            <c:ext xmlns:c16="http://schemas.microsoft.com/office/drawing/2014/chart" uri="{C3380CC4-5D6E-409C-BE32-E72D297353CC}">
              <c16:uniqueId val="{00000000-CEA6-4C07-9493-DB8FCBC474EA}"/>
            </c:ext>
          </c:extLst>
        </c:ser>
        <c:ser>
          <c:idx val="1"/>
          <c:order val="1"/>
          <c:tx>
            <c:strRef>
              <c:f>'02外来患者(流入)'!$C$2</c:f>
              <c:strCache>
                <c:ptCount val="1"/>
                <c:pt idx="0">
                  <c:v>上富良野町</c:v>
                </c:pt>
              </c:strCache>
            </c:strRef>
          </c:tx>
          <c:spPr>
            <a:solidFill>
              <a:schemeClr val="accent2"/>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'02外来患者(流入)'!$C$3:$C$7</c:f>
              <c:numCache>
                <c:formatCode>0.00%</c:formatCode>
                <c:ptCount val="5"/>
                <c:pt idx="0">
                  <c:v>0.11430896072900847</c:v>
                </c:pt>
                <c:pt idx="1">
                  <c:v>0.85964570761144632</c:v>
                </c:pt>
                <c:pt idx="2">
                  <c:v>9.9482690011937925E-3</c:v>
                </c:pt>
                <c:pt idx="3">
                  <c:v>2.0221985707769501E-2</c:v>
                </c:pt>
                <c:pt idx="4">
                  <c:v>0</c:v>
                </c:pt>
              </c:numCache>
            </c:numRef>
          </c:val>
          <c:extLst>
            <c:ext xmlns:c16="http://schemas.microsoft.com/office/drawing/2014/chart" uri="{C3380CC4-5D6E-409C-BE32-E72D297353CC}">
              <c16:uniqueId val="{00000001-CEA6-4C07-9493-DB8FCBC474EA}"/>
            </c:ext>
          </c:extLst>
        </c:ser>
        <c:ser>
          <c:idx val="2"/>
          <c:order val="2"/>
          <c:tx>
            <c:strRef>
              <c:f>'02外来患者(流入)'!$D$2</c:f>
              <c:strCache>
                <c:ptCount val="1"/>
                <c:pt idx="0">
                  <c:v>中富良野町</c:v>
                </c:pt>
              </c:strCache>
            </c:strRef>
          </c:tx>
          <c:spPr>
            <a:solidFill>
              <a:schemeClr val="accent3"/>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'02外来患者(流入)'!$D$3:$D$7</c:f>
              <c:numCache>
                <c:formatCode>0.00%</c:formatCode>
                <c:ptCount val="5"/>
                <c:pt idx="0">
                  <c:v>0.11401605554350185</c:v>
                </c:pt>
                <c:pt idx="1">
                  <c:v>6.956070339367984E-2</c:v>
                </c:pt>
                <c:pt idx="2">
                  <c:v>0.97493036211699169</c:v>
                </c:pt>
                <c:pt idx="3">
                  <c:v>8.9706553139729354E-3</c:v>
                </c:pt>
                <c:pt idx="4">
                  <c:v>0</c:v>
                </c:pt>
              </c:numCache>
            </c:numRef>
          </c:val>
          <c:extLst>
            <c:ext xmlns:c16="http://schemas.microsoft.com/office/drawing/2014/chart" uri="{C3380CC4-5D6E-409C-BE32-E72D297353CC}">
              <c16:uniqueId val="{00000002-CEA6-4C07-9493-DB8FCBC474EA}"/>
            </c:ext>
          </c:extLst>
        </c:ser>
        <c:ser>
          <c:idx val="3"/>
          <c:order val="3"/>
          <c:tx>
            <c:strRef>
              <c:f>'02外来患者(流入)'!$E$2</c:f>
              <c:strCache>
                <c:ptCount val="1"/>
                <c:pt idx="0">
                  <c:v>南富良野町</c:v>
                </c:pt>
              </c:strCache>
            </c:strRef>
          </c:tx>
          <c:spPr>
            <a:solidFill>
              <a:schemeClr val="accent4"/>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'02外来患者(流入)'!$E$3:$E$7</c:f>
              <c:numCache>
                <c:formatCode>0.00%</c:formatCode>
                <c:ptCount val="5"/>
                <c:pt idx="0">
                  <c:v>4.4912128444348012E-2</c:v>
                </c:pt>
                <c:pt idx="1">
                  <c:v>2.7902147816494713E-3</c:v>
                </c:pt>
                <c:pt idx="2">
                  <c:v>9.9482690011937929E-4</c:v>
                </c:pt>
                <c:pt idx="3">
                  <c:v>0.51908164816785773</c:v>
                </c:pt>
                <c:pt idx="4">
                  <c:v>0</c:v>
                </c:pt>
              </c:numCache>
            </c:numRef>
          </c:val>
          <c:extLst>
            <c:ext xmlns:c16="http://schemas.microsoft.com/office/drawing/2014/chart" uri="{C3380CC4-5D6E-409C-BE32-E72D297353CC}">
              <c16:uniqueId val="{00000003-CEA6-4C07-9493-DB8FCBC474EA}"/>
            </c:ext>
          </c:extLst>
        </c:ser>
        <c:ser>
          <c:idx val="4"/>
          <c:order val="4"/>
          <c:tx>
            <c:strRef>
              <c:f>'02外来患者(流入)'!$F$2</c:f>
              <c:strCache>
                <c:ptCount val="1"/>
                <c:pt idx="0">
                  <c:v>占冠村</c:v>
                </c:pt>
              </c:strCache>
            </c:strRef>
          </c:tx>
          <c:spPr>
            <a:solidFill>
              <a:schemeClr val="accent5"/>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'02外来患者(流入)'!$F$3:$F$7</c:f>
              <c:numCache>
                <c:formatCode>0.00%</c:formatCode>
                <c:ptCount val="5"/>
                <c:pt idx="0">
                  <c:v>1.3571273595139944E-2</c:v>
                </c:pt>
                <c:pt idx="1">
                  <c:v>6.4888715852313278E-5</c:v>
                </c:pt>
                <c:pt idx="2">
                  <c:v>0</c:v>
                </c:pt>
                <c:pt idx="3">
                  <c:v>1.5204500532157519E-2</c:v>
                </c:pt>
                <c:pt idx="4">
                  <c:v>0.99237472766884527</c:v>
                </c:pt>
              </c:numCache>
            </c:numRef>
          </c:val>
          <c:extLst>
            <c:ext xmlns:c16="http://schemas.microsoft.com/office/drawing/2014/chart" uri="{C3380CC4-5D6E-409C-BE32-E72D297353CC}">
              <c16:uniqueId val="{00000004-CEA6-4C07-9493-DB8FCBC474EA}"/>
            </c:ext>
          </c:extLst>
        </c:ser>
        <c:ser>
          <c:idx val="5"/>
          <c:order val="5"/>
          <c:tx>
            <c:strRef>
              <c:f>'02外来患者(流入)'!$G$2</c:f>
              <c:strCache>
                <c:ptCount val="1"/>
                <c:pt idx="0">
                  <c:v>南渡島</c:v>
                </c:pt>
              </c:strCache>
            </c:strRef>
          </c:tx>
          <c:spPr>
            <a:solidFill>
              <a:schemeClr val="accent6"/>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'02外来患者(流入)'!$G$3:$G$7</c:f>
              <c:numCache>
                <c:formatCode>0.00%</c:formatCode>
                <c:ptCount val="5"/>
                <c:pt idx="0">
                  <c:v>4.3393360815795186E-5</c:v>
                </c:pt>
                <c:pt idx="1">
                  <c:v>0</c:v>
                </c:pt>
                <c:pt idx="2">
                  <c:v>0</c:v>
                </c:pt>
                <c:pt idx="3">
                  <c:v>0</c:v>
                </c:pt>
                <c:pt idx="4">
                  <c:v>0</c:v>
                </c:pt>
              </c:numCache>
            </c:numRef>
          </c:val>
          <c:extLst>
            <c:ext xmlns:c16="http://schemas.microsoft.com/office/drawing/2014/chart" uri="{C3380CC4-5D6E-409C-BE32-E72D297353CC}">
              <c16:uniqueId val="{00000005-CEA6-4C07-9493-DB8FCBC474EA}"/>
            </c:ext>
          </c:extLst>
        </c:ser>
        <c:ser>
          <c:idx val="8"/>
          <c:order val="6"/>
          <c:tx>
            <c:strRef>
              <c:f>'02外来患者(流入)'!$H$2</c:f>
              <c:strCache>
                <c:ptCount val="1"/>
                <c:pt idx="0">
                  <c:v>札幌</c:v>
                </c:pt>
              </c:strCache>
            </c:strRef>
          </c:tx>
          <c:spPr>
            <a:solidFill>
              <a:schemeClr val="accent3">
                <a:lumMod val="6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'02外来患者(流入)'!$H$3:$H$7</c:f>
              <c:numCache>
                <c:formatCode>0.00%</c:formatCode>
                <c:ptCount val="5"/>
                <c:pt idx="0">
                  <c:v>2.2998481232371446E-3</c:v>
                </c:pt>
                <c:pt idx="1">
                  <c:v>3.2444357926156639E-4</c:v>
                </c:pt>
                <c:pt idx="2">
                  <c:v>0</c:v>
                </c:pt>
                <c:pt idx="3">
                  <c:v>3.1321271096244489E-2</c:v>
                </c:pt>
                <c:pt idx="4">
                  <c:v>0</c:v>
                </c:pt>
              </c:numCache>
            </c:numRef>
          </c:val>
          <c:extLst>
            <c:ext xmlns:c16="http://schemas.microsoft.com/office/drawing/2014/chart" uri="{C3380CC4-5D6E-409C-BE32-E72D297353CC}">
              <c16:uniqueId val="{00000006-CEA6-4C07-9493-DB8FCBC474EA}"/>
            </c:ext>
          </c:extLst>
        </c:ser>
        <c:ser>
          <c:idx val="9"/>
          <c:order val="7"/>
          <c:tx>
            <c:strRef>
              <c:f>'02外来患者(流入)'!$I$2</c:f>
              <c:strCache>
                <c:ptCount val="1"/>
                <c:pt idx="0">
                  <c:v>後志</c:v>
                </c:pt>
              </c:strCache>
            </c:strRef>
          </c:tx>
          <c:spPr>
            <a:solidFill>
              <a:schemeClr val="accent4">
                <a:lumMod val="6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'02外来患者(流入)'!$I$3:$I$7</c:f>
              <c:numCache>
                <c:formatCode>0.00%</c:formatCode>
                <c:ptCount val="5"/>
                <c:pt idx="0">
                  <c:v>3.2545020611846385E-5</c:v>
                </c:pt>
                <c:pt idx="1">
                  <c:v>6.4888715852313278E-5</c:v>
                </c:pt>
                <c:pt idx="2">
                  <c:v>0</c:v>
                </c:pt>
                <c:pt idx="3">
                  <c:v>3.4970351223962293E-3</c:v>
                </c:pt>
                <c:pt idx="4">
                  <c:v>0</c:v>
                </c:pt>
              </c:numCache>
            </c:numRef>
          </c:val>
          <c:extLst>
            <c:ext xmlns:c16="http://schemas.microsoft.com/office/drawing/2014/chart" uri="{C3380CC4-5D6E-409C-BE32-E72D297353CC}">
              <c16:uniqueId val="{00000007-CEA6-4C07-9493-DB8FCBC474EA}"/>
            </c:ext>
          </c:extLst>
        </c:ser>
        <c:ser>
          <c:idx val="10"/>
          <c:order val="8"/>
          <c:tx>
            <c:strRef>
              <c:f>'02外来患者(流入)'!$J$2</c:f>
              <c:strCache>
                <c:ptCount val="1"/>
                <c:pt idx="0">
                  <c:v>南空知</c:v>
                </c:pt>
              </c:strCache>
            </c:strRef>
          </c:tx>
          <c:spPr>
            <a:solidFill>
              <a:schemeClr val="accent5">
                <a:lumMod val="6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'02外来患者(流入)'!$J$3:$J$7</c:f>
              <c:numCache>
                <c:formatCode>0.00%</c:formatCode>
                <c:ptCount val="5"/>
                <c:pt idx="0">
                  <c:v>2.8205684530266867E-4</c:v>
                </c:pt>
                <c:pt idx="1">
                  <c:v>0</c:v>
                </c:pt>
                <c:pt idx="2">
                  <c:v>0</c:v>
                </c:pt>
                <c:pt idx="3">
                  <c:v>6.385890223506158E-3</c:v>
                </c:pt>
                <c:pt idx="4">
                  <c:v>0</c:v>
                </c:pt>
              </c:numCache>
            </c:numRef>
          </c:val>
          <c:extLst>
            <c:ext xmlns:c16="http://schemas.microsoft.com/office/drawing/2014/chart" uri="{C3380CC4-5D6E-409C-BE32-E72D297353CC}">
              <c16:uniqueId val="{00000008-CEA6-4C07-9493-DB8FCBC474EA}"/>
            </c:ext>
          </c:extLst>
        </c:ser>
        <c:ser>
          <c:idx val="11"/>
          <c:order val="9"/>
          <c:tx>
            <c:strRef>
              <c:f>'02外来患者(流入)'!$K$2</c:f>
              <c:strCache>
                <c:ptCount val="1"/>
                <c:pt idx="0">
                  <c:v>中空知</c:v>
                </c:pt>
              </c:strCache>
            </c:strRef>
          </c:tx>
          <c:spPr>
            <a:solidFill>
              <a:schemeClr val="accent6">
                <a:lumMod val="6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'02外来患者(流入)'!$K$3:$K$7</c:f>
              <c:numCache>
                <c:formatCode>0.00%</c:formatCode>
                <c:ptCount val="5"/>
                <c:pt idx="0">
                  <c:v>3.308743762204383E-2</c:v>
                </c:pt>
                <c:pt idx="1">
                  <c:v>1.2328856011939524E-3</c:v>
                </c:pt>
                <c:pt idx="2">
                  <c:v>0</c:v>
                </c:pt>
                <c:pt idx="3">
                  <c:v>2.6303785920632507E-2</c:v>
                </c:pt>
                <c:pt idx="4">
                  <c:v>0</c:v>
                </c:pt>
              </c:numCache>
            </c:numRef>
          </c:val>
          <c:extLst>
            <c:ext xmlns:c16="http://schemas.microsoft.com/office/drawing/2014/chart" uri="{C3380CC4-5D6E-409C-BE32-E72D297353CC}">
              <c16:uniqueId val="{00000009-CEA6-4C07-9493-DB8FCBC474EA}"/>
            </c:ext>
          </c:extLst>
        </c:ser>
        <c:ser>
          <c:idx val="12"/>
          <c:order val="10"/>
          <c:tx>
            <c:strRef>
              <c:f>'02外来患者(流入)'!$L$2</c:f>
              <c:strCache>
                <c:ptCount val="1"/>
                <c:pt idx="0">
                  <c:v>北空知</c:v>
                </c:pt>
              </c:strCache>
            </c:strRef>
          </c:tx>
          <c:spPr>
            <a:solidFill>
              <a:schemeClr val="accent1">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'02外来患者(流入)'!$L$3:$L$7</c:f>
              <c:numCache>
                <c:formatCode>0.00%</c:formatCode>
                <c:ptCount val="5"/>
                <c:pt idx="0">
                  <c:v>1.3018008244738554E-4</c:v>
                </c:pt>
                <c:pt idx="1">
                  <c:v>6.4888715852313278E-5</c:v>
                </c:pt>
                <c:pt idx="2">
                  <c:v>0</c:v>
                </c:pt>
                <c:pt idx="3">
                  <c:v>2.7368100957883535E-3</c:v>
                </c:pt>
                <c:pt idx="4">
                  <c:v>0</c:v>
                </c:pt>
              </c:numCache>
            </c:numRef>
          </c:val>
          <c:extLst>
            <c:ext xmlns:c16="http://schemas.microsoft.com/office/drawing/2014/chart" uri="{C3380CC4-5D6E-409C-BE32-E72D297353CC}">
              <c16:uniqueId val="{0000000A-CEA6-4C07-9493-DB8FCBC474EA}"/>
            </c:ext>
          </c:extLst>
        </c:ser>
        <c:ser>
          <c:idx val="13"/>
          <c:order val="11"/>
          <c:tx>
            <c:strRef>
              <c:f>'02外来患者(流入)'!$M$2</c:f>
              <c:strCache>
                <c:ptCount val="1"/>
                <c:pt idx="0">
                  <c:v>西胆振</c:v>
                </c:pt>
              </c:strCache>
            </c:strRef>
          </c:tx>
          <c:spPr>
            <a:solidFill>
              <a:schemeClr val="accent2">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'02外来患者(流入)'!$M$3:$M$7</c:f>
              <c:numCache>
                <c:formatCode>0.00%</c:formatCode>
                <c:ptCount val="5"/>
                <c:pt idx="0">
                  <c:v>9.7635061835539167E-5</c:v>
                </c:pt>
                <c:pt idx="1">
                  <c:v>0</c:v>
                </c:pt>
                <c:pt idx="2">
                  <c:v>0</c:v>
                </c:pt>
                <c:pt idx="3">
                  <c:v>0</c:v>
                </c:pt>
                <c:pt idx="4">
                  <c:v>0</c:v>
                </c:pt>
              </c:numCache>
            </c:numRef>
          </c:val>
          <c:extLst>
            <c:ext xmlns:c16="http://schemas.microsoft.com/office/drawing/2014/chart" uri="{C3380CC4-5D6E-409C-BE32-E72D297353CC}">
              <c16:uniqueId val="{0000000B-CEA6-4C07-9493-DB8FCBC474EA}"/>
            </c:ext>
          </c:extLst>
        </c:ser>
        <c:ser>
          <c:idx val="14"/>
          <c:order val="12"/>
          <c:tx>
            <c:strRef>
              <c:f>'02外来患者(流入)'!$N$2</c:f>
              <c:strCache>
                <c:ptCount val="1"/>
                <c:pt idx="0">
                  <c:v>東胆振</c:v>
                </c:pt>
              </c:strCache>
            </c:strRef>
          </c:tx>
          <c:spPr>
            <a:solidFill>
              <a:schemeClr val="accent3">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'02外来患者(流入)'!$N$3:$N$7</c:f>
              <c:numCache>
                <c:formatCode>0.00%</c:formatCode>
                <c:ptCount val="5"/>
                <c:pt idx="0">
                  <c:v>3.3629854632241267E-4</c:v>
                </c:pt>
                <c:pt idx="1">
                  <c:v>0</c:v>
                </c:pt>
                <c:pt idx="2">
                  <c:v>0</c:v>
                </c:pt>
                <c:pt idx="3">
                  <c:v>3.192945111753079E-3</c:v>
                </c:pt>
                <c:pt idx="4">
                  <c:v>0</c:v>
                </c:pt>
              </c:numCache>
            </c:numRef>
          </c:val>
          <c:extLst>
            <c:ext xmlns:c16="http://schemas.microsoft.com/office/drawing/2014/chart" uri="{C3380CC4-5D6E-409C-BE32-E72D297353CC}">
              <c16:uniqueId val="{0000000C-CEA6-4C07-9493-DB8FCBC474EA}"/>
            </c:ext>
          </c:extLst>
        </c:ser>
        <c:ser>
          <c:idx val="15"/>
          <c:order val="13"/>
          <c:tx>
            <c:strRef>
              <c:f>'02外来患者(流入)'!$O$2</c:f>
              <c:strCache>
                <c:ptCount val="1"/>
                <c:pt idx="0">
                  <c:v>日高</c:v>
                </c:pt>
              </c:strCache>
            </c:strRef>
          </c:tx>
          <c:spPr>
            <a:solidFill>
              <a:schemeClr val="accent4">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'02外来患者(流入)'!$O$3:$O$7</c:f>
              <c:numCache>
                <c:formatCode>0.00%</c:formatCode>
                <c:ptCount val="5"/>
                <c:pt idx="0">
                  <c:v>8.7220655239748316E-3</c:v>
                </c:pt>
                <c:pt idx="1">
                  <c:v>0</c:v>
                </c:pt>
                <c:pt idx="2">
                  <c:v>0</c:v>
                </c:pt>
                <c:pt idx="3">
                  <c:v>6.0818002128630077E-3</c:v>
                </c:pt>
                <c:pt idx="4">
                  <c:v>0</c:v>
                </c:pt>
              </c:numCache>
            </c:numRef>
          </c:val>
          <c:extLst>
            <c:ext xmlns:c16="http://schemas.microsoft.com/office/drawing/2014/chart" uri="{C3380CC4-5D6E-409C-BE32-E72D297353CC}">
              <c16:uniqueId val="{0000000D-CEA6-4C07-9493-DB8FCBC474EA}"/>
            </c:ext>
          </c:extLst>
        </c:ser>
        <c:ser>
          <c:idx val="16"/>
          <c:order val="14"/>
          <c:tx>
            <c:strRef>
              <c:f>'02外来患者(流入)'!$P$2</c:f>
              <c:strCache>
                <c:ptCount val="1"/>
                <c:pt idx="0">
                  <c:v>上川中部</c:v>
                </c:pt>
              </c:strCache>
            </c:strRef>
          </c:tx>
          <c:spPr>
            <a:solidFill>
              <a:schemeClr val="accent5">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'02外来患者(流入)'!$P$3:$P$7</c:f>
              <c:numCache>
                <c:formatCode>0.00%</c:formatCode>
                <c:ptCount val="5"/>
                <c:pt idx="0">
                  <c:v>5.4350184421783467E-3</c:v>
                </c:pt>
                <c:pt idx="1">
                  <c:v>2.4008824865355913E-2</c:v>
                </c:pt>
                <c:pt idx="2">
                  <c:v>9.9482690011937929E-4</c:v>
                </c:pt>
                <c:pt idx="3">
                  <c:v>6.2490497187167399E-2</c:v>
                </c:pt>
                <c:pt idx="4">
                  <c:v>0</c:v>
                </c:pt>
              </c:numCache>
            </c:numRef>
          </c:val>
          <c:extLst>
            <c:ext xmlns:c16="http://schemas.microsoft.com/office/drawing/2014/chart" uri="{C3380CC4-5D6E-409C-BE32-E72D297353CC}">
              <c16:uniqueId val="{0000000E-CEA6-4C07-9493-DB8FCBC474EA}"/>
            </c:ext>
          </c:extLst>
        </c:ser>
        <c:ser>
          <c:idx val="17"/>
          <c:order val="15"/>
          <c:tx>
            <c:strRef>
              <c:f>'02外来患者(流入)'!$Q$2</c:f>
              <c:strCache>
                <c:ptCount val="1"/>
                <c:pt idx="0">
                  <c:v>上川北部</c:v>
                </c:pt>
              </c:strCache>
            </c:strRef>
          </c:tx>
          <c:spPr>
            <a:solidFill>
              <a:schemeClr val="accent6">
                <a:lumMod val="80000"/>
                <a:lumOff val="2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'02外来患者(流入)'!$Q$3:$Q$7</c:f>
              <c:numCache>
                <c:formatCode>0.00%</c:formatCode>
                <c:ptCount val="5"/>
                <c:pt idx="0">
                  <c:v>1.0848340203948796E-4</c:v>
                </c:pt>
                <c:pt idx="1">
                  <c:v>0</c:v>
                </c:pt>
                <c:pt idx="2">
                  <c:v>0</c:v>
                </c:pt>
                <c:pt idx="3">
                  <c:v>1.0187015356545537E-2</c:v>
                </c:pt>
                <c:pt idx="4">
                  <c:v>0</c:v>
                </c:pt>
              </c:numCache>
            </c:numRef>
          </c:val>
          <c:extLst>
            <c:ext xmlns:c16="http://schemas.microsoft.com/office/drawing/2014/chart" uri="{C3380CC4-5D6E-409C-BE32-E72D297353CC}">
              <c16:uniqueId val="{0000000F-CEA6-4C07-9493-DB8FCBC474EA}"/>
            </c:ext>
          </c:extLst>
        </c:ser>
        <c:ser>
          <c:idx val="18"/>
          <c:order val="16"/>
          <c:tx>
            <c:strRef>
              <c:f>'02外来患者(流入)'!$R$2</c:f>
              <c:strCache>
                <c:ptCount val="1"/>
                <c:pt idx="0">
                  <c:v>留萌</c:v>
                </c:pt>
              </c:strCache>
            </c:strRef>
          </c:tx>
          <c:spPr>
            <a:solidFill>
              <a:schemeClr val="accent1">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'02外来患者(流入)'!$R$3:$R$7</c:f>
              <c:numCache>
                <c:formatCode>0.00%</c:formatCode>
                <c:ptCount val="5"/>
                <c:pt idx="0">
                  <c:v>2.9290518550661749E-4</c:v>
                </c:pt>
                <c:pt idx="1">
                  <c:v>0</c:v>
                </c:pt>
                <c:pt idx="2">
                  <c:v>0</c:v>
                </c:pt>
                <c:pt idx="3">
                  <c:v>1.8245400638589023E-3</c:v>
                </c:pt>
                <c:pt idx="4">
                  <c:v>0</c:v>
                </c:pt>
              </c:numCache>
            </c:numRef>
          </c:val>
          <c:extLst>
            <c:ext xmlns:c16="http://schemas.microsoft.com/office/drawing/2014/chart" uri="{C3380CC4-5D6E-409C-BE32-E72D297353CC}">
              <c16:uniqueId val="{00000010-CEA6-4C07-9493-DB8FCBC474EA}"/>
            </c:ext>
          </c:extLst>
        </c:ser>
        <c:ser>
          <c:idx val="19"/>
          <c:order val="17"/>
          <c:tx>
            <c:strRef>
              <c:f>'02外来患者(流入)'!$S$2</c:f>
              <c:strCache>
                <c:ptCount val="1"/>
                <c:pt idx="0">
                  <c:v>宗谷</c:v>
                </c:pt>
              </c:strCache>
            </c:strRef>
          </c:tx>
          <c:spPr>
            <a:solidFill>
              <a:schemeClr val="accent2">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'02外来患者(流入)'!$S$3:$S$7</c:f>
              <c:numCache>
                <c:formatCode>0.00%</c:formatCode>
                <c:ptCount val="5"/>
                <c:pt idx="0">
                  <c:v>7.5938381427641578E-5</c:v>
                </c:pt>
                <c:pt idx="1">
                  <c:v>0</c:v>
                </c:pt>
                <c:pt idx="2">
                  <c:v>0</c:v>
                </c:pt>
                <c:pt idx="3">
                  <c:v>1.8245400638589023E-3</c:v>
                </c:pt>
                <c:pt idx="4">
                  <c:v>0</c:v>
                </c:pt>
              </c:numCache>
            </c:numRef>
          </c:val>
          <c:extLst>
            <c:ext xmlns:c16="http://schemas.microsoft.com/office/drawing/2014/chart" uri="{C3380CC4-5D6E-409C-BE32-E72D297353CC}">
              <c16:uniqueId val="{00000011-CEA6-4C07-9493-DB8FCBC474EA}"/>
            </c:ext>
          </c:extLst>
        </c:ser>
        <c:ser>
          <c:idx val="20"/>
          <c:order val="18"/>
          <c:tx>
            <c:strRef>
              <c:f>'02外来患者(流入)'!$T$2</c:f>
              <c:strCache>
                <c:ptCount val="1"/>
                <c:pt idx="0">
                  <c:v>北網</c:v>
                </c:pt>
              </c:strCache>
            </c:strRef>
          </c:tx>
          <c:spPr>
            <a:solidFill>
              <a:schemeClr val="accent3">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'02外来患者(流入)'!$T$3:$T$7</c:f>
              <c:numCache>
                <c:formatCode>0.00%</c:formatCode>
                <c:ptCount val="5"/>
                <c:pt idx="0">
                  <c:v>2.0611846387502713E-4</c:v>
                </c:pt>
                <c:pt idx="1">
                  <c:v>6.4888715852313278E-5</c:v>
                </c:pt>
                <c:pt idx="2">
                  <c:v>0</c:v>
                </c:pt>
                <c:pt idx="3">
                  <c:v>7.298160255435609E-3</c:v>
                </c:pt>
                <c:pt idx="4">
                  <c:v>0</c:v>
                </c:pt>
              </c:numCache>
            </c:numRef>
          </c:val>
          <c:extLst>
            <c:ext xmlns:c16="http://schemas.microsoft.com/office/drawing/2014/chart" uri="{C3380CC4-5D6E-409C-BE32-E72D297353CC}">
              <c16:uniqueId val="{00000012-CEA6-4C07-9493-DB8FCBC474EA}"/>
            </c:ext>
          </c:extLst>
        </c:ser>
        <c:ser>
          <c:idx val="21"/>
          <c:order val="19"/>
          <c:tx>
            <c:strRef>
              <c:f>'02外来患者(流入)'!$U$2</c:f>
              <c:strCache>
                <c:ptCount val="1"/>
                <c:pt idx="0">
                  <c:v>遠紋</c:v>
                </c:pt>
              </c:strCache>
            </c:strRef>
          </c:tx>
          <c:spPr>
            <a:solidFill>
              <a:schemeClr val="accent4">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'02外来患者(流入)'!$U$3:$U$7</c:f>
              <c:numCache>
                <c:formatCode>0.00%</c:formatCode>
                <c:ptCount val="5"/>
                <c:pt idx="0">
                  <c:v>5.4241701019743981E-5</c:v>
                </c:pt>
                <c:pt idx="1">
                  <c:v>0</c:v>
                </c:pt>
                <c:pt idx="2">
                  <c:v>0</c:v>
                </c:pt>
                <c:pt idx="3">
                  <c:v>5.017485175611981E-3</c:v>
                </c:pt>
                <c:pt idx="4">
                  <c:v>0</c:v>
                </c:pt>
              </c:numCache>
            </c:numRef>
          </c:val>
          <c:extLst>
            <c:ext xmlns:c16="http://schemas.microsoft.com/office/drawing/2014/chart" uri="{C3380CC4-5D6E-409C-BE32-E72D297353CC}">
              <c16:uniqueId val="{00000013-CEA6-4C07-9493-DB8FCBC474EA}"/>
            </c:ext>
          </c:extLst>
        </c:ser>
        <c:ser>
          <c:idx val="22"/>
          <c:order val="20"/>
          <c:tx>
            <c:strRef>
              <c:f>'02外来患者(流入)'!$V$2</c:f>
              <c:strCache>
                <c:ptCount val="1"/>
                <c:pt idx="0">
                  <c:v>十勝</c:v>
                </c:pt>
              </c:strCache>
            </c:strRef>
          </c:tx>
          <c:spPr>
            <a:solidFill>
              <a:schemeClr val="accent5">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'02外来患者(流入)'!$V$3:$V$7</c:f>
              <c:numCache>
                <c:formatCode>0.00%</c:formatCode>
                <c:ptCount val="5"/>
                <c:pt idx="0">
                  <c:v>1.5079192883488827E-3</c:v>
                </c:pt>
                <c:pt idx="1">
                  <c:v>6.4888715852313278E-5</c:v>
                </c:pt>
                <c:pt idx="2">
                  <c:v>0</c:v>
                </c:pt>
                <c:pt idx="3">
                  <c:v>0.19674623688611828</c:v>
                </c:pt>
                <c:pt idx="4">
                  <c:v>0</c:v>
                </c:pt>
              </c:numCache>
            </c:numRef>
          </c:val>
          <c:extLst>
            <c:ext xmlns:c16="http://schemas.microsoft.com/office/drawing/2014/chart" uri="{C3380CC4-5D6E-409C-BE32-E72D297353CC}">
              <c16:uniqueId val="{00000014-CEA6-4C07-9493-DB8FCBC474EA}"/>
            </c:ext>
          </c:extLst>
        </c:ser>
        <c:ser>
          <c:idx val="23"/>
          <c:order val="21"/>
          <c:tx>
            <c:strRef>
              <c:f>'02外来患者(流入)'!$W$2</c:f>
              <c:strCache>
                <c:ptCount val="1"/>
                <c:pt idx="0">
                  <c:v>釧路</c:v>
                </c:pt>
              </c:strCache>
            </c:strRef>
          </c:tx>
          <c:spPr>
            <a:solidFill>
              <a:schemeClr val="accent6">
                <a:lumMod val="8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'02外来患者(流入)'!$W$3:$W$7</c:f>
              <c:numCache>
                <c:formatCode>0.00%</c:formatCode>
                <c:ptCount val="5"/>
                <c:pt idx="0">
                  <c:v>3.7969190713820785E-4</c:v>
                </c:pt>
                <c:pt idx="1">
                  <c:v>0</c:v>
                </c:pt>
                <c:pt idx="2">
                  <c:v>0</c:v>
                </c:pt>
                <c:pt idx="3">
                  <c:v>3.0409001064315038E-3</c:v>
                </c:pt>
                <c:pt idx="4">
                  <c:v>0</c:v>
                </c:pt>
              </c:numCache>
            </c:numRef>
          </c:val>
          <c:extLst>
            <c:ext xmlns:c16="http://schemas.microsoft.com/office/drawing/2014/chart" uri="{C3380CC4-5D6E-409C-BE32-E72D297353CC}">
              <c16:uniqueId val="{00000015-CEA6-4C07-9493-DB8FCBC474EA}"/>
            </c:ext>
          </c:extLst>
        </c:ser>
        <c:ser>
          <c:idx val="24"/>
          <c:order val="22"/>
          <c:tx>
            <c:strRef>
              <c:f>'02外来患者(流入)'!$X$2</c:f>
              <c:strCache>
                <c:ptCount val="1"/>
                <c:pt idx="0">
                  <c:v>根室</c:v>
                </c:pt>
              </c:strCache>
            </c:strRef>
          </c:tx>
          <c:spPr>
            <a:solidFill>
              <a:schemeClr val="accent1">
                <a:lumMod val="60000"/>
                <a:lumOff val="4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'02外来患者(流入)'!$X$3:$X$7</c:f>
              <c:numCache>
                <c:formatCode>0.00%</c:formatCode>
                <c:ptCount val="5"/>
                <c:pt idx="0">
                  <c:v>8.6786721631590372E-5</c:v>
                </c:pt>
                <c:pt idx="1">
                  <c:v>6.4888715852313278E-5</c:v>
                </c:pt>
                <c:pt idx="2">
                  <c:v>0</c:v>
                </c:pt>
                <c:pt idx="3">
                  <c:v>1.5204500532157519E-3</c:v>
                </c:pt>
                <c:pt idx="4">
                  <c:v>1.0893246187363835E-3</c:v>
                </c:pt>
              </c:numCache>
            </c:numRef>
          </c:val>
          <c:extLst>
            <c:ext xmlns:c16="http://schemas.microsoft.com/office/drawing/2014/chart" uri="{C3380CC4-5D6E-409C-BE32-E72D297353CC}">
              <c16:uniqueId val="{00000016-CEA6-4C07-9493-DB8FCBC474EA}"/>
            </c:ext>
          </c:extLst>
        </c:ser>
        <c:ser>
          <c:idx val="25"/>
          <c:order val="23"/>
          <c:tx>
            <c:strRef>
              <c:f>'02外来患者(流入)'!$Y$2</c:f>
              <c:strCache>
                <c:ptCount val="1"/>
                <c:pt idx="0">
                  <c:v>その他</c:v>
                </c:pt>
              </c:strCache>
            </c:strRef>
          </c:tx>
          <c:spPr>
            <a:solidFill>
              <a:schemeClr val="accent2">
                <a:lumMod val="60000"/>
                <a:lumOff val="40000"/>
              </a:schemeClr>
            </a:solidFill>
            <a:ln>
              <a:noFill/>
            </a:ln>
            <a:effectLst/>
          </c:spPr>
          <c:invertIfNegative val="0"/>
          <c:cat>
            <c:strRef>
              <c:f>'02外来患者(流入)'!$A$3:$A$7</c:f>
              <c:strCache>
                <c:ptCount val="5"/>
                <c:pt idx="0">
                  <c:v>富良野市</c:v>
                </c:pt>
                <c:pt idx="1">
                  <c:v>上富良野町</c:v>
                </c:pt>
                <c:pt idx="2">
                  <c:v>中富良野町</c:v>
                </c:pt>
                <c:pt idx="3">
                  <c:v>南富良野町</c:v>
                </c:pt>
                <c:pt idx="4">
                  <c:v>占冠村</c:v>
                </c:pt>
              </c:strCache>
            </c:strRef>
          </c:cat>
          <c:val>
            <c:numRef>
              <c:f>'02外来患者(流入)'!$Y$3:$Y$7</c:f>
              <c:numCache>
                <c:formatCode>0.00%</c:formatCode>
                <c:ptCount val="5"/>
                <c:pt idx="0">
                  <c:v>2.5743111303970494E-2</c:v>
                </c:pt>
                <c:pt idx="1">
                  <c:v>1.6351956394782947E-2</c:v>
                </c:pt>
                <c:pt idx="2">
                  <c:v>5.7699960206923995E-3</c:v>
                </c:pt>
                <c:pt idx="3">
                  <c:v>2.0982210734377376E-2</c:v>
                </c:pt>
                <c:pt idx="4">
                  <c:v>6.5359477124183009E-3</c:v>
                </c:pt>
              </c:numCache>
            </c:numRef>
          </c:val>
          <c:extLst>
            <c:ext xmlns:c16="http://schemas.microsoft.com/office/drawing/2014/chart" uri="{C3380CC4-5D6E-409C-BE32-E72D297353CC}">
              <c16:uniqueId val="{00000017-CEA6-4C07-9493-DB8FCBC474EA}"/>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'03入院患者(流出)'!$B$2</c:f>
              <c:strCache>
                <c:ptCount val="1"/>
                <c:pt idx="0">
                  <c:v>富良野市</c:v>
                </c:pt>
              </c:strCache>
            </c:strRef>
          </c:tx>
          <c:spPr>
            <a:solidFill>
              <a:schemeClr val="accent1"/>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'03入院患者(流出)'!$B$3:$B$7</c:f>
              <c:numCache>
                <c:formatCode>0.00%</c:formatCode>
                <c:ptCount val="5"/>
                <c:pt idx="0">
                  <c:v>0.61618638871857756</c:v>
                </c:pt>
                <c:pt idx="1">
                  <c:v>0.39907776147558166</c:v>
                </c:pt>
                <c:pt idx="2">
                  <c:v>0.57548618219037873</c:v>
                </c:pt>
                <c:pt idx="3">
                  <c:v>0.6867233485938522</c:v>
                </c:pt>
                <c:pt idx="4">
                  <c:v>0.69082840236686394</c:v>
                </c:pt>
              </c:numCache>
            </c:numRef>
          </c:val>
          <c:extLst>
            <c:ext xmlns:c16="http://schemas.microsoft.com/office/drawing/2014/chart" uri="{C3380CC4-5D6E-409C-BE32-E72D297353CC}">
              <c16:uniqueId val="{00000000-0EBF-4409-9F96-68477F222A7A}"/>
            </c:ext>
          </c:extLst>
        </c:ser>
        <c:ser>
          <c:idx val="1"/>
          <c:order val="1"/>
          <c:tx>
            <c:strRef>
              <c:f>'03入院患者(流出)'!$C$2</c:f>
              <c:strCache>
                <c:ptCount val="1"/>
                <c:pt idx="0">
                  <c:v>上富良野町</c:v>
                </c:pt>
              </c:strCache>
            </c:strRef>
          </c:tx>
          <c:spPr>
            <a:solidFill>
              <a:schemeClr val="accent2"/>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'03入院患者(流出)'!$C$3:$C$7</c:f>
              <c:numCache>
                <c:formatCode>0.00%</c:formatCode>
                <c:ptCount val="5"/>
                <c:pt idx="0">
                  <c:v>6.8976088289393015E-4</c:v>
                </c:pt>
                <c:pt idx="1">
                  <c:v>8.0067071892684971E-2</c:v>
                </c:pt>
                <c:pt idx="2">
                  <c:v>1.0235414534288639E-3</c:v>
                </c:pt>
                <c:pt idx="3">
                  <c:v>0</c:v>
                </c:pt>
                <c:pt idx="4">
                  <c:v>0</c:v>
                </c:pt>
              </c:numCache>
            </c:numRef>
          </c:val>
          <c:extLst>
            <c:ext xmlns:c16="http://schemas.microsoft.com/office/drawing/2014/chart" uri="{C3380CC4-5D6E-409C-BE32-E72D297353CC}">
              <c16:uniqueId val="{00000001-0EBF-4409-9F96-68477F222A7A}"/>
            </c:ext>
          </c:extLst>
        </c:ser>
        <c:ser>
          <c:idx val="2"/>
          <c:order val="2"/>
          <c:tx>
            <c:strRef>
              <c:f>'03入院患者(流出)'!$D$2</c:f>
              <c:strCache>
                <c:ptCount val="1"/>
                <c:pt idx="0">
                  <c:v>中富良野町</c:v>
                </c:pt>
              </c:strCache>
            </c:strRef>
          </c:tx>
          <c:spPr>
            <a:solidFill>
              <a:schemeClr val="accent3"/>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'03入院患者(流出)'!$D$3:$D$7</c:f>
              <c:numCache>
                <c:formatCode>0.00%</c:formatCode>
                <c:ptCount val="5"/>
                <c:pt idx="0">
                  <c:v>1.5328019619865113E-4</c:v>
                </c:pt>
                <c:pt idx="1">
                  <c:v>4.1919932928107315E-4</c:v>
                </c:pt>
                <c:pt idx="2">
                  <c:v>3.3776867963152504E-2</c:v>
                </c:pt>
                <c:pt idx="3">
                  <c:v>0</c:v>
                </c:pt>
                <c:pt idx="4">
                  <c:v>0</c:v>
                </c:pt>
              </c:numCache>
            </c:numRef>
          </c:val>
          <c:extLst>
            <c:ext xmlns:c16="http://schemas.microsoft.com/office/drawing/2014/chart" uri="{C3380CC4-5D6E-409C-BE32-E72D297353CC}">
              <c16:uniqueId val="{00000002-0EBF-4409-9F96-68477F222A7A}"/>
            </c:ext>
          </c:extLst>
        </c:ser>
        <c:ser>
          <c:idx val="3"/>
          <c:order val="3"/>
          <c:tx>
            <c:strRef>
              <c:f>'03入院患者(流出)'!$E$2</c:f>
              <c:strCache>
                <c:ptCount val="1"/>
                <c:pt idx="0">
                  <c:v>南富良野町</c:v>
                </c:pt>
              </c:strCache>
            </c:strRef>
          </c:tx>
          <c:spPr>
            <a:solidFill>
              <a:schemeClr val="accent4"/>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'03入院患者(流出)'!$E$3:$E$7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3-0EBF-4409-9F96-68477F222A7A}"/>
            </c:ext>
          </c:extLst>
        </c:ser>
        <c:ser>
          <c:idx val="4"/>
          <c:order val="4"/>
          <c:tx>
            <c:strRef>
              <c:f>'03入院患者(流出)'!$F$2</c:f>
              <c:strCache>
                <c:ptCount val="1"/>
                <c:pt idx="0">
                  <c:v>占冠村</c:v>
                </c:pt>
              </c:strCache>
            </c:strRef>
          </c:tx>
          <c:spPr>
            <a:solidFill>
              <a:schemeClr val="accent5"/>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'03入院患者(流出)'!$F$3:$F$7</c:f>
              <c:numCache>
                <c:formatCode>0.00%</c:formatCode>
                <c:ptCount val="5"/>
                <c:pt idx="0">
                  <c:v>0</c:v>
                </c:pt>
                <c:pt idx="1">
                  <c:v>0</c:v>
                </c:pt>
                <c:pt idx="2">
                  <c:v>0</c:v>
                </c:pt>
                <c:pt idx="3">
                  <c:v>0</c:v>
                </c:pt>
                <c:pt idx="4">
                  <c:v>0</c:v>
                </c:pt>
              </c:numCache>
            </c:numRef>
          </c:val>
          <c:extLst>
            <c:ext xmlns:c16="http://schemas.microsoft.com/office/drawing/2014/chart" uri="{C3380CC4-5D6E-409C-BE32-E72D297353CC}">
              <c16:uniqueId val="{00000004-0EBF-4409-9F96-68477F222A7A}"/>
            </c:ext>
          </c:extLst>
        </c:ser>
        <c:ser>
          <c:idx val="8"/>
          <c:order val="5"/>
          <c:tx>
            <c:strRef>
              <c:f>'03入院患者(流出)'!$G$2</c:f>
              <c:strCache>
                <c:ptCount val="1"/>
                <c:pt idx="0">
                  <c:v>札幌</c:v>
                </c:pt>
              </c:strCache>
            </c:strRef>
          </c:tx>
          <c:spPr>
            <a:solidFill>
              <a:schemeClr val="accent3">
                <a:lumMod val="6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'03入院患者(流出)'!$G$3:$G$7</c:f>
              <c:numCache>
                <c:formatCode>0.00%</c:formatCode>
                <c:ptCount val="5"/>
                <c:pt idx="0">
                  <c:v>1.4561618638871858E-2</c:v>
                </c:pt>
                <c:pt idx="1">
                  <c:v>1.0060783902745755E-2</c:v>
                </c:pt>
                <c:pt idx="2">
                  <c:v>1.1003070624360286E-2</c:v>
                </c:pt>
                <c:pt idx="3">
                  <c:v>5.8862001308044474E-3</c:v>
                </c:pt>
                <c:pt idx="4">
                  <c:v>5.6213017751479293E-2</c:v>
                </c:pt>
              </c:numCache>
            </c:numRef>
          </c:val>
          <c:extLst>
            <c:ext xmlns:c16="http://schemas.microsoft.com/office/drawing/2014/chart" uri="{C3380CC4-5D6E-409C-BE32-E72D297353CC}">
              <c16:uniqueId val="{00000005-0EBF-4409-9F96-68477F222A7A}"/>
            </c:ext>
          </c:extLst>
        </c:ser>
        <c:ser>
          <c:idx val="9"/>
          <c:order val="6"/>
          <c:tx>
            <c:strRef>
              <c:f>'03入院患者(流出)'!$H$2</c:f>
              <c:strCache>
                <c:ptCount val="1"/>
                <c:pt idx="0">
                  <c:v>後志</c:v>
                </c:pt>
              </c:strCache>
            </c:strRef>
          </c:tx>
          <c:spPr>
            <a:solidFill>
              <a:schemeClr val="accent4">
                <a:lumMod val="6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'03入院患者(流出)'!$H$3:$H$7</c:f>
              <c:numCache>
                <c:formatCode>0.00%</c:formatCode>
                <c:ptCount val="5"/>
                <c:pt idx="0">
                  <c:v>6.8976088289393015E-4</c:v>
                </c:pt>
                <c:pt idx="1">
                  <c:v>0</c:v>
                </c:pt>
                <c:pt idx="2">
                  <c:v>0</c:v>
                </c:pt>
                <c:pt idx="3">
                  <c:v>0</c:v>
                </c:pt>
                <c:pt idx="4">
                  <c:v>0</c:v>
                </c:pt>
              </c:numCache>
            </c:numRef>
          </c:val>
          <c:extLst>
            <c:ext xmlns:c16="http://schemas.microsoft.com/office/drawing/2014/chart" uri="{C3380CC4-5D6E-409C-BE32-E72D297353CC}">
              <c16:uniqueId val="{00000006-0EBF-4409-9F96-68477F222A7A}"/>
            </c:ext>
          </c:extLst>
        </c:ser>
        <c:ser>
          <c:idx val="10"/>
          <c:order val="7"/>
          <c:tx>
            <c:strRef>
              <c:f>'03入院患者(流出)'!$I$2</c:f>
              <c:strCache>
                <c:ptCount val="1"/>
                <c:pt idx="0">
                  <c:v>南空知</c:v>
                </c:pt>
              </c:strCache>
            </c:strRef>
          </c:tx>
          <c:spPr>
            <a:solidFill>
              <a:schemeClr val="accent5">
                <a:lumMod val="6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'03入院患者(流出)'!$I$3:$I$7</c:f>
              <c:numCache>
                <c:formatCode>0.00%</c:formatCode>
                <c:ptCount val="5"/>
                <c:pt idx="0">
                  <c:v>6.131207847946045E-4</c:v>
                </c:pt>
                <c:pt idx="1">
                  <c:v>2.0959966464053657E-4</c:v>
                </c:pt>
                <c:pt idx="2">
                  <c:v>0</c:v>
                </c:pt>
                <c:pt idx="3">
                  <c:v>1.9620667102681491E-3</c:v>
                </c:pt>
                <c:pt idx="4">
                  <c:v>0</c:v>
                </c:pt>
              </c:numCache>
            </c:numRef>
          </c:val>
          <c:extLst>
            <c:ext xmlns:c16="http://schemas.microsoft.com/office/drawing/2014/chart" uri="{C3380CC4-5D6E-409C-BE32-E72D297353CC}">
              <c16:uniqueId val="{00000007-0EBF-4409-9F96-68477F222A7A}"/>
            </c:ext>
          </c:extLst>
        </c:ser>
        <c:ser>
          <c:idx val="11"/>
          <c:order val="8"/>
          <c:tx>
            <c:strRef>
              <c:f>'03入院患者(流出)'!$J$2</c:f>
              <c:strCache>
                <c:ptCount val="1"/>
                <c:pt idx="0">
                  <c:v>中空知</c:v>
                </c:pt>
              </c:strCache>
            </c:strRef>
          </c:tx>
          <c:spPr>
            <a:solidFill>
              <a:schemeClr val="accent6">
                <a:lumMod val="6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'03入院患者(流出)'!$J$3:$J$7</c:f>
              <c:numCache>
                <c:formatCode>0.00%</c:formatCode>
                <c:ptCount val="5"/>
                <c:pt idx="0">
                  <c:v>2.6824034334763949E-2</c:v>
                </c:pt>
                <c:pt idx="1">
                  <c:v>8.3839865856214623E-3</c:v>
                </c:pt>
                <c:pt idx="2">
                  <c:v>2.0214943705220062E-2</c:v>
                </c:pt>
                <c:pt idx="3">
                  <c:v>2.4198822759973839E-2</c:v>
                </c:pt>
                <c:pt idx="4">
                  <c:v>3.2544378698224852E-2</c:v>
                </c:pt>
              </c:numCache>
            </c:numRef>
          </c:val>
          <c:extLst>
            <c:ext xmlns:c16="http://schemas.microsoft.com/office/drawing/2014/chart" uri="{C3380CC4-5D6E-409C-BE32-E72D297353CC}">
              <c16:uniqueId val="{00000008-0EBF-4409-9F96-68477F222A7A}"/>
            </c:ext>
          </c:extLst>
        </c:ser>
        <c:ser>
          <c:idx val="12"/>
          <c:order val="9"/>
          <c:tx>
            <c:strRef>
              <c:f>'03入院患者(流出)'!$K$2</c:f>
              <c:strCache>
                <c:ptCount val="1"/>
                <c:pt idx="0">
                  <c:v>北空知</c:v>
                </c:pt>
              </c:strCache>
            </c:strRef>
          </c:tx>
          <c:spPr>
            <a:solidFill>
              <a:schemeClr val="accent1">
                <a:lumMod val="80000"/>
                <a:lumOff val="2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'03入院患者(流出)'!$K$3:$K$7</c:f>
              <c:numCache>
                <c:formatCode>0.00%</c:formatCode>
                <c:ptCount val="5"/>
                <c:pt idx="0">
                  <c:v>7.6640098099325568E-4</c:v>
                </c:pt>
                <c:pt idx="1">
                  <c:v>0</c:v>
                </c:pt>
                <c:pt idx="2">
                  <c:v>0</c:v>
                </c:pt>
                <c:pt idx="3">
                  <c:v>0</c:v>
                </c:pt>
                <c:pt idx="4">
                  <c:v>0</c:v>
                </c:pt>
              </c:numCache>
            </c:numRef>
          </c:val>
          <c:extLst>
            <c:ext xmlns:c16="http://schemas.microsoft.com/office/drawing/2014/chart" uri="{C3380CC4-5D6E-409C-BE32-E72D297353CC}">
              <c16:uniqueId val="{00000009-0EBF-4409-9F96-68477F222A7A}"/>
            </c:ext>
          </c:extLst>
        </c:ser>
        <c:ser>
          <c:idx val="13"/>
          <c:order val="10"/>
          <c:tx>
            <c:strRef>
              <c:f>'03入院患者(流出)'!$L$2</c:f>
              <c:strCache>
                <c:ptCount val="1"/>
                <c:pt idx="0">
                  <c:v>西胆振</c:v>
                </c:pt>
              </c:strCache>
            </c:strRef>
          </c:tx>
          <c:spPr>
            <a:solidFill>
              <a:schemeClr val="accent2">
                <a:lumMod val="80000"/>
                <a:lumOff val="2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'03入院患者(流出)'!$L$3:$L$7</c:f>
              <c:numCache>
                <c:formatCode>0.00%</c:formatCode>
                <c:ptCount val="5"/>
                <c:pt idx="0">
                  <c:v>9.1968117719190676E-4</c:v>
                </c:pt>
                <c:pt idx="1">
                  <c:v>0</c:v>
                </c:pt>
                <c:pt idx="2">
                  <c:v>0</c:v>
                </c:pt>
                <c:pt idx="3">
                  <c:v>0</c:v>
                </c:pt>
                <c:pt idx="4">
                  <c:v>0</c:v>
                </c:pt>
              </c:numCache>
            </c:numRef>
          </c:val>
          <c:extLst>
            <c:ext xmlns:c16="http://schemas.microsoft.com/office/drawing/2014/chart" uri="{C3380CC4-5D6E-409C-BE32-E72D297353CC}">
              <c16:uniqueId val="{0000000A-0EBF-4409-9F96-68477F222A7A}"/>
            </c:ext>
          </c:extLst>
        </c:ser>
        <c:ser>
          <c:idx val="14"/>
          <c:order val="11"/>
          <c:tx>
            <c:strRef>
              <c:f>'03入院患者(流出)'!$M$2</c:f>
              <c:strCache>
                <c:ptCount val="1"/>
                <c:pt idx="0">
                  <c:v>東胆振</c:v>
                </c:pt>
              </c:strCache>
            </c:strRef>
          </c:tx>
          <c:spPr>
            <a:solidFill>
              <a:schemeClr val="accent3">
                <a:lumMod val="80000"/>
                <a:lumOff val="2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'03入院患者(流出)'!$M$3:$M$7</c:f>
              <c:numCache>
                <c:formatCode>0.00%</c:formatCode>
                <c:ptCount val="5"/>
                <c:pt idx="0">
                  <c:v>0</c:v>
                </c:pt>
                <c:pt idx="1">
                  <c:v>0</c:v>
                </c:pt>
                <c:pt idx="2">
                  <c:v>0</c:v>
                </c:pt>
                <c:pt idx="3">
                  <c:v>0</c:v>
                </c:pt>
                <c:pt idx="4">
                  <c:v>1.4792899408284023E-3</c:v>
                </c:pt>
              </c:numCache>
            </c:numRef>
          </c:val>
          <c:extLst>
            <c:ext xmlns:c16="http://schemas.microsoft.com/office/drawing/2014/chart" uri="{C3380CC4-5D6E-409C-BE32-E72D297353CC}">
              <c16:uniqueId val="{0000000B-0EBF-4409-9F96-68477F222A7A}"/>
            </c:ext>
          </c:extLst>
        </c:ser>
        <c:ser>
          <c:idx val="16"/>
          <c:order val="12"/>
          <c:tx>
            <c:strRef>
              <c:f>'03入院患者(流出)'!$N$2</c:f>
              <c:strCache>
                <c:ptCount val="1"/>
                <c:pt idx="0">
                  <c:v>上川中部</c:v>
                </c:pt>
              </c:strCache>
            </c:strRef>
          </c:tx>
          <c:spPr>
            <a:solidFill>
              <a:schemeClr val="accent5">
                <a:lumMod val="80000"/>
                <a:lumOff val="2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'03入院患者(流出)'!$N$3:$N$7</c:f>
              <c:numCache>
                <c:formatCode>0.00%</c:formatCode>
                <c:ptCount val="5"/>
                <c:pt idx="0">
                  <c:v>0.33629675045984059</c:v>
                </c:pt>
                <c:pt idx="1">
                  <c:v>0.50178159714944459</c:v>
                </c:pt>
                <c:pt idx="2">
                  <c:v>0.35849539406345959</c:v>
                </c:pt>
                <c:pt idx="3">
                  <c:v>0.24983649444081099</c:v>
                </c:pt>
                <c:pt idx="4">
                  <c:v>0.19230769230769232</c:v>
                </c:pt>
              </c:numCache>
            </c:numRef>
          </c:val>
          <c:extLst>
            <c:ext xmlns:c16="http://schemas.microsoft.com/office/drawing/2014/chart" uri="{C3380CC4-5D6E-409C-BE32-E72D297353CC}">
              <c16:uniqueId val="{0000000C-0EBF-4409-9F96-68477F222A7A}"/>
            </c:ext>
          </c:extLst>
        </c:ser>
        <c:ser>
          <c:idx val="21"/>
          <c:order val="13"/>
          <c:tx>
            <c:strRef>
              <c:f>'03入院患者(流出)'!$O$2</c:f>
              <c:strCache>
                <c:ptCount val="1"/>
                <c:pt idx="0">
                  <c:v>遠紋</c:v>
                </c:pt>
              </c:strCache>
            </c:strRef>
          </c:tx>
          <c:spPr>
            <a:solidFill>
              <a:schemeClr val="accent4">
                <a:lumMod val="8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'03入院患者(流出)'!$O$3:$O$7</c:f>
              <c:numCache>
                <c:formatCode>0.00%</c:formatCode>
                <c:ptCount val="5"/>
                <c:pt idx="0">
                  <c:v>1.9926425505824648E-3</c:v>
                </c:pt>
                <c:pt idx="1">
                  <c:v>0</c:v>
                </c:pt>
                <c:pt idx="2">
                  <c:v>0</c:v>
                </c:pt>
                <c:pt idx="3">
                  <c:v>0</c:v>
                </c:pt>
                <c:pt idx="4">
                  <c:v>0</c:v>
                </c:pt>
              </c:numCache>
            </c:numRef>
          </c:val>
          <c:extLst>
            <c:ext xmlns:c16="http://schemas.microsoft.com/office/drawing/2014/chart" uri="{C3380CC4-5D6E-409C-BE32-E72D297353CC}">
              <c16:uniqueId val="{0000000D-0EBF-4409-9F96-68477F222A7A}"/>
            </c:ext>
          </c:extLst>
        </c:ser>
        <c:ser>
          <c:idx val="22"/>
          <c:order val="14"/>
          <c:tx>
            <c:strRef>
              <c:f>'03入院患者(流出)'!$P$2</c:f>
              <c:strCache>
                <c:ptCount val="1"/>
                <c:pt idx="0">
                  <c:v>十勝</c:v>
                </c:pt>
              </c:strCache>
            </c:strRef>
          </c:tx>
          <c:spPr>
            <a:solidFill>
              <a:schemeClr val="accent5">
                <a:lumMod val="8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'03入院患者(流出)'!$P$3:$P$7</c:f>
              <c:numCache>
                <c:formatCode>0.00%</c:formatCode>
                <c:ptCount val="5"/>
                <c:pt idx="0">
                  <c:v>2.2992029429797669E-4</c:v>
                </c:pt>
                <c:pt idx="1">
                  <c:v>0</c:v>
                </c:pt>
                <c:pt idx="2">
                  <c:v>0</c:v>
                </c:pt>
                <c:pt idx="3">
                  <c:v>3.1393067364290386E-2</c:v>
                </c:pt>
                <c:pt idx="4">
                  <c:v>2.6627218934911243E-2</c:v>
                </c:pt>
              </c:numCache>
            </c:numRef>
          </c:val>
          <c:extLst>
            <c:ext xmlns:c16="http://schemas.microsoft.com/office/drawing/2014/chart" uri="{C3380CC4-5D6E-409C-BE32-E72D297353CC}">
              <c16:uniqueId val="{0000000E-0EBF-4409-9F96-68477F222A7A}"/>
            </c:ext>
          </c:extLst>
        </c:ser>
        <c:ser>
          <c:idx val="25"/>
          <c:order val="15"/>
          <c:tx>
            <c:strRef>
              <c:f>'03入院患者(流出)'!$Q$2</c:f>
              <c:strCache>
                <c:ptCount val="1"/>
                <c:pt idx="0">
                  <c:v>その他</c:v>
                </c:pt>
              </c:strCache>
            </c:strRef>
          </c:tx>
          <c:spPr>
            <a:solidFill>
              <a:schemeClr val="accent2">
                <a:lumMod val="60000"/>
                <a:lumOff val="40000"/>
              </a:schemeClr>
            </a:solidFill>
            <a:ln>
              <a:noFill/>
            </a:ln>
            <a:effectLst/>
          </c:spPr>
          <c:invertIfNegative val="0"/>
          <c:cat>
            <c:strRef>
              <c:f>'03入院患者(流出)'!$A$3:$A$7</c:f>
              <c:strCache>
                <c:ptCount val="5"/>
                <c:pt idx="0">
                  <c:v>富良野市</c:v>
                </c:pt>
                <c:pt idx="1">
                  <c:v>上富良野町</c:v>
                </c:pt>
                <c:pt idx="2">
                  <c:v>中富良野町</c:v>
                </c:pt>
                <c:pt idx="3">
                  <c:v>南富良野町</c:v>
                </c:pt>
                <c:pt idx="4">
                  <c:v>占冠村</c:v>
                </c:pt>
              </c:strCache>
            </c:strRef>
          </c:cat>
          <c:val>
            <c:numRef>
              <c:f>'03入院患者(流出)'!$Q$3:$Q$7</c:f>
              <c:numCache>
                <c:formatCode>0.00%</c:formatCode>
                <c:ptCount val="5"/>
                <c:pt idx="0">
                  <c:v>7.6640098099325563E-5</c:v>
                </c:pt>
                <c:pt idx="1">
                  <c:v>0</c:v>
                </c:pt>
                <c:pt idx="2">
                  <c:v>0</c:v>
                </c:pt>
                <c:pt idx="3">
                  <c:v>0</c:v>
                </c:pt>
                <c:pt idx="4">
                  <c:v>0</c:v>
                </c:pt>
              </c:numCache>
            </c:numRef>
          </c:val>
          <c:extLst>
            <c:ext xmlns:c16="http://schemas.microsoft.com/office/drawing/2014/chart" uri="{C3380CC4-5D6E-409C-BE32-E72D297353CC}">
              <c16:uniqueId val="{0000000F-0EBF-4409-9F96-68477F222A7A}"/>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'04外来患者(流出)'!$B$2</c:f>
              <c:strCache>
                <c:ptCount val="1"/>
                <c:pt idx="0">
                  <c:v>富良野市</c:v>
                </c:pt>
              </c:strCache>
            </c:strRef>
          </c:tx>
          <c:spPr>
            <a:solidFill>
              <a:schemeClr val="accent1"/>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'04外来患者(流出)'!$B$3:$B$7</c:f>
              <c:numCache>
                <c:formatCode>0.00%</c:formatCode>
                <c:ptCount val="5"/>
                <c:pt idx="0">
                  <c:v>0.86117657455959462</c:v>
                </c:pt>
                <c:pt idx="1">
                  <c:v>0.34244393890152747</c:v>
                </c:pt>
                <c:pt idx="2">
                  <c:v>0.53737600981695466</c:v>
                </c:pt>
                <c:pt idx="3">
                  <c:v>0.47761882787263499</c:v>
                </c:pt>
                <c:pt idx="4">
                  <c:v>0.41923592493297585</c:v>
                </c:pt>
              </c:numCache>
            </c:numRef>
          </c:val>
          <c:extLst>
            <c:ext xmlns:c16="http://schemas.microsoft.com/office/drawing/2014/chart" uri="{C3380CC4-5D6E-409C-BE32-E72D297353CC}">
              <c16:uniqueId val="{00000000-185E-4289-8938-BF3B3DC3E874}"/>
            </c:ext>
          </c:extLst>
        </c:ser>
        <c:ser>
          <c:idx val="1"/>
          <c:order val="1"/>
          <c:tx>
            <c:strRef>
              <c:f>'04外来患者(流出)'!$C$2</c:f>
              <c:strCache>
                <c:ptCount val="1"/>
                <c:pt idx="0">
                  <c:v>上富良野町</c:v>
                </c:pt>
              </c:strCache>
            </c:strRef>
          </c:tx>
          <c:spPr>
            <a:solidFill>
              <a:schemeClr val="accent2"/>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'04外来患者(流出)'!$C$3:$C$7</c:f>
              <c:numCache>
                <c:formatCode>0.00%</c:formatCode>
                <c:ptCount val="5"/>
                <c:pt idx="0">
                  <c:v>5.8327932598833442E-3</c:v>
                </c:pt>
                <c:pt idx="1">
                  <c:v>0.43054923626909325</c:v>
                </c:pt>
                <c:pt idx="2">
                  <c:v>5.4811330401881582E-2</c:v>
                </c:pt>
                <c:pt idx="3">
                  <c:v>4.9607752653437935E-3</c:v>
                </c:pt>
                <c:pt idx="4">
                  <c:v>3.351206434316354E-4</c:v>
                </c:pt>
              </c:numCache>
            </c:numRef>
          </c:val>
          <c:extLst>
            <c:ext xmlns:c16="http://schemas.microsoft.com/office/drawing/2014/chart" uri="{C3380CC4-5D6E-409C-BE32-E72D297353CC}">
              <c16:uniqueId val="{00000001-185E-4289-8938-BF3B3DC3E874}"/>
            </c:ext>
          </c:extLst>
        </c:ser>
        <c:ser>
          <c:idx val="2"/>
          <c:order val="2"/>
          <c:tx>
            <c:strRef>
              <c:f>'04外来患者(流出)'!$D$2</c:f>
              <c:strCache>
                <c:ptCount val="1"/>
                <c:pt idx="0">
                  <c:v>中富良野町</c:v>
                </c:pt>
              </c:strCache>
            </c:strRef>
          </c:tx>
          <c:spPr>
            <a:solidFill>
              <a:schemeClr val="accent3"/>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'04外来患者(流出)'!$D$3:$D$7</c:f>
              <c:numCache>
                <c:formatCode>0.00%</c:formatCode>
                <c:ptCount val="5"/>
                <c:pt idx="0">
                  <c:v>5.4498320862546399E-4</c:v>
                </c:pt>
                <c:pt idx="1">
                  <c:v>1.6249593760155996E-3</c:v>
                </c:pt>
                <c:pt idx="2">
                  <c:v>0.25053686471009307</c:v>
                </c:pt>
                <c:pt idx="3">
                  <c:v>5.7683433317951081E-4</c:v>
                </c:pt>
                <c:pt idx="4">
                  <c:v>0</c:v>
                </c:pt>
              </c:numCache>
            </c:numRef>
          </c:val>
          <c:extLst>
            <c:ext xmlns:c16="http://schemas.microsoft.com/office/drawing/2014/chart" uri="{C3380CC4-5D6E-409C-BE32-E72D297353CC}">
              <c16:uniqueId val="{00000002-185E-4289-8938-BF3B3DC3E874}"/>
            </c:ext>
          </c:extLst>
        </c:ser>
        <c:ser>
          <c:idx val="3"/>
          <c:order val="3"/>
          <c:tx>
            <c:strRef>
              <c:f>'04外来患者(流出)'!$E$2</c:f>
              <c:strCache>
                <c:ptCount val="1"/>
                <c:pt idx="0">
                  <c:v>南富良野町</c:v>
                </c:pt>
              </c:strCache>
            </c:strRef>
          </c:tx>
          <c:spPr>
            <a:solidFill>
              <a:schemeClr val="accent4"/>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'04外来患者(流出)'!$E$3:$E$7</c:f>
              <c:numCache>
                <c:formatCode>0.00%</c:formatCode>
                <c:ptCount val="5"/>
                <c:pt idx="0">
                  <c:v>4.4629706003652863E-3</c:v>
                </c:pt>
                <c:pt idx="1">
                  <c:v>4.3223919402014949E-3</c:v>
                </c:pt>
                <c:pt idx="2">
                  <c:v>3.0166683709990797E-3</c:v>
                </c:pt>
                <c:pt idx="3">
                  <c:v>0.39386248269496998</c:v>
                </c:pt>
                <c:pt idx="4">
                  <c:v>3.351206434316354E-2</c:v>
                </c:pt>
              </c:numCache>
            </c:numRef>
          </c:val>
          <c:extLst>
            <c:ext xmlns:c16="http://schemas.microsoft.com/office/drawing/2014/chart" uri="{C3380CC4-5D6E-409C-BE32-E72D297353CC}">
              <c16:uniqueId val="{00000003-185E-4289-8938-BF3B3DC3E874}"/>
            </c:ext>
          </c:extLst>
        </c:ser>
        <c:ser>
          <c:idx val="4"/>
          <c:order val="4"/>
          <c:tx>
            <c:strRef>
              <c:f>'04外来患者(流出)'!$F$2</c:f>
              <c:strCache>
                <c:ptCount val="1"/>
                <c:pt idx="0">
                  <c:v>占冠村</c:v>
                </c:pt>
              </c:strCache>
            </c:strRef>
          </c:tx>
          <c:spPr>
            <a:solidFill>
              <a:schemeClr val="accent5"/>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'04外来患者(流出)'!$F$3:$F$7</c:f>
              <c:numCache>
                <c:formatCode>0.00%</c:formatCode>
                <c:ptCount val="5"/>
                <c:pt idx="0">
                  <c:v>0</c:v>
                </c:pt>
                <c:pt idx="1">
                  <c:v>0</c:v>
                </c:pt>
                <c:pt idx="2">
                  <c:v>0</c:v>
                </c:pt>
                <c:pt idx="3">
                  <c:v>0</c:v>
                </c:pt>
                <c:pt idx="4">
                  <c:v>0.30529490616621985</c:v>
                </c:pt>
              </c:numCache>
            </c:numRef>
          </c:val>
          <c:extLst>
            <c:ext xmlns:c16="http://schemas.microsoft.com/office/drawing/2014/chart" uri="{C3380CC4-5D6E-409C-BE32-E72D297353CC}">
              <c16:uniqueId val="{00000004-185E-4289-8938-BF3B3DC3E874}"/>
            </c:ext>
          </c:extLst>
        </c:ser>
        <c:ser>
          <c:idx val="7"/>
          <c:order val="5"/>
          <c:tx>
            <c:strRef>
              <c:f>'04外来患者(流出)'!$G$2</c:f>
              <c:strCache>
                <c:ptCount val="1"/>
                <c:pt idx="0">
                  <c:v>北渡島檜山</c:v>
                </c:pt>
              </c:strCache>
            </c:strRef>
          </c:tx>
          <c:spPr>
            <a:solidFill>
              <a:schemeClr val="accent2">
                <a:lumMod val="6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'04外来患者(流出)'!$G$3:$G$7</c:f>
              <c:numCache>
                <c:formatCode>0.00%</c:formatCode>
                <c:ptCount val="5"/>
                <c:pt idx="0">
                  <c:v>1.4729275908796323E-5</c:v>
                </c:pt>
                <c:pt idx="1">
                  <c:v>0</c:v>
                </c:pt>
                <c:pt idx="2">
                  <c:v>0</c:v>
                </c:pt>
                <c:pt idx="3">
                  <c:v>0</c:v>
                </c:pt>
                <c:pt idx="4">
                  <c:v>0</c:v>
                </c:pt>
              </c:numCache>
            </c:numRef>
          </c:val>
          <c:extLst>
            <c:ext xmlns:c16="http://schemas.microsoft.com/office/drawing/2014/chart" uri="{C3380CC4-5D6E-409C-BE32-E72D297353CC}">
              <c16:uniqueId val="{00000005-185E-4289-8938-BF3B3DC3E874}"/>
            </c:ext>
          </c:extLst>
        </c:ser>
        <c:ser>
          <c:idx val="8"/>
          <c:order val="6"/>
          <c:tx>
            <c:strRef>
              <c:f>'04外来患者(流出)'!$H$2</c:f>
              <c:strCache>
                <c:ptCount val="1"/>
                <c:pt idx="0">
                  <c:v>札幌</c:v>
                </c:pt>
              </c:strCache>
            </c:strRef>
          </c:tx>
          <c:spPr>
            <a:solidFill>
              <a:schemeClr val="accent3">
                <a:lumMod val="6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'04外来患者(流出)'!$H$3:$H$7</c:f>
              <c:numCache>
                <c:formatCode>0.00%</c:formatCode>
                <c:ptCount val="5"/>
                <c:pt idx="0">
                  <c:v>1.3109055558828728E-2</c:v>
                </c:pt>
                <c:pt idx="1">
                  <c:v>5.5573610659733503E-3</c:v>
                </c:pt>
                <c:pt idx="2">
                  <c:v>7.0559361897944576E-3</c:v>
                </c:pt>
                <c:pt idx="3">
                  <c:v>1.4651592062759575E-2</c:v>
                </c:pt>
                <c:pt idx="4">
                  <c:v>6.7694369973190352E-2</c:v>
                </c:pt>
              </c:numCache>
            </c:numRef>
          </c:val>
          <c:extLst>
            <c:ext xmlns:c16="http://schemas.microsoft.com/office/drawing/2014/chart" uri="{C3380CC4-5D6E-409C-BE32-E72D297353CC}">
              <c16:uniqueId val="{00000006-185E-4289-8938-BF3B3DC3E874}"/>
            </c:ext>
          </c:extLst>
        </c:ser>
        <c:ser>
          <c:idx val="9"/>
          <c:order val="7"/>
          <c:tx>
            <c:strRef>
              <c:f>'04外来患者(流出)'!$I$2</c:f>
              <c:strCache>
                <c:ptCount val="1"/>
                <c:pt idx="0">
                  <c:v>後志</c:v>
                </c:pt>
              </c:strCache>
            </c:strRef>
          </c:tx>
          <c:spPr>
            <a:solidFill>
              <a:schemeClr val="accent4">
                <a:lumMod val="6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'04外来患者(流出)'!$I$3:$I$7</c:f>
              <c:numCache>
                <c:formatCode>0.00%</c:formatCode>
                <c:ptCount val="5"/>
                <c:pt idx="0">
                  <c:v>2.9458551817592647E-4</c:v>
                </c:pt>
                <c:pt idx="1">
                  <c:v>1.6249593760155997E-4</c:v>
                </c:pt>
                <c:pt idx="2">
                  <c:v>0</c:v>
                </c:pt>
                <c:pt idx="3">
                  <c:v>0</c:v>
                </c:pt>
                <c:pt idx="4">
                  <c:v>3.351206434316354E-4</c:v>
                </c:pt>
              </c:numCache>
            </c:numRef>
          </c:val>
          <c:extLst>
            <c:ext xmlns:c16="http://schemas.microsoft.com/office/drawing/2014/chart" uri="{C3380CC4-5D6E-409C-BE32-E72D297353CC}">
              <c16:uniqueId val="{00000007-185E-4289-8938-BF3B3DC3E874}"/>
            </c:ext>
          </c:extLst>
        </c:ser>
        <c:ser>
          <c:idx val="10"/>
          <c:order val="8"/>
          <c:tx>
            <c:strRef>
              <c:f>'04外来患者(流出)'!$J$2</c:f>
              <c:strCache>
                <c:ptCount val="1"/>
                <c:pt idx="0">
                  <c:v>南空知</c:v>
                </c:pt>
              </c:strCache>
            </c:strRef>
          </c:tx>
          <c:spPr>
            <a:solidFill>
              <a:schemeClr val="accent5">
                <a:lumMod val="6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'04外来患者(流出)'!$J$3:$J$7</c:f>
              <c:numCache>
                <c:formatCode>0.00%</c:formatCode>
                <c:ptCount val="5"/>
                <c:pt idx="0">
                  <c:v>5.3025393271666763E-4</c:v>
                </c:pt>
                <c:pt idx="1">
                  <c:v>6.8248293792655184E-4</c:v>
                </c:pt>
                <c:pt idx="2">
                  <c:v>5.112997238981491E-4</c:v>
                </c:pt>
                <c:pt idx="3">
                  <c:v>5.7683433317951081E-4</c:v>
                </c:pt>
                <c:pt idx="4">
                  <c:v>0</c:v>
                </c:pt>
              </c:numCache>
            </c:numRef>
          </c:val>
          <c:extLst>
            <c:ext xmlns:c16="http://schemas.microsoft.com/office/drawing/2014/chart" uri="{C3380CC4-5D6E-409C-BE32-E72D297353CC}">
              <c16:uniqueId val="{00000008-185E-4289-8938-BF3B3DC3E874}"/>
            </c:ext>
          </c:extLst>
        </c:ser>
        <c:ser>
          <c:idx val="11"/>
          <c:order val="9"/>
          <c:tx>
            <c:strRef>
              <c:f>'04外来患者(流出)'!$K$2</c:f>
              <c:strCache>
                <c:ptCount val="1"/>
                <c:pt idx="0">
                  <c:v>中空知</c:v>
                </c:pt>
              </c:strCache>
            </c:strRef>
          </c:tx>
          <c:spPr>
            <a:solidFill>
              <a:schemeClr val="accent6">
                <a:lumMod val="6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'04外来患者(流出)'!$K$3:$K$7</c:f>
              <c:numCache>
                <c:formatCode>0.00%</c:formatCode>
                <c:ptCount val="5"/>
                <c:pt idx="0">
                  <c:v>3.0636893890296354E-3</c:v>
                </c:pt>
                <c:pt idx="1">
                  <c:v>2.1774455638609034E-3</c:v>
                </c:pt>
                <c:pt idx="2">
                  <c:v>2.9144084262194498E-3</c:v>
                </c:pt>
                <c:pt idx="3">
                  <c:v>1.3844023996308261E-3</c:v>
                </c:pt>
                <c:pt idx="4">
                  <c:v>3.0160857908847183E-3</c:v>
                </c:pt>
              </c:numCache>
            </c:numRef>
          </c:val>
          <c:extLst>
            <c:ext xmlns:c16="http://schemas.microsoft.com/office/drawing/2014/chart" uri="{C3380CC4-5D6E-409C-BE32-E72D297353CC}">
              <c16:uniqueId val="{00000009-185E-4289-8938-BF3B3DC3E874}"/>
            </c:ext>
          </c:extLst>
        </c:ser>
        <c:ser>
          <c:idx val="12"/>
          <c:order val="10"/>
          <c:tx>
            <c:strRef>
              <c:f>'04外来患者(流出)'!$L$2</c:f>
              <c:strCache>
                <c:ptCount val="1"/>
                <c:pt idx="0">
                  <c:v>北空知</c:v>
                </c:pt>
              </c:strCache>
            </c:strRef>
          </c:tx>
          <c:spPr>
            <a:solidFill>
              <a:schemeClr val="accent1">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'04外来患者(流出)'!$L$3:$L$7</c:f>
              <c:numCache>
                <c:formatCode>0.00%</c:formatCode>
                <c:ptCount val="5"/>
                <c:pt idx="0">
                  <c:v>2.2093913863194487E-4</c:v>
                </c:pt>
                <c:pt idx="1">
                  <c:v>0</c:v>
                </c:pt>
                <c:pt idx="2">
                  <c:v>5.1129972389814906E-5</c:v>
                </c:pt>
                <c:pt idx="3">
                  <c:v>0</c:v>
                </c:pt>
                <c:pt idx="4">
                  <c:v>0</c:v>
                </c:pt>
              </c:numCache>
            </c:numRef>
          </c:val>
          <c:extLst>
            <c:ext xmlns:c16="http://schemas.microsoft.com/office/drawing/2014/chart" uri="{C3380CC4-5D6E-409C-BE32-E72D297353CC}">
              <c16:uniqueId val="{0000000A-185E-4289-8938-BF3B3DC3E874}"/>
            </c:ext>
          </c:extLst>
        </c:ser>
        <c:ser>
          <c:idx val="13"/>
          <c:order val="11"/>
          <c:tx>
            <c:strRef>
              <c:f>'04外来患者(流出)'!$M$2</c:f>
              <c:strCache>
                <c:ptCount val="1"/>
                <c:pt idx="0">
                  <c:v>西胆振</c:v>
                </c:pt>
              </c:strCache>
            </c:strRef>
          </c:tx>
          <c:spPr>
            <a:solidFill>
              <a:schemeClr val="accent2">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'04外来患者(流出)'!$M$3:$M$7</c:f>
              <c:numCache>
                <c:formatCode>0.00%</c:formatCode>
                <c:ptCount val="5"/>
                <c:pt idx="0">
                  <c:v>1.4729275908796323E-4</c:v>
                </c:pt>
                <c:pt idx="1">
                  <c:v>1.2999675008124796E-4</c:v>
                </c:pt>
                <c:pt idx="2">
                  <c:v>5.1129972389814906E-5</c:v>
                </c:pt>
                <c:pt idx="3">
                  <c:v>0</c:v>
                </c:pt>
                <c:pt idx="4">
                  <c:v>0</c:v>
                </c:pt>
              </c:numCache>
            </c:numRef>
          </c:val>
          <c:extLst>
            <c:ext xmlns:c16="http://schemas.microsoft.com/office/drawing/2014/chart" uri="{C3380CC4-5D6E-409C-BE32-E72D297353CC}">
              <c16:uniqueId val="{0000000B-185E-4289-8938-BF3B3DC3E874}"/>
            </c:ext>
          </c:extLst>
        </c:ser>
        <c:ser>
          <c:idx val="14"/>
          <c:order val="12"/>
          <c:tx>
            <c:strRef>
              <c:f>'04外来患者(流出)'!$N$2</c:f>
              <c:strCache>
                <c:ptCount val="1"/>
                <c:pt idx="0">
                  <c:v>東胆振</c:v>
                </c:pt>
              </c:strCache>
            </c:strRef>
          </c:tx>
          <c:spPr>
            <a:solidFill>
              <a:schemeClr val="accent3">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'04外来患者(流出)'!$N$3:$N$7</c:f>
              <c:numCache>
                <c:formatCode>0.00%</c:formatCode>
                <c:ptCount val="5"/>
                <c:pt idx="0">
                  <c:v>2.7985624226713017E-4</c:v>
                </c:pt>
                <c:pt idx="1">
                  <c:v>1.9499512512187196E-4</c:v>
                </c:pt>
                <c:pt idx="2">
                  <c:v>5.1129972389814906E-5</c:v>
                </c:pt>
                <c:pt idx="3">
                  <c:v>2.3073373327180433E-4</c:v>
                </c:pt>
                <c:pt idx="4">
                  <c:v>1.6420911528150135E-2</c:v>
                </c:pt>
              </c:numCache>
            </c:numRef>
          </c:val>
          <c:extLst>
            <c:ext xmlns:c16="http://schemas.microsoft.com/office/drawing/2014/chart" uri="{C3380CC4-5D6E-409C-BE32-E72D297353CC}">
              <c16:uniqueId val="{0000000C-185E-4289-8938-BF3B3DC3E874}"/>
            </c:ext>
          </c:extLst>
        </c:ser>
        <c:ser>
          <c:idx val="15"/>
          <c:order val="13"/>
          <c:tx>
            <c:strRef>
              <c:f>'04外来患者(流出)'!$O$2</c:f>
              <c:strCache>
                <c:ptCount val="1"/>
                <c:pt idx="0">
                  <c:v>日高</c:v>
                </c:pt>
              </c:strCache>
            </c:strRef>
          </c:tx>
          <c:spPr>
            <a:solidFill>
              <a:schemeClr val="accent4">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'04外来患者(流出)'!$O$3:$O$7</c:f>
              <c:numCache>
                <c:formatCode>0.00%</c:formatCode>
                <c:ptCount val="5"/>
                <c:pt idx="0">
                  <c:v>2.9458551817592647E-4</c:v>
                </c:pt>
                <c:pt idx="1">
                  <c:v>0</c:v>
                </c:pt>
                <c:pt idx="2">
                  <c:v>0</c:v>
                </c:pt>
                <c:pt idx="3">
                  <c:v>0</c:v>
                </c:pt>
                <c:pt idx="4">
                  <c:v>3.0160857908847183E-3</c:v>
                </c:pt>
              </c:numCache>
            </c:numRef>
          </c:val>
          <c:extLst>
            <c:ext xmlns:c16="http://schemas.microsoft.com/office/drawing/2014/chart" uri="{C3380CC4-5D6E-409C-BE32-E72D297353CC}">
              <c16:uniqueId val="{0000000D-185E-4289-8938-BF3B3DC3E874}"/>
            </c:ext>
          </c:extLst>
        </c:ser>
        <c:ser>
          <c:idx val="16"/>
          <c:order val="14"/>
          <c:tx>
            <c:strRef>
              <c:f>'04外来患者(流出)'!$P$2</c:f>
              <c:strCache>
                <c:ptCount val="1"/>
                <c:pt idx="0">
                  <c:v>上川中部</c:v>
                </c:pt>
              </c:strCache>
            </c:strRef>
          </c:tx>
          <c:spPr>
            <a:solidFill>
              <a:schemeClr val="accent5">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'04外来患者(流出)'!$P$3:$P$7</c:f>
              <c:numCache>
                <c:formatCode>0.00%</c:formatCode>
                <c:ptCount val="5"/>
                <c:pt idx="0">
                  <c:v>0.10892299534554881</c:v>
                </c:pt>
                <c:pt idx="1">
                  <c:v>0.20929476763080923</c:v>
                </c:pt>
                <c:pt idx="2">
                  <c:v>0.14065855404438082</c:v>
                </c:pt>
                <c:pt idx="3">
                  <c:v>7.5334563913244112E-2</c:v>
                </c:pt>
                <c:pt idx="4">
                  <c:v>7.0710455764075072E-2</c:v>
                </c:pt>
              </c:numCache>
            </c:numRef>
          </c:val>
          <c:extLst>
            <c:ext xmlns:c16="http://schemas.microsoft.com/office/drawing/2014/chart" uri="{C3380CC4-5D6E-409C-BE32-E72D297353CC}">
              <c16:uniqueId val="{0000000E-185E-4289-8938-BF3B3DC3E874}"/>
            </c:ext>
          </c:extLst>
        </c:ser>
        <c:ser>
          <c:idx val="17"/>
          <c:order val="15"/>
          <c:tx>
            <c:strRef>
              <c:f>'04外来患者(流出)'!$Q$2</c:f>
              <c:strCache>
                <c:ptCount val="1"/>
                <c:pt idx="0">
                  <c:v>上川北部</c:v>
                </c:pt>
              </c:strCache>
            </c:strRef>
          </c:tx>
          <c:spPr>
            <a:solidFill>
              <a:schemeClr val="accent6">
                <a:lumMod val="80000"/>
                <a:lumOff val="2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'04外来患者(流出)'!$Q$3:$Q$7</c:f>
              <c:numCache>
                <c:formatCode>0.00%</c:formatCode>
                <c:ptCount val="5"/>
                <c:pt idx="0">
                  <c:v>2.9458551817592646E-5</c:v>
                </c:pt>
                <c:pt idx="1">
                  <c:v>3.249918752031199E-5</c:v>
                </c:pt>
                <c:pt idx="2">
                  <c:v>8.180795582370385E-4</c:v>
                </c:pt>
                <c:pt idx="3">
                  <c:v>8.075680664513152E-4</c:v>
                </c:pt>
                <c:pt idx="4">
                  <c:v>0</c:v>
                </c:pt>
              </c:numCache>
            </c:numRef>
          </c:val>
          <c:extLst>
            <c:ext xmlns:c16="http://schemas.microsoft.com/office/drawing/2014/chart" uri="{C3380CC4-5D6E-409C-BE32-E72D297353CC}">
              <c16:uniqueId val="{0000000F-185E-4289-8938-BF3B3DC3E874}"/>
            </c:ext>
          </c:extLst>
        </c:ser>
        <c:ser>
          <c:idx val="18"/>
          <c:order val="16"/>
          <c:tx>
            <c:strRef>
              <c:f>'04外来患者(流出)'!$R$2</c:f>
              <c:strCache>
                <c:ptCount val="1"/>
                <c:pt idx="0">
                  <c:v>留萌</c:v>
                </c:pt>
              </c:strCache>
            </c:strRef>
          </c:tx>
          <c:spPr>
            <a:solidFill>
              <a:schemeClr val="accent1">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'04外来患者(流出)'!$R$3:$R$7</c:f>
              <c:numCache>
                <c:formatCode>0.00%</c:formatCode>
                <c:ptCount val="5"/>
                <c:pt idx="0">
                  <c:v>0</c:v>
                </c:pt>
                <c:pt idx="1">
                  <c:v>0</c:v>
                </c:pt>
                <c:pt idx="2">
                  <c:v>5.1129972389814906E-5</c:v>
                </c:pt>
                <c:pt idx="3">
                  <c:v>0</c:v>
                </c:pt>
                <c:pt idx="4">
                  <c:v>0</c:v>
                </c:pt>
              </c:numCache>
            </c:numRef>
          </c:val>
          <c:extLst>
            <c:ext xmlns:c16="http://schemas.microsoft.com/office/drawing/2014/chart" uri="{C3380CC4-5D6E-409C-BE32-E72D297353CC}">
              <c16:uniqueId val="{00000010-185E-4289-8938-BF3B3DC3E874}"/>
            </c:ext>
          </c:extLst>
        </c:ser>
        <c:ser>
          <c:idx val="19"/>
          <c:order val="17"/>
          <c:tx>
            <c:strRef>
              <c:f>'04外来患者(流出)'!$S$2</c:f>
              <c:strCache>
                <c:ptCount val="1"/>
                <c:pt idx="0">
                  <c:v>宗谷</c:v>
                </c:pt>
              </c:strCache>
            </c:strRef>
          </c:tx>
          <c:spPr>
            <a:solidFill>
              <a:schemeClr val="accent2">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'04外来患者(流出)'!$S$3:$S$7</c:f>
              <c:numCache>
                <c:formatCode>0.00%</c:formatCode>
                <c:ptCount val="5"/>
                <c:pt idx="0">
                  <c:v>1.4729275908796323E-5</c:v>
                </c:pt>
                <c:pt idx="1">
                  <c:v>0</c:v>
                </c:pt>
                <c:pt idx="2">
                  <c:v>9.2033950301666841E-4</c:v>
                </c:pt>
                <c:pt idx="3">
                  <c:v>0</c:v>
                </c:pt>
                <c:pt idx="4">
                  <c:v>0</c:v>
                </c:pt>
              </c:numCache>
            </c:numRef>
          </c:val>
          <c:extLst>
            <c:ext xmlns:c16="http://schemas.microsoft.com/office/drawing/2014/chart" uri="{C3380CC4-5D6E-409C-BE32-E72D297353CC}">
              <c16:uniqueId val="{00000011-185E-4289-8938-BF3B3DC3E874}"/>
            </c:ext>
          </c:extLst>
        </c:ser>
        <c:ser>
          <c:idx val="20"/>
          <c:order val="18"/>
          <c:tx>
            <c:strRef>
              <c:f>'04外来患者(流出)'!$T$2</c:f>
              <c:strCache>
                <c:ptCount val="1"/>
                <c:pt idx="0">
                  <c:v>北網</c:v>
                </c:pt>
              </c:strCache>
            </c:strRef>
          </c:tx>
          <c:spPr>
            <a:solidFill>
              <a:schemeClr val="accent3">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'04外来患者(流出)'!$T$3:$T$7</c:f>
              <c:numCache>
                <c:formatCode>0.00%</c:formatCode>
                <c:ptCount val="5"/>
                <c:pt idx="0">
                  <c:v>1.4729275908796323E-5</c:v>
                </c:pt>
                <c:pt idx="1">
                  <c:v>9.7497562560935978E-5</c:v>
                </c:pt>
                <c:pt idx="2">
                  <c:v>6.6468964106759386E-4</c:v>
                </c:pt>
                <c:pt idx="3">
                  <c:v>0</c:v>
                </c:pt>
                <c:pt idx="4">
                  <c:v>0</c:v>
                </c:pt>
              </c:numCache>
            </c:numRef>
          </c:val>
          <c:extLst>
            <c:ext xmlns:c16="http://schemas.microsoft.com/office/drawing/2014/chart" uri="{C3380CC4-5D6E-409C-BE32-E72D297353CC}">
              <c16:uniqueId val="{00000012-185E-4289-8938-BF3B3DC3E874}"/>
            </c:ext>
          </c:extLst>
        </c:ser>
        <c:ser>
          <c:idx val="21"/>
          <c:order val="19"/>
          <c:tx>
            <c:strRef>
              <c:f>'04外来患者(流出)'!$U$2</c:f>
              <c:strCache>
                <c:ptCount val="1"/>
                <c:pt idx="0">
                  <c:v>遠紋</c:v>
                </c:pt>
              </c:strCache>
            </c:strRef>
          </c:tx>
          <c:spPr>
            <a:solidFill>
              <a:schemeClr val="accent4">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'04外来患者(流出)'!$U$3:$U$7</c:f>
              <c:numCache>
                <c:formatCode>0.00%</c:formatCode>
                <c:ptCount val="5"/>
                <c:pt idx="0">
                  <c:v>2.9458551817592647E-4</c:v>
                </c:pt>
                <c:pt idx="1">
                  <c:v>3.249918752031199E-5</c:v>
                </c:pt>
                <c:pt idx="2">
                  <c:v>0</c:v>
                </c:pt>
                <c:pt idx="3">
                  <c:v>0</c:v>
                </c:pt>
                <c:pt idx="4">
                  <c:v>0</c:v>
                </c:pt>
              </c:numCache>
            </c:numRef>
          </c:val>
          <c:extLst>
            <c:ext xmlns:c16="http://schemas.microsoft.com/office/drawing/2014/chart" uri="{C3380CC4-5D6E-409C-BE32-E72D297353CC}">
              <c16:uniqueId val="{00000013-185E-4289-8938-BF3B3DC3E874}"/>
            </c:ext>
          </c:extLst>
        </c:ser>
        <c:ser>
          <c:idx val="22"/>
          <c:order val="20"/>
          <c:tx>
            <c:strRef>
              <c:f>'04外来患者(流出)'!$V$2</c:f>
              <c:strCache>
                <c:ptCount val="1"/>
                <c:pt idx="0">
                  <c:v>十勝</c:v>
                </c:pt>
              </c:strCache>
            </c:strRef>
          </c:tx>
          <c:spPr>
            <a:solidFill>
              <a:schemeClr val="accent5">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'04外来患者(流出)'!$V$3:$V$7</c:f>
              <c:numCache>
                <c:formatCode>0.00%</c:formatCode>
                <c:ptCount val="5"/>
                <c:pt idx="0">
                  <c:v>3.5350262181111177E-4</c:v>
                </c:pt>
                <c:pt idx="1">
                  <c:v>1.6249593760155996E-3</c:v>
                </c:pt>
                <c:pt idx="2">
                  <c:v>4.0903977911851925E-4</c:v>
                </c:pt>
                <c:pt idx="3">
                  <c:v>2.757268112598062E-2</c:v>
                </c:pt>
                <c:pt idx="4">
                  <c:v>7.8083109919571042E-2</c:v>
                </c:pt>
              </c:numCache>
            </c:numRef>
          </c:val>
          <c:extLst>
            <c:ext xmlns:c16="http://schemas.microsoft.com/office/drawing/2014/chart" uri="{C3380CC4-5D6E-409C-BE32-E72D297353CC}">
              <c16:uniqueId val="{00000014-185E-4289-8938-BF3B3DC3E874}"/>
            </c:ext>
          </c:extLst>
        </c:ser>
        <c:ser>
          <c:idx val="23"/>
          <c:order val="21"/>
          <c:tx>
            <c:strRef>
              <c:f>'04外来患者(流出)'!$W$2</c:f>
              <c:strCache>
                <c:ptCount val="1"/>
                <c:pt idx="0">
                  <c:v>釧路</c:v>
                </c:pt>
              </c:strCache>
            </c:strRef>
          </c:tx>
          <c:spPr>
            <a:solidFill>
              <a:schemeClr val="accent6">
                <a:lumMod val="8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'04外来患者(流出)'!$W$3:$W$7</c:f>
              <c:numCache>
                <c:formatCode>0.00%</c:formatCode>
                <c:ptCount val="5"/>
                <c:pt idx="0">
                  <c:v>4.4187827726388972E-5</c:v>
                </c:pt>
                <c:pt idx="1">
                  <c:v>0</c:v>
                </c:pt>
                <c:pt idx="2">
                  <c:v>0</c:v>
                </c:pt>
                <c:pt idx="3">
                  <c:v>1.7305029995385325E-3</c:v>
                </c:pt>
                <c:pt idx="4">
                  <c:v>0</c:v>
                </c:pt>
              </c:numCache>
            </c:numRef>
          </c:val>
          <c:extLst>
            <c:ext xmlns:c16="http://schemas.microsoft.com/office/drawing/2014/chart" uri="{C3380CC4-5D6E-409C-BE32-E72D297353CC}">
              <c16:uniqueId val="{00000015-185E-4289-8938-BF3B3DC3E874}"/>
            </c:ext>
          </c:extLst>
        </c:ser>
        <c:ser>
          <c:idx val="24"/>
          <c:order val="22"/>
          <c:tx>
            <c:strRef>
              <c:f>'04外来患者(流出)'!$X$2</c:f>
              <c:strCache>
                <c:ptCount val="1"/>
                <c:pt idx="0">
                  <c:v>根室</c:v>
                </c:pt>
              </c:strCache>
            </c:strRef>
          </c:tx>
          <c:spPr>
            <a:solidFill>
              <a:schemeClr val="accent1">
                <a:lumMod val="60000"/>
                <a:lumOff val="4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'04外来患者(流出)'!$X$3:$X$7</c:f>
              <c:numCache>
                <c:formatCode>0.00%</c:formatCode>
                <c:ptCount val="5"/>
                <c:pt idx="0">
                  <c:v>1.4729275908796323E-5</c:v>
                </c:pt>
                <c:pt idx="1">
                  <c:v>3.249918752031199E-5</c:v>
                </c:pt>
                <c:pt idx="2">
                  <c:v>0</c:v>
                </c:pt>
                <c:pt idx="3">
                  <c:v>0</c:v>
                </c:pt>
                <c:pt idx="4">
                  <c:v>0</c:v>
                </c:pt>
              </c:numCache>
            </c:numRef>
          </c:val>
          <c:extLst>
            <c:ext xmlns:c16="http://schemas.microsoft.com/office/drawing/2014/chart" uri="{C3380CC4-5D6E-409C-BE32-E72D297353CC}">
              <c16:uniqueId val="{00000016-185E-4289-8938-BF3B3DC3E874}"/>
            </c:ext>
          </c:extLst>
        </c:ser>
        <c:ser>
          <c:idx val="25"/>
          <c:order val="23"/>
          <c:tx>
            <c:strRef>
              <c:f>'04外来患者(流出)'!$Y$2</c:f>
              <c:strCache>
                <c:ptCount val="1"/>
                <c:pt idx="0">
                  <c:v>その他</c:v>
                </c:pt>
              </c:strCache>
            </c:strRef>
          </c:tx>
          <c:spPr>
            <a:solidFill>
              <a:schemeClr val="accent2">
                <a:lumMod val="60000"/>
                <a:lumOff val="40000"/>
              </a:schemeClr>
            </a:solidFill>
            <a:ln>
              <a:noFill/>
            </a:ln>
            <a:effectLst/>
          </c:spPr>
          <c:invertIfNegative val="0"/>
          <c:cat>
            <c:strRef>
              <c:f>'04外来患者(流出)'!$A$3:$A$7</c:f>
              <c:strCache>
                <c:ptCount val="5"/>
                <c:pt idx="0">
                  <c:v>富良野市</c:v>
                </c:pt>
                <c:pt idx="1">
                  <c:v>上富良野町</c:v>
                </c:pt>
                <c:pt idx="2">
                  <c:v>中富良野町</c:v>
                </c:pt>
                <c:pt idx="3">
                  <c:v>南富良野町</c:v>
                </c:pt>
                <c:pt idx="4">
                  <c:v>占冠村</c:v>
                </c:pt>
              </c:strCache>
            </c:strRef>
          </c:cat>
          <c:val>
            <c:numRef>
              <c:f>'04外来患者(流出)'!$Y$3:$Y$7</c:f>
              <c:numCache>
                <c:formatCode>0.00%</c:formatCode>
                <c:ptCount val="5"/>
                <c:pt idx="0">
                  <c:v>3.3877334590231542E-4</c:v>
                </c:pt>
                <c:pt idx="1">
                  <c:v>1.0399740006499837E-3</c:v>
                </c:pt>
                <c:pt idx="2">
                  <c:v>1.0225994477962981E-4</c:v>
                </c:pt>
                <c:pt idx="3">
                  <c:v>6.9220119981541306E-4</c:v>
                </c:pt>
                <c:pt idx="4">
                  <c:v>2.3458445040214475E-3</c:v>
                </c:pt>
              </c:numCache>
            </c:numRef>
          </c:val>
          <c:extLst>
            <c:ext xmlns:c16="http://schemas.microsoft.com/office/drawing/2014/chart" uri="{C3380CC4-5D6E-409C-BE32-E72D297353CC}">
              <c16:uniqueId val="{00000017-185E-4289-8938-BF3B3DC3E874}"/>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'05がん全体(外来)'!$B$2</c:f>
              <c:strCache>
                <c:ptCount val="1"/>
                <c:pt idx="0">
                  <c:v>富良野市</c:v>
                </c:pt>
              </c:strCache>
            </c:strRef>
          </c:tx>
          <c:spPr>
            <a:solidFill>
              <a:schemeClr val="accent1"/>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'05がん全体(外来)'!$B$3:$B$7</c:f>
              <c:numCache>
                <c:formatCode>0.00%</c:formatCode>
                <c:ptCount val="5"/>
                <c:pt idx="0">
                  <c:v>0.83769968051118215</c:v>
                </c:pt>
                <c:pt idx="1">
                  <c:v>0.3666061705989111</c:v>
                </c:pt>
                <c:pt idx="2">
                  <c:v>0.54872881355932202</c:v>
                </c:pt>
                <c:pt idx="3">
                  <c:v>0.4263565891472868</c:v>
                </c:pt>
                <c:pt idx="4">
                  <c:v>0.55263157894736847</c:v>
                </c:pt>
              </c:numCache>
            </c:numRef>
          </c:val>
          <c:extLst>
            <c:ext xmlns:c16="http://schemas.microsoft.com/office/drawing/2014/chart" uri="{C3380CC4-5D6E-409C-BE32-E72D297353CC}">
              <c16:uniqueId val="{00000000-F623-4652-9012-C86C655C4302}"/>
            </c:ext>
          </c:extLst>
        </c:ser>
        <c:ser>
          <c:idx val="1"/>
          <c:order val="1"/>
          <c:tx>
            <c:strRef>
              <c:f>'05がん全体(外来)'!$C$2</c:f>
              <c:strCache>
                <c:ptCount val="1"/>
                <c:pt idx="0">
                  <c:v>上富良野町</c:v>
                </c:pt>
              </c:strCache>
            </c:strRef>
          </c:tx>
          <c:spPr>
            <a:solidFill>
              <a:schemeClr val="accent2"/>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'05がん全体(外来)'!$C$3:$C$7</c:f>
              <c:numCache>
                <c:formatCode>0.00%</c:formatCode>
                <c:ptCount val="5"/>
                <c:pt idx="0">
                  <c:v>0</c:v>
                </c:pt>
                <c:pt idx="1">
                  <c:v>0.38656987295825773</c:v>
                </c:pt>
                <c:pt idx="2">
                  <c:v>2.1186440677966102E-3</c:v>
                </c:pt>
                <c:pt idx="3">
                  <c:v>0</c:v>
                </c:pt>
                <c:pt idx="4">
                  <c:v>0</c:v>
                </c:pt>
              </c:numCache>
            </c:numRef>
          </c:val>
          <c:extLst>
            <c:ext xmlns:c16="http://schemas.microsoft.com/office/drawing/2014/chart" uri="{C3380CC4-5D6E-409C-BE32-E72D297353CC}">
              <c16:uniqueId val="{00000001-F623-4652-9012-C86C655C4302}"/>
            </c:ext>
          </c:extLst>
        </c:ser>
        <c:ser>
          <c:idx val="2"/>
          <c:order val="2"/>
          <c:tx>
            <c:strRef>
              <c:f>'05がん全体(外来)'!$D$2</c:f>
              <c:strCache>
                <c:ptCount val="1"/>
                <c:pt idx="0">
                  <c:v>中富良野町</c:v>
                </c:pt>
              </c:strCache>
            </c:strRef>
          </c:tx>
          <c:spPr>
            <a:solidFill>
              <a:schemeClr val="accent3"/>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'05がん全体(外来)'!$D$3:$D$7</c:f>
              <c:numCache>
                <c:formatCode>0.00%</c:formatCode>
                <c:ptCount val="5"/>
                <c:pt idx="0">
                  <c:v>0</c:v>
                </c:pt>
                <c:pt idx="1">
                  <c:v>0</c:v>
                </c:pt>
                <c:pt idx="2">
                  <c:v>0.2711864406779661</c:v>
                </c:pt>
                <c:pt idx="3">
                  <c:v>0</c:v>
                </c:pt>
                <c:pt idx="4">
                  <c:v>0</c:v>
                </c:pt>
              </c:numCache>
            </c:numRef>
          </c:val>
          <c:extLst>
            <c:ext xmlns:c16="http://schemas.microsoft.com/office/drawing/2014/chart" uri="{C3380CC4-5D6E-409C-BE32-E72D297353CC}">
              <c16:uniqueId val="{00000002-F623-4652-9012-C86C655C4302}"/>
            </c:ext>
          </c:extLst>
        </c:ser>
        <c:ser>
          <c:idx val="3"/>
          <c:order val="3"/>
          <c:tx>
            <c:strRef>
              <c:f>'05がん全体(外来)'!$E$2</c:f>
              <c:strCache>
                <c:ptCount val="1"/>
                <c:pt idx="0">
                  <c:v>南富良野町</c:v>
                </c:pt>
              </c:strCache>
            </c:strRef>
          </c:tx>
          <c:spPr>
            <a:solidFill>
              <a:schemeClr val="accent4"/>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'05がん全体(外来)'!$E$3:$E$7</c:f>
              <c:numCache>
                <c:formatCode>0.00%</c:formatCode>
                <c:ptCount val="5"/>
                <c:pt idx="0">
                  <c:v>1.2779552715654952E-3</c:v>
                </c:pt>
                <c:pt idx="1">
                  <c:v>0</c:v>
                </c:pt>
                <c:pt idx="2">
                  <c:v>0</c:v>
                </c:pt>
                <c:pt idx="3">
                  <c:v>0.37209302325581395</c:v>
                </c:pt>
                <c:pt idx="4">
                  <c:v>0</c:v>
                </c:pt>
              </c:numCache>
            </c:numRef>
          </c:val>
          <c:extLst>
            <c:ext xmlns:c16="http://schemas.microsoft.com/office/drawing/2014/chart" uri="{C3380CC4-5D6E-409C-BE32-E72D297353CC}">
              <c16:uniqueId val="{00000003-F623-4652-9012-C86C655C4302}"/>
            </c:ext>
          </c:extLst>
        </c:ser>
        <c:ser>
          <c:idx val="4"/>
          <c:order val="4"/>
          <c:tx>
            <c:strRef>
              <c:f>'05がん全体(外来)'!$F$2</c:f>
              <c:strCache>
                <c:ptCount val="1"/>
                <c:pt idx="0">
                  <c:v>占冠村</c:v>
                </c:pt>
              </c:strCache>
            </c:strRef>
          </c:tx>
          <c:spPr>
            <a:solidFill>
              <a:schemeClr val="accent5"/>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'05がん全体(外来)'!$F$3:$F$7</c:f>
              <c:numCache>
                <c:formatCode>0.00%</c:formatCode>
                <c:ptCount val="5"/>
                <c:pt idx="0">
                  <c:v>0</c:v>
                </c:pt>
                <c:pt idx="1">
                  <c:v>0</c:v>
                </c:pt>
                <c:pt idx="2">
                  <c:v>0</c:v>
                </c:pt>
                <c:pt idx="3">
                  <c:v>0</c:v>
                </c:pt>
                <c:pt idx="4">
                  <c:v>0.10526315789473684</c:v>
                </c:pt>
              </c:numCache>
            </c:numRef>
          </c:val>
          <c:extLst>
            <c:ext xmlns:c16="http://schemas.microsoft.com/office/drawing/2014/chart" uri="{C3380CC4-5D6E-409C-BE32-E72D297353CC}">
              <c16:uniqueId val="{00000004-F623-4652-9012-C86C655C4302}"/>
            </c:ext>
          </c:extLst>
        </c:ser>
        <c:ser>
          <c:idx val="8"/>
          <c:order val="5"/>
          <c:tx>
            <c:strRef>
              <c:f>'05がん全体(外来)'!$G$2</c:f>
              <c:strCache>
                <c:ptCount val="1"/>
                <c:pt idx="0">
                  <c:v>札幌</c:v>
                </c:pt>
              </c:strCache>
            </c:strRef>
          </c:tx>
          <c:spPr>
            <a:solidFill>
              <a:schemeClr val="accent3">
                <a:lumMod val="6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'05がん全体(外来)'!$G$3:$G$7</c:f>
              <c:numCache>
                <c:formatCode>0.00%</c:formatCode>
                <c:ptCount val="5"/>
                <c:pt idx="0">
                  <c:v>7.6677316293929714E-3</c:v>
                </c:pt>
                <c:pt idx="1">
                  <c:v>3.629764065335753E-3</c:v>
                </c:pt>
                <c:pt idx="2">
                  <c:v>8.4745762711864406E-3</c:v>
                </c:pt>
                <c:pt idx="3">
                  <c:v>7.7519379844961239E-3</c:v>
                </c:pt>
                <c:pt idx="4">
                  <c:v>5.2631578947368418E-2</c:v>
                </c:pt>
              </c:numCache>
            </c:numRef>
          </c:val>
          <c:extLst>
            <c:ext xmlns:c16="http://schemas.microsoft.com/office/drawing/2014/chart" uri="{C3380CC4-5D6E-409C-BE32-E72D297353CC}">
              <c16:uniqueId val="{00000005-F623-4652-9012-C86C655C4302}"/>
            </c:ext>
          </c:extLst>
        </c:ser>
        <c:ser>
          <c:idx val="10"/>
          <c:order val="6"/>
          <c:tx>
            <c:strRef>
              <c:f>'05がん全体(外来)'!$H$2</c:f>
              <c:strCache>
                <c:ptCount val="1"/>
                <c:pt idx="0">
                  <c:v>南空知</c:v>
                </c:pt>
              </c:strCache>
            </c:strRef>
          </c:tx>
          <c:spPr>
            <a:solidFill>
              <a:schemeClr val="accent5">
                <a:lumMod val="6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'05がん全体(外来)'!$H$3:$H$7</c:f>
              <c:numCache>
                <c:formatCode>0.00%</c:formatCode>
                <c:ptCount val="5"/>
                <c:pt idx="0">
                  <c:v>2.5559105431309905E-3</c:v>
                </c:pt>
                <c:pt idx="1">
                  <c:v>0</c:v>
                </c:pt>
                <c:pt idx="2">
                  <c:v>0</c:v>
                </c:pt>
                <c:pt idx="3">
                  <c:v>0</c:v>
                </c:pt>
                <c:pt idx="4">
                  <c:v>0</c:v>
                </c:pt>
              </c:numCache>
            </c:numRef>
          </c:val>
          <c:extLst>
            <c:ext xmlns:c16="http://schemas.microsoft.com/office/drawing/2014/chart" uri="{C3380CC4-5D6E-409C-BE32-E72D297353CC}">
              <c16:uniqueId val="{00000006-F623-4652-9012-C86C655C4302}"/>
            </c:ext>
          </c:extLst>
        </c:ser>
        <c:ser>
          <c:idx val="11"/>
          <c:order val="7"/>
          <c:tx>
            <c:strRef>
              <c:f>'05がん全体(外来)'!$I$2</c:f>
              <c:strCache>
                <c:ptCount val="1"/>
                <c:pt idx="0">
                  <c:v>中空知</c:v>
                </c:pt>
              </c:strCache>
            </c:strRef>
          </c:tx>
          <c:spPr>
            <a:solidFill>
              <a:schemeClr val="accent6">
                <a:lumMod val="6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'05がん全体(外来)'!$I$3:$I$7</c:f>
              <c:numCache>
                <c:formatCode>0.00%</c:formatCode>
                <c:ptCount val="5"/>
                <c:pt idx="0">
                  <c:v>1.9169329073482429E-3</c:v>
                </c:pt>
                <c:pt idx="1">
                  <c:v>0</c:v>
                </c:pt>
                <c:pt idx="2">
                  <c:v>2.1186440677966102E-3</c:v>
                </c:pt>
                <c:pt idx="3">
                  <c:v>0</c:v>
                </c:pt>
                <c:pt idx="4">
                  <c:v>0</c:v>
                </c:pt>
              </c:numCache>
            </c:numRef>
          </c:val>
          <c:extLst>
            <c:ext xmlns:c16="http://schemas.microsoft.com/office/drawing/2014/chart" uri="{C3380CC4-5D6E-409C-BE32-E72D297353CC}">
              <c16:uniqueId val="{00000007-F623-4652-9012-C86C655C4302}"/>
            </c:ext>
          </c:extLst>
        </c:ser>
        <c:ser>
          <c:idx val="16"/>
          <c:order val="8"/>
          <c:tx>
            <c:strRef>
              <c:f>'05がん全体(外来)'!$J$2</c:f>
              <c:strCache>
                <c:ptCount val="1"/>
                <c:pt idx="0">
                  <c:v>上川中部</c:v>
                </c:pt>
              </c:strCache>
            </c:strRef>
          </c:tx>
          <c:spPr>
            <a:solidFill>
              <a:schemeClr val="accent5">
                <a:lumMod val="80000"/>
                <a:lumOff val="2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'05がん全体(外来)'!$J$3:$J$7</c:f>
              <c:numCache>
                <c:formatCode>0.00%</c:formatCode>
                <c:ptCount val="5"/>
                <c:pt idx="0">
                  <c:v>0.14760383386581469</c:v>
                </c:pt>
                <c:pt idx="1">
                  <c:v>0.2413793103448276</c:v>
                </c:pt>
                <c:pt idx="2">
                  <c:v>0.1673728813559322</c:v>
                </c:pt>
                <c:pt idx="3">
                  <c:v>0.18604651162790697</c:v>
                </c:pt>
                <c:pt idx="4">
                  <c:v>0.18421052631578946</c:v>
                </c:pt>
              </c:numCache>
            </c:numRef>
          </c:val>
          <c:extLst>
            <c:ext xmlns:c16="http://schemas.microsoft.com/office/drawing/2014/chart" uri="{C3380CC4-5D6E-409C-BE32-E72D297353CC}">
              <c16:uniqueId val="{00000008-F623-4652-9012-C86C655C4302}"/>
            </c:ext>
          </c:extLst>
        </c:ser>
        <c:ser>
          <c:idx val="22"/>
          <c:order val="9"/>
          <c:tx>
            <c:strRef>
              <c:f>'05がん全体(外来)'!$K$2</c:f>
              <c:strCache>
                <c:ptCount val="1"/>
                <c:pt idx="0">
                  <c:v>十勝</c:v>
                </c:pt>
              </c:strCache>
            </c:strRef>
          </c:tx>
          <c:spPr>
            <a:solidFill>
              <a:schemeClr val="accent5">
                <a:lumMod val="8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'05がん全体(外来)'!$K$3:$K$7</c:f>
              <c:numCache>
                <c:formatCode>0.00%</c:formatCode>
                <c:ptCount val="5"/>
                <c:pt idx="0">
                  <c:v>6.3897763578274762E-4</c:v>
                </c:pt>
                <c:pt idx="1">
                  <c:v>1.8148820326678765E-3</c:v>
                </c:pt>
                <c:pt idx="2">
                  <c:v>0</c:v>
                </c:pt>
                <c:pt idx="3">
                  <c:v>7.7519379844961239E-3</c:v>
                </c:pt>
                <c:pt idx="4">
                  <c:v>0.10526315789473684</c:v>
                </c:pt>
              </c:numCache>
            </c:numRef>
          </c:val>
          <c:extLst>
            <c:ext xmlns:c16="http://schemas.microsoft.com/office/drawing/2014/chart" uri="{C3380CC4-5D6E-409C-BE32-E72D297353CC}">
              <c16:uniqueId val="{00000009-F623-4652-9012-C86C655C4302}"/>
            </c:ext>
          </c:extLst>
        </c:ser>
        <c:ser>
          <c:idx val="25"/>
          <c:order val="10"/>
          <c:tx>
            <c:strRef>
              <c:f>'05がん全体(外来)'!$L$2</c:f>
              <c:strCache>
                <c:ptCount val="1"/>
                <c:pt idx="0">
                  <c:v>その他</c:v>
                </c:pt>
              </c:strCache>
            </c:strRef>
          </c:tx>
          <c:spPr>
            <a:solidFill>
              <a:schemeClr val="accent2">
                <a:lumMod val="60000"/>
                <a:lumOff val="40000"/>
              </a:schemeClr>
            </a:solidFill>
            <a:ln>
              <a:noFill/>
            </a:ln>
            <a:effectLst/>
          </c:spPr>
          <c:invertIfNegative val="0"/>
          <c:cat>
            <c:strRef>
              <c:f>'05がん全体(外来)'!$A$3:$A$7</c:f>
              <c:strCache>
                <c:ptCount val="5"/>
                <c:pt idx="0">
                  <c:v>富良野市</c:v>
                </c:pt>
                <c:pt idx="1">
                  <c:v>上富良野町</c:v>
                </c:pt>
                <c:pt idx="2">
                  <c:v>中富良野町</c:v>
                </c:pt>
                <c:pt idx="3">
                  <c:v>南富良野町</c:v>
                </c:pt>
                <c:pt idx="4">
                  <c:v>占冠村</c:v>
                </c:pt>
              </c:strCache>
            </c:strRef>
          </c:cat>
          <c:val>
            <c:numRef>
              <c:f>'05がん全体(外来)'!$L$3:$L$7</c:f>
              <c:numCache>
                <c:formatCode>0.00%</c:formatCode>
                <c:ptCount val="5"/>
                <c:pt idx="0">
                  <c:v>6.3897763578274762E-4</c:v>
                </c:pt>
                <c:pt idx="1">
                  <c:v>0</c:v>
                </c:pt>
                <c:pt idx="2">
                  <c:v>0</c:v>
                </c:pt>
                <c:pt idx="3">
                  <c:v>0</c:v>
                </c:pt>
                <c:pt idx="4">
                  <c:v>0</c:v>
                </c:pt>
              </c:numCache>
            </c:numRef>
          </c:val>
          <c:extLst>
            <c:ext xmlns:c16="http://schemas.microsoft.com/office/drawing/2014/chart" uri="{C3380CC4-5D6E-409C-BE32-E72D297353CC}">
              <c16:uniqueId val="{0000000A-F623-4652-9012-C86C655C4302}"/>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'06骨折(外来)'!$B$2</c:f>
              <c:strCache>
                <c:ptCount val="1"/>
                <c:pt idx="0">
                  <c:v>富良野市</c:v>
                </c:pt>
              </c:strCache>
            </c:strRef>
          </c:tx>
          <c:spPr>
            <a:solidFill>
              <a:schemeClr val="accent1"/>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'06骨折(外来)'!$B$3:$B$7</c:f>
              <c:numCache>
                <c:formatCode>0.00%</c:formatCode>
                <c:ptCount val="5"/>
                <c:pt idx="0">
                  <c:v>0.8255494505494505</c:v>
                </c:pt>
                <c:pt idx="1">
                  <c:v>0.17015706806282724</c:v>
                </c:pt>
                <c:pt idx="2">
                  <c:v>0.68571428571428572</c:v>
                </c:pt>
                <c:pt idx="3">
                  <c:v>0.56451612903225812</c:v>
                </c:pt>
                <c:pt idx="4">
                  <c:v>0.13513513513513514</c:v>
                </c:pt>
              </c:numCache>
            </c:numRef>
          </c:val>
          <c:extLst>
            <c:ext xmlns:c16="http://schemas.microsoft.com/office/drawing/2014/chart" uri="{C3380CC4-5D6E-409C-BE32-E72D297353CC}">
              <c16:uniqueId val="{00000000-67B3-4199-B97C-AA76186D0D29}"/>
            </c:ext>
          </c:extLst>
        </c:ser>
        <c:ser>
          <c:idx val="1"/>
          <c:order val="1"/>
          <c:tx>
            <c:strRef>
              <c:f>'06骨折(外来)'!$C$2</c:f>
              <c:strCache>
                <c:ptCount val="1"/>
                <c:pt idx="0">
                  <c:v>上富良野町</c:v>
                </c:pt>
              </c:strCache>
            </c:strRef>
          </c:tx>
          <c:spPr>
            <a:solidFill>
              <a:schemeClr val="accent2"/>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'06骨折(外来)'!$C$3:$C$7</c:f>
              <c:numCache>
                <c:formatCode>0.00%</c:formatCode>
                <c:ptCount val="5"/>
                <c:pt idx="0">
                  <c:v>0</c:v>
                </c:pt>
                <c:pt idx="1">
                  <c:v>0.54450261780104714</c:v>
                </c:pt>
                <c:pt idx="2">
                  <c:v>1.4285714285714285E-2</c:v>
                </c:pt>
                <c:pt idx="3">
                  <c:v>0</c:v>
                </c:pt>
                <c:pt idx="4">
                  <c:v>0</c:v>
                </c:pt>
              </c:numCache>
            </c:numRef>
          </c:val>
          <c:extLst>
            <c:ext xmlns:c16="http://schemas.microsoft.com/office/drawing/2014/chart" uri="{C3380CC4-5D6E-409C-BE32-E72D297353CC}">
              <c16:uniqueId val="{00000001-67B3-4199-B97C-AA76186D0D29}"/>
            </c:ext>
          </c:extLst>
        </c:ser>
        <c:ser>
          <c:idx val="2"/>
          <c:order val="2"/>
          <c:tx>
            <c:strRef>
              <c:f>'06骨折(外来)'!$D$2</c:f>
              <c:strCache>
                <c:ptCount val="1"/>
                <c:pt idx="0">
                  <c:v>中富良野町</c:v>
                </c:pt>
              </c:strCache>
            </c:strRef>
          </c:tx>
          <c:spPr>
            <a:solidFill>
              <a:schemeClr val="accent3"/>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'06骨折(外来)'!$D$3:$D$7</c:f>
              <c:numCache>
                <c:formatCode>0.00%</c:formatCode>
                <c:ptCount val="5"/>
                <c:pt idx="0">
                  <c:v>0</c:v>
                </c:pt>
                <c:pt idx="1">
                  <c:v>0</c:v>
                </c:pt>
                <c:pt idx="2">
                  <c:v>0.18571428571428572</c:v>
                </c:pt>
                <c:pt idx="3">
                  <c:v>0</c:v>
                </c:pt>
                <c:pt idx="4">
                  <c:v>0</c:v>
                </c:pt>
              </c:numCache>
            </c:numRef>
          </c:val>
          <c:extLst>
            <c:ext xmlns:c16="http://schemas.microsoft.com/office/drawing/2014/chart" uri="{C3380CC4-5D6E-409C-BE32-E72D297353CC}">
              <c16:uniqueId val="{00000002-67B3-4199-B97C-AA76186D0D29}"/>
            </c:ext>
          </c:extLst>
        </c:ser>
        <c:ser>
          <c:idx val="3"/>
          <c:order val="3"/>
          <c:tx>
            <c:strRef>
              <c:f>'06骨折(外来)'!$E$2</c:f>
              <c:strCache>
                <c:ptCount val="1"/>
                <c:pt idx="0">
                  <c:v>南富良野町</c:v>
                </c:pt>
              </c:strCache>
            </c:strRef>
          </c:tx>
          <c:spPr>
            <a:solidFill>
              <a:schemeClr val="accent4"/>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'06骨折(外来)'!$E$3:$E$7</c:f>
              <c:numCache>
                <c:formatCode>0.00%</c:formatCode>
                <c:ptCount val="5"/>
                <c:pt idx="0">
                  <c:v>4.120879120879121E-3</c:v>
                </c:pt>
                <c:pt idx="1">
                  <c:v>0</c:v>
                </c:pt>
                <c:pt idx="2">
                  <c:v>0</c:v>
                </c:pt>
                <c:pt idx="3">
                  <c:v>0.29032258064516131</c:v>
                </c:pt>
                <c:pt idx="4">
                  <c:v>0</c:v>
                </c:pt>
              </c:numCache>
            </c:numRef>
          </c:val>
          <c:extLst>
            <c:ext xmlns:c16="http://schemas.microsoft.com/office/drawing/2014/chart" uri="{C3380CC4-5D6E-409C-BE32-E72D297353CC}">
              <c16:uniqueId val="{00000003-67B3-4199-B97C-AA76186D0D29}"/>
            </c:ext>
          </c:extLst>
        </c:ser>
        <c:ser>
          <c:idx val="4"/>
          <c:order val="4"/>
          <c:tx>
            <c:strRef>
              <c:f>'06骨折(外来)'!$F$2</c:f>
              <c:strCache>
                <c:ptCount val="1"/>
                <c:pt idx="0">
                  <c:v>占冠村</c:v>
                </c:pt>
              </c:strCache>
            </c:strRef>
          </c:tx>
          <c:spPr>
            <a:solidFill>
              <a:schemeClr val="accent5"/>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'06骨折(外来)'!$F$3:$F$7</c:f>
              <c:numCache>
                <c:formatCode>0.00%</c:formatCode>
                <c:ptCount val="5"/>
                <c:pt idx="0">
                  <c:v>0</c:v>
                </c:pt>
                <c:pt idx="1">
                  <c:v>0</c:v>
                </c:pt>
                <c:pt idx="2">
                  <c:v>0</c:v>
                </c:pt>
                <c:pt idx="3">
                  <c:v>0</c:v>
                </c:pt>
                <c:pt idx="4">
                  <c:v>0.43243243243243246</c:v>
                </c:pt>
              </c:numCache>
            </c:numRef>
          </c:val>
          <c:extLst>
            <c:ext xmlns:c16="http://schemas.microsoft.com/office/drawing/2014/chart" uri="{C3380CC4-5D6E-409C-BE32-E72D297353CC}">
              <c16:uniqueId val="{00000004-67B3-4199-B97C-AA76186D0D29}"/>
            </c:ext>
          </c:extLst>
        </c:ser>
        <c:ser>
          <c:idx val="8"/>
          <c:order val="5"/>
          <c:tx>
            <c:strRef>
              <c:f>'06骨折(外来)'!$G$2</c:f>
              <c:strCache>
                <c:ptCount val="1"/>
                <c:pt idx="0">
                  <c:v>札幌</c:v>
                </c:pt>
              </c:strCache>
            </c:strRef>
          </c:tx>
          <c:spPr>
            <a:solidFill>
              <a:schemeClr val="accent3">
                <a:lumMod val="60000"/>
              </a:schemeClr>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'06骨折(外来)'!$G$3:$G$7</c:f>
              <c:numCache>
                <c:formatCode>0.00%</c:formatCode>
                <c:ptCount val="5"/>
                <c:pt idx="0">
                  <c:v>3.021978021978022E-2</c:v>
                </c:pt>
                <c:pt idx="1">
                  <c:v>1.832460732984293E-2</c:v>
                </c:pt>
                <c:pt idx="2">
                  <c:v>9.5238095238095247E-3</c:v>
                </c:pt>
                <c:pt idx="3">
                  <c:v>0</c:v>
                </c:pt>
                <c:pt idx="4">
                  <c:v>0</c:v>
                </c:pt>
              </c:numCache>
            </c:numRef>
          </c:val>
          <c:extLst>
            <c:ext xmlns:c16="http://schemas.microsoft.com/office/drawing/2014/chart" uri="{C3380CC4-5D6E-409C-BE32-E72D297353CC}">
              <c16:uniqueId val="{00000005-67B3-4199-B97C-AA76186D0D29}"/>
            </c:ext>
          </c:extLst>
        </c:ser>
        <c:ser>
          <c:idx val="11"/>
          <c:order val="6"/>
          <c:tx>
            <c:strRef>
              <c:f>'06骨折(外来)'!$H$2</c:f>
              <c:strCache>
                <c:ptCount val="1"/>
                <c:pt idx="0">
                  <c:v>中空知</c:v>
                </c:pt>
              </c:strCache>
            </c:strRef>
          </c:tx>
          <c:spPr>
            <a:solidFill>
              <a:schemeClr val="accent6">
                <a:lumMod val="60000"/>
              </a:schemeClr>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'06骨折(外来)'!$H$3:$H$7</c:f>
              <c:numCache>
                <c:formatCode>0.00%</c:formatCode>
                <c:ptCount val="5"/>
                <c:pt idx="0">
                  <c:v>1.510989010989011E-2</c:v>
                </c:pt>
                <c:pt idx="1">
                  <c:v>2.617801047120419E-3</c:v>
                </c:pt>
                <c:pt idx="2">
                  <c:v>4.7619047619047616E-2</c:v>
                </c:pt>
                <c:pt idx="3">
                  <c:v>6.4516129032258063E-2</c:v>
                </c:pt>
                <c:pt idx="4">
                  <c:v>2.7027027027027029E-2</c:v>
                </c:pt>
              </c:numCache>
            </c:numRef>
          </c:val>
          <c:extLst>
            <c:ext xmlns:c16="http://schemas.microsoft.com/office/drawing/2014/chart" uri="{C3380CC4-5D6E-409C-BE32-E72D297353CC}">
              <c16:uniqueId val="{00000006-67B3-4199-B97C-AA76186D0D29}"/>
            </c:ext>
          </c:extLst>
        </c:ser>
        <c:ser>
          <c:idx val="16"/>
          <c:order val="7"/>
          <c:tx>
            <c:strRef>
              <c:f>'06骨折(外来)'!$I$2</c:f>
              <c:strCache>
                <c:ptCount val="1"/>
                <c:pt idx="0">
                  <c:v>上川中部</c:v>
                </c:pt>
              </c:strCache>
            </c:strRef>
          </c:tx>
          <c:spPr>
            <a:solidFill>
              <a:schemeClr val="accent5">
                <a:lumMod val="80000"/>
                <a:lumOff val="20000"/>
              </a:schemeClr>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'06骨折(外来)'!$I$3:$I$7</c:f>
              <c:numCache>
                <c:formatCode>0.00%</c:formatCode>
                <c:ptCount val="5"/>
                <c:pt idx="0">
                  <c:v>0.125</c:v>
                </c:pt>
                <c:pt idx="1">
                  <c:v>0.24083769633507854</c:v>
                </c:pt>
                <c:pt idx="2">
                  <c:v>5.7142857142857141E-2</c:v>
                </c:pt>
                <c:pt idx="3">
                  <c:v>6.4516129032258063E-2</c:v>
                </c:pt>
                <c:pt idx="4">
                  <c:v>0.16216216216216217</c:v>
                </c:pt>
              </c:numCache>
            </c:numRef>
          </c:val>
          <c:extLst>
            <c:ext xmlns:c16="http://schemas.microsoft.com/office/drawing/2014/chart" uri="{C3380CC4-5D6E-409C-BE32-E72D297353CC}">
              <c16:uniqueId val="{00000007-67B3-4199-B97C-AA76186D0D29}"/>
            </c:ext>
          </c:extLst>
        </c:ser>
        <c:ser>
          <c:idx val="22"/>
          <c:order val="8"/>
          <c:tx>
            <c:strRef>
              <c:f>'06骨折(外来)'!$J$2</c:f>
              <c:strCache>
                <c:ptCount val="1"/>
                <c:pt idx="0">
                  <c:v>十勝</c:v>
                </c:pt>
              </c:strCache>
            </c:strRef>
          </c:tx>
          <c:spPr>
            <a:solidFill>
              <a:schemeClr val="accent5">
                <a:lumMod val="80000"/>
              </a:schemeClr>
            </a:solidFill>
            <a:ln>
              <a:noFill/>
            </a:ln>
            <a:effectLst/>
          </c:spPr>
          <c:invertIfNegative val="0"/>
          <c:cat>
            <c:strRef>
              <c:f>'06骨折(外来)'!$A$3:$A$7</c:f>
              <c:strCache>
                <c:ptCount val="5"/>
                <c:pt idx="0">
                  <c:v>富良野市</c:v>
                </c:pt>
                <c:pt idx="1">
                  <c:v>上富良野町</c:v>
                </c:pt>
                <c:pt idx="2">
                  <c:v>中富良野町</c:v>
                </c:pt>
                <c:pt idx="3">
                  <c:v>南富良野町</c:v>
                </c:pt>
                <c:pt idx="4">
                  <c:v>占冠村</c:v>
                </c:pt>
              </c:strCache>
            </c:strRef>
          </c:cat>
          <c:val>
            <c:numRef>
              <c:f>'06骨折(外来)'!$J$3:$J$7</c:f>
              <c:numCache>
                <c:formatCode>0.00%</c:formatCode>
                <c:ptCount val="5"/>
                <c:pt idx="0">
                  <c:v>0</c:v>
                </c:pt>
                <c:pt idx="1">
                  <c:v>2.356020942408377E-2</c:v>
                </c:pt>
                <c:pt idx="2">
                  <c:v>0</c:v>
                </c:pt>
                <c:pt idx="3">
                  <c:v>1.6129032258064516E-2</c:v>
                </c:pt>
                <c:pt idx="4">
                  <c:v>0.24324324324324326</c:v>
                </c:pt>
              </c:numCache>
            </c:numRef>
          </c:val>
          <c:extLst>
            <c:ext xmlns:c16="http://schemas.microsoft.com/office/drawing/2014/chart" uri="{C3380CC4-5D6E-409C-BE32-E72D297353CC}">
              <c16:uniqueId val="{00000008-67B3-4199-B97C-AA76186D0D29}"/>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'07心疾患(外来)'!$B$2</c:f>
              <c:strCache>
                <c:ptCount val="1"/>
                <c:pt idx="0">
                  <c:v>富良野市</c:v>
                </c:pt>
              </c:strCache>
            </c:strRef>
          </c:tx>
          <c:spPr>
            <a:solidFill>
              <a:schemeClr val="accent1"/>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'07心疾患(外来)'!$B$3:$B$7</c:f>
              <c:numCache>
                <c:formatCode>0.00%</c:formatCode>
                <c:ptCount val="5"/>
                <c:pt idx="0">
                  <c:v>0.87444079928422314</c:v>
                </c:pt>
                <c:pt idx="1">
                  <c:v>0.2295839753466872</c:v>
                </c:pt>
                <c:pt idx="2">
                  <c:v>0.4718384697130712</c:v>
                </c:pt>
                <c:pt idx="3">
                  <c:v>0.3125</c:v>
                </c:pt>
                <c:pt idx="4">
                  <c:v>0.32967032967032966</c:v>
                </c:pt>
              </c:numCache>
            </c:numRef>
          </c:val>
          <c:extLst>
            <c:ext xmlns:c16="http://schemas.microsoft.com/office/drawing/2014/chart" uri="{C3380CC4-5D6E-409C-BE32-E72D297353CC}">
              <c16:uniqueId val="{00000000-8514-4085-AD37-05116005EABA}"/>
            </c:ext>
          </c:extLst>
        </c:ser>
        <c:ser>
          <c:idx val="1"/>
          <c:order val="1"/>
          <c:tx>
            <c:strRef>
              <c:f>'07心疾患(外来)'!$C$2</c:f>
              <c:strCache>
                <c:ptCount val="1"/>
                <c:pt idx="0">
                  <c:v>上富良野町</c:v>
                </c:pt>
              </c:strCache>
            </c:strRef>
          </c:tx>
          <c:spPr>
            <a:solidFill>
              <a:schemeClr val="accent2"/>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'07心疾患(外来)'!$C$3:$C$7</c:f>
              <c:numCache>
                <c:formatCode>0.00%</c:formatCode>
                <c:ptCount val="5"/>
                <c:pt idx="0">
                  <c:v>2.9824038174768865E-4</c:v>
                </c:pt>
                <c:pt idx="1">
                  <c:v>0.51771956856702617</c:v>
                </c:pt>
                <c:pt idx="2">
                  <c:v>5.1009564293304992E-2</c:v>
                </c:pt>
                <c:pt idx="3">
                  <c:v>0</c:v>
                </c:pt>
                <c:pt idx="4">
                  <c:v>0</c:v>
                </c:pt>
              </c:numCache>
            </c:numRef>
          </c:val>
          <c:extLst>
            <c:ext xmlns:c16="http://schemas.microsoft.com/office/drawing/2014/chart" uri="{C3380CC4-5D6E-409C-BE32-E72D297353CC}">
              <c16:uniqueId val="{00000001-8514-4085-AD37-05116005EABA}"/>
            </c:ext>
          </c:extLst>
        </c:ser>
        <c:ser>
          <c:idx val="2"/>
          <c:order val="2"/>
          <c:tx>
            <c:strRef>
              <c:f>'07心疾患(外来)'!$D$2</c:f>
              <c:strCache>
                <c:ptCount val="1"/>
                <c:pt idx="0">
                  <c:v>中富良野町</c:v>
                </c:pt>
              </c:strCache>
            </c:strRef>
          </c:tx>
          <c:spPr>
            <a:solidFill>
              <a:schemeClr val="accent3"/>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'07心疾患(外来)'!$D$3:$D$7</c:f>
              <c:numCache>
                <c:formatCode>0.00%</c:formatCode>
                <c:ptCount val="5"/>
                <c:pt idx="0">
                  <c:v>0</c:v>
                </c:pt>
                <c:pt idx="1">
                  <c:v>0</c:v>
                </c:pt>
                <c:pt idx="2">
                  <c:v>0.29117959617428268</c:v>
                </c:pt>
                <c:pt idx="3">
                  <c:v>0</c:v>
                </c:pt>
                <c:pt idx="4">
                  <c:v>0</c:v>
                </c:pt>
              </c:numCache>
            </c:numRef>
          </c:val>
          <c:extLst>
            <c:ext xmlns:c16="http://schemas.microsoft.com/office/drawing/2014/chart" uri="{C3380CC4-5D6E-409C-BE32-E72D297353CC}">
              <c16:uniqueId val="{00000002-8514-4085-AD37-05116005EABA}"/>
            </c:ext>
          </c:extLst>
        </c:ser>
        <c:ser>
          <c:idx val="3"/>
          <c:order val="3"/>
          <c:tx>
            <c:strRef>
              <c:f>'07心疾患(外来)'!$E$2</c:f>
              <c:strCache>
                <c:ptCount val="1"/>
                <c:pt idx="0">
                  <c:v>南富良野町</c:v>
                </c:pt>
              </c:strCache>
            </c:strRef>
          </c:tx>
          <c:spPr>
            <a:solidFill>
              <a:schemeClr val="accent4"/>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'07心疾患(外来)'!$E$3:$E$7</c:f>
              <c:numCache>
                <c:formatCode>0.00%</c:formatCode>
                <c:ptCount val="5"/>
                <c:pt idx="0">
                  <c:v>3.2806441992245749E-3</c:v>
                </c:pt>
                <c:pt idx="1">
                  <c:v>4.6224961479198771E-3</c:v>
                </c:pt>
                <c:pt idx="2">
                  <c:v>0</c:v>
                </c:pt>
                <c:pt idx="3">
                  <c:v>0.57196969696969702</c:v>
                </c:pt>
                <c:pt idx="4">
                  <c:v>0.10989010989010989</c:v>
                </c:pt>
              </c:numCache>
            </c:numRef>
          </c:val>
          <c:extLst>
            <c:ext xmlns:c16="http://schemas.microsoft.com/office/drawing/2014/chart" uri="{C3380CC4-5D6E-409C-BE32-E72D297353CC}">
              <c16:uniqueId val="{00000003-8514-4085-AD37-05116005EABA}"/>
            </c:ext>
          </c:extLst>
        </c:ser>
        <c:ser>
          <c:idx val="4"/>
          <c:order val="4"/>
          <c:tx>
            <c:strRef>
              <c:f>'07心疾患(外来)'!$F$2</c:f>
              <c:strCache>
                <c:ptCount val="1"/>
                <c:pt idx="0">
                  <c:v>占冠村</c:v>
                </c:pt>
              </c:strCache>
            </c:strRef>
          </c:tx>
          <c:spPr>
            <a:solidFill>
              <a:schemeClr val="accent5"/>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'07心疾患(外来)'!$F$3:$F$7</c:f>
              <c:numCache>
                <c:formatCode>0.00%</c:formatCode>
                <c:ptCount val="5"/>
                <c:pt idx="0">
                  <c:v>0</c:v>
                </c:pt>
                <c:pt idx="1">
                  <c:v>0</c:v>
                </c:pt>
                <c:pt idx="2">
                  <c:v>0</c:v>
                </c:pt>
                <c:pt idx="3">
                  <c:v>0</c:v>
                </c:pt>
                <c:pt idx="4">
                  <c:v>0.24175824175824176</c:v>
                </c:pt>
              </c:numCache>
            </c:numRef>
          </c:val>
          <c:extLst>
            <c:ext xmlns:c16="http://schemas.microsoft.com/office/drawing/2014/chart" uri="{C3380CC4-5D6E-409C-BE32-E72D297353CC}">
              <c16:uniqueId val="{00000004-8514-4085-AD37-05116005EABA}"/>
            </c:ext>
          </c:extLst>
        </c:ser>
        <c:ser>
          <c:idx val="8"/>
          <c:order val="5"/>
          <c:tx>
            <c:strRef>
              <c:f>'07心疾患(外来)'!$G$2</c:f>
              <c:strCache>
                <c:ptCount val="1"/>
                <c:pt idx="0">
                  <c:v>札幌</c:v>
                </c:pt>
              </c:strCache>
            </c:strRef>
          </c:tx>
          <c:spPr>
            <a:solidFill>
              <a:schemeClr val="accent3">
                <a:lumMod val="6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'07心疾患(外来)'!$G$3:$G$7</c:f>
              <c:numCache>
                <c:formatCode>0.00%</c:formatCode>
                <c:ptCount val="5"/>
                <c:pt idx="0">
                  <c:v>6.5612883984491497E-3</c:v>
                </c:pt>
                <c:pt idx="1">
                  <c:v>1.5408320493066256E-3</c:v>
                </c:pt>
                <c:pt idx="2">
                  <c:v>2.1253985122210413E-3</c:v>
                </c:pt>
                <c:pt idx="3">
                  <c:v>1.1363636363636364E-2</c:v>
                </c:pt>
                <c:pt idx="4">
                  <c:v>8.7912087912087919E-2</c:v>
                </c:pt>
              </c:numCache>
            </c:numRef>
          </c:val>
          <c:extLst>
            <c:ext xmlns:c16="http://schemas.microsoft.com/office/drawing/2014/chart" uri="{C3380CC4-5D6E-409C-BE32-E72D297353CC}">
              <c16:uniqueId val="{00000005-8514-4085-AD37-05116005EABA}"/>
            </c:ext>
          </c:extLst>
        </c:ser>
        <c:ser>
          <c:idx val="10"/>
          <c:order val="6"/>
          <c:tx>
            <c:strRef>
              <c:f>'07心疾患(外来)'!$H$2</c:f>
              <c:strCache>
                <c:ptCount val="1"/>
                <c:pt idx="0">
                  <c:v>南空知</c:v>
                </c:pt>
              </c:strCache>
            </c:strRef>
          </c:tx>
          <c:spPr>
            <a:solidFill>
              <a:schemeClr val="accent5">
                <a:lumMod val="6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'07心疾患(外来)'!$H$3:$H$7</c:f>
              <c:numCache>
                <c:formatCode>0.00%</c:formatCode>
                <c:ptCount val="5"/>
                <c:pt idx="0">
                  <c:v>0</c:v>
                </c:pt>
                <c:pt idx="1">
                  <c:v>0</c:v>
                </c:pt>
                <c:pt idx="2">
                  <c:v>9.5642933049946872E-3</c:v>
                </c:pt>
                <c:pt idx="3">
                  <c:v>0</c:v>
                </c:pt>
                <c:pt idx="4">
                  <c:v>0</c:v>
                </c:pt>
              </c:numCache>
            </c:numRef>
          </c:val>
          <c:extLst>
            <c:ext xmlns:c16="http://schemas.microsoft.com/office/drawing/2014/chart" uri="{C3380CC4-5D6E-409C-BE32-E72D297353CC}">
              <c16:uniqueId val="{00000006-8514-4085-AD37-05116005EABA}"/>
            </c:ext>
          </c:extLst>
        </c:ser>
        <c:ser>
          <c:idx val="11"/>
          <c:order val="7"/>
          <c:tx>
            <c:strRef>
              <c:f>'07心疾患(外来)'!$I$2</c:f>
              <c:strCache>
                <c:ptCount val="1"/>
                <c:pt idx="0">
                  <c:v>中空知</c:v>
                </c:pt>
              </c:strCache>
            </c:strRef>
          </c:tx>
          <c:spPr>
            <a:solidFill>
              <a:schemeClr val="accent6">
                <a:lumMod val="6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'07心疾患(外来)'!$I$3:$I$7</c:f>
              <c:numCache>
                <c:formatCode>0.00%</c:formatCode>
                <c:ptCount val="5"/>
                <c:pt idx="0">
                  <c:v>4.7718461079630185E-3</c:v>
                </c:pt>
                <c:pt idx="1">
                  <c:v>5.3929121725731898E-3</c:v>
                </c:pt>
                <c:pt idx="2">
                  <c:v>1.9128586609989374E-2</c:v>
                </c:pt>
                <c:pt idx="3">
                  <c:v>0</c:v>
                </c:pt>
                <c:pt idx="4">
                  <c:v>3.2967032967032968E-2</c:v>
                </c:pt>
              </c:numCache>
            </c:numRef>
          </c:val>
          <c:extLst>
            <c:ext xmlns:c16="http://schemas.microsoft.com/office/drawing/2014/chart" uri="{C3380CC4-5D6E-409C-BE32-E72D297353CC}">
              <c16:uniqueId val="{00000007-8514-4085-AD37-05116005EABA}"/>
            </c:ext>
          </c:extLst>
        </c:ser>
        <c:ser>
          <c:idx val="14"/>
          <c:order val="8"/>
          <c:tx>
            <c:strRef>
              <c:f>'07心疾患(外来)'!$J$2</c:f>
              <c:strCache>
                <c:ptCount val="1"/>
                <c:pt idx="0">
                  <c:v>東胆振</c:v>
                </c:pt>
              </c:strCache>
            </c:strRef>
          </c:tx>
          <c:spPr>
            <a:solidFill>
              <a:schemeClr val="accent3">
                <a:lumMod val="80000"/>
                <a:lumOff val="2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'07心疾患(外来)'!$J$3:$J$7</c:f>
              <c:numCache>
                <c:formatCode>0.00%</c:formatCode>
                <c:ptCount val="5"/>
                <c:pt idx="0">
                  <c:v>2.9824038174768865E-4</c:v>
                </c:pt>
                <c:pt idx="1">
                  <c:v>0</c:v>
                </c:pt>
                <c:pt idx="2">
                  <c:v>0</c:v>
                </c:pt>
                <c:pt idx="3">
                  <c:v>0</c:v>
                </c:pt>
                <c:pt idx="4">
                  <c:v>1.6483516483516484E-2</c:v>
                </c:pt>
              </c:numCache>
            </c:numRef>
          </c:val>
          <c:extLst>
            <c:ext xmlns:c16="http://schemas.microsoft.com/office/drawing/2014/chart" uri="{C3380CC4-5D6E-409C-BE32-E72D297353CC}">
              <c16:uniqueId val="{00000008-8514-4085-AD37-05116005EABA}"/>
            </c:ext>
          </c:extLst>
        </c:ser>
        <c:ser>
          <c:idx val="15"/>
          <c:order val="9"/>
          <c:tx>
            <c:strRef>
              <c:f>'07心疾患(外来)'!$K$2</c:f>
              <c:strCache>
                <c:ptCount val="1"/>
                <c:pt idx="0">
                  <c:v>日高</c:v>
                </c:pt>
              </c:strCache>
            </c:strRef>
          </c:tx>
          <c:spPr>
            <a:solidFill>
              <a:schemeClr val="accent4">
                <a:lumMod val="80000"/>
                <a:lumOff val="2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'07心疾患(外来)'!$K$3:$K$7</c:f>
              <c:numCache>
                <c:formatCode>0.00%</c:formatCode>
                <c:ptCount val="5"/>
                <c:pt idx="0">
                  <c:v>0</c:v>
                </c:pt>
                <c:pt idx="1">
                  <c:v>0</c:v>
                </c:pt>
                <c:pt idx="2">
                  <c:v>0</c:v>
                </c:pt>
                <c:pt idx="3">
                  <c:v>0</c:v>
                </c:pt>
                <c:pt idx="4">
                  <c:v>1.6483516483516484E-2</c:v>
                </c:pt>
              </c:numCache>
            </c:numRef>
          </c:val>
          <c:extLst>
            <c:ext xmlns:c16="http://schemas.microsoft.com/office/drawing/2014/chart" uri="{C3380CC4-5D6E-409C-BE32-E72D297353CC}">
              <c16:uniqueId val="{00000009-8514-4085-AD37-05116005EABA}"/>
            </c:ext>
          </c:extLst>
        </c:ser>
        <c:ser>
          <c:idx val="16"/>
          <c:order val="10"/>
          <c:tx>
            <c:strRef>
              <c:f>'07心疾患(外来)'!$L$2</c:f>
              <c:strCache>
                <c:ptCount val="1"/>
                <c:pt idx="0">
                  <c:v>上川中部</c:v>
                </c:pt>
              </c:strCache>
            </c:strRef>
          </c:tx>
          <c:spPr>
            <a:solidFill>
              <a:schemeClr val="accent5">
                <a:lumMod val="80000"/>
                <a:lumOff val="2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'07心疾患(外来)'!$L$3:$L$7</c:f>
              <c:numCache>
                <c:formatCode>0.00%</c:formatCode>
                <c:ptCount val="5"/>
                <c:pt idx="0">
                  <c:v>0.11034894124664479</c:v>
                </c:pt>
                <c:pt idx="1">
                  <c:v>0.24114021571648692</c:v>
                </c:pt>
                <c:pt idx="2">
                  <c:v>0.15515409139213601</c:v>
                </c:pt>
                <c:pt idx="3">
                  <c:v>9.2803030303030304E-2</c:v>
                </c:pt>
                <c:pt idx="4">
                  <c:v>0.12087912087912088</c:v>
                </c:pt>
              </c:numCache>
            </c:numRef>
          </c:val>
          <c:extLst>
            <c:ext xmlns:c16="http://schemas.microsoft.com/office/drawing/2014/chart" uri="{C3380CC4-5D6E-409C-BE32-E72D297353CC}">
              <c16:uniqueId val="{0000000A-8514-4085-AD37-05116005EABA}"/>
            </c:ext>
          </c:extLst>
        </c:ser>
        <c:ser>
          <c:idx val="22"/>
          <c:order val="11"/>
          <c:tx>
            <c:strRef>
              <c:f>'07心疾患(外来)'!$M$2</c:f>
              <c:strCache>
                <c:ptCount val="1"/>
                <c:pt idx="0">
                  <c:v>十勝</c:v>
                </c:pt>
              </c:strCache>
            </c:strRef>
          </c:tx>
          <c:spPr>
            <a:solidFill>
              <a:schemeClr val="accent5">
                <a:lumMod val="80000"/>
              </a:schemeClr>
            </a:solidFill>
            <a:ln>
              <a:noFill/>
            </a:ln>
            <a:effectLst/>
          </c:spPr>
          <c:invertIfNegative val="0"/>
          <c:cat>
            <c:strRef>
              <c:f>'07心疾患(外来)'!$A$3:$A$7</c:f>
              <c:strCache>
                <c:ptCount val="5"/>
                <c:pt idx="0">
                  <c:v>富良野市</c:v>
                </c:pt>
                <c:pt idx="1">
                  <c:v>上富良野町</c:v>
                </c:pt>
                <c:pt idx="2">
                  <c:v>中富良野町</c:v>
                </c:pt>
                <c:pt idx="3">
                  <c:v>南富良野町</c:v>
                </c:pt>
                <c:pt idx="4">
                  <c:v>占冠村</c:v>
                </c:pt>
              </c:strCache>
            </c:strRef>
          </c:cat>
          <c:val>
            <c:numRef>
              <c:f>'07心疾患(外来)'!$M$3:$M$7</c:f>
              <c:numCache>
                <c:formatCode>0.00%</c:formatCode>
                <c:ptCount val="5"/>
                <c:pt idx="0">
                  <c:v>0</c:v>
                </c:pt>
                <c:pt idx="1">
                  <c:v>0</c:v>
                </c:pt>
                <c:pt idx="2">
                  <c:v>0</c:v>
                </c:pt>
                <c:pt idx="3">
                  <c:v>1.1363636363636364E-2</c:v>
                </c:pt>
                <c:pt idx="4">
                  <c:v>4.3956043956043959E-2</c:v>
                </c:pt>
              </c:numCache>
            </c:numRef>
          </c:val>
          <c:extLst>
            <c:ext xmlns:c16="http://schemas.microsoft.com/office/drawing/2014/chart" uri="{C3380CC4-5D6E-409C-BE32-E72D297353CC}">
              <c16:uniqueId val="{0000000B-8514-4085-AD37-05116005EABA}"/>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'08精神疾患(外来)'!$B$2</c:f>
              <c:strCache>
                <c:ptCount val="1"/>
                <c:pt idx="0">
                  <c:v>富良野市</c:v>
                </c:pt>
              </c:strCache>
            </c:strRef>
          </c:tx>
          <c:spPr>
            <a:solidFill>
              <a:schemeClr val="accent1"/>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'08精神疾患(外来)'!$B$3:$B$7</c:f>
              <c:numCache>
                <c:formatCode>0.00%</c:formatCode>
                <c:ptCount val="5"/>
                <c:pt idx="0">
                  <c:v>0.75417298937784527</c:v>
                </c:pt>
                <c:pt idx="1">
                  <c:v>0.39771801140994295</c:v>
                </c:pt>
                <c:pt idx="2">
                  <c:v>0.53074433656957931</c:v>
                </c:pt>
                <c:pt idx="3">
                  <c:v>0.81367924528301883</c:v>
                </c:pt>
                <c:pt idx="4">
                  <c:v>0.55970149253731338</c:v>
                </c:pt>
              </c:numCache>
            </c:numRef>
          </c:val>
          <c:extLst>
            <c:ext xmlns:c16="http://schemas.microsoft.com/office/drawing/2014/chart" uri="{C3380CC4-5D6E-409C-BE32-E72D297353CC}">
              <c16:uniqueId val="{00000000-E9BE-4A60-892A-D1F671297F8B}"/>
            </c:ext>
          </c:extLst>
        </c:ser>
        <c:ser>
          <c:idx val="1"/>
          <c:order val="1"/>
          <c:tx>
            <c:strRef>
              <c:f>'08精神疾患(外来)'!$C$2</c:f>
              <c:strCache>
                <c:ptCount val="1"/>
                <c:pt idx="0">
                  <c:v>上富良野町</c:v>
                </c:pt>
              </c:strCache>
            </c:strRef>
          </c:tx>
          <c:spPr>
            <a:solidFill>
              <a:schemeClr val="accent2"/>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'08精神疾患(外来)'!$C$3:$C$7</c:f>
              <c:numCache>
                <c:formatCode>0.00%</c:formatCode>
                <c:ptCount val="5"/>
                <c:pt idx="0">
                  <c:v>3.4142640364188165E-3</c:v>
                </c:pt>
                <c:pt idx="1">
                  <c:v>7.3349633251833746E-2</c:v>
                </c:pt>
                <c:pt idx="2">
                  <c:v>0</c:v>
                </c:pt>
                <c:pt idx="3">
                  <c:v>0</c:v>
                </c:pt>
                <c:pt idx="4">
                  <c:v>0</c:v>
                </c:pt>
              </c:numCache>
            </c:numRef>
          </c:val>
          <c:extLst>
            <c:ext xmlns:c16="http://schemas.microsoft.com/office/drawing/2014/chart" uri="{C3380CC4-5D6E-409C-BE32-E72D297353CC}">
              <c16:uniqueId val="{00000001-E9BE-4A60-892A-D1F671297F8B}"/>
            </c:ext>
          </c:extLst>
        </c:ser>
        <c:ser>
          <c:idx val="2"/>
          <c:order val="2"/>
          <c:tx>
            <c:strRef>
              <c:f>'08精神疾患(外来)'!$D$2</c:f>
              <c:strCache>
                <c:ptCount val="1"/>
                <c:pt idx="0">
                  <c:v>中富良野町</c:v>
                </c:pt>
              </c:strCache>
            </c:strRef>
          </c:tx>
          <c:spPr>
            <a:solidFill>
              <a:schemeClr val="accent3"/>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'08精神疾患(外来)'!$D$3:$D$7</c:f>
              <c:numCache>
                <c:formatCode>0.00%</c:formatCode>
                <c:ptCount val="5"/>
                <c:pt idx="0">
                  <c:v>0</c:v>
                </c:pt>
                <c:pt idx="1">
                  <c:v>0</c:v>
                </c:pt>
                <c:pt idx="2">
                  <c:v>5.0161812297734629E-2</c:v>
                </c:pt>
                <c:pt idx="3">
                  <c:v>0</c:v>
                </c:pt>
                <c:pt idx="4">
                  <c:v>0</c:v>
                </c:pt>
              </c:numCache>
            </c:numRef>
          </c:val>
          <c:extLst>
            <c:ext xmlns:c16="http://schemas.microsoft.com/office/drawing/2014/chart" uri="{C3380CC4-5D6E-409C-BE32-E72D297353CC}">
              <c16:uniqueId val="{00000002-E9BE-4A60-892A-D1F671297F8B}"/>
            </c:ext>
          </c:extLst>
        </c:ser>
        <c:ser>
          <c:idx val="3"/>
          <c:order val="3"/>
          <c:tx>
            <c:strRef>
              <c:f>'08精神疾患(外来)'!$E$2</c:f>
              <c:strCache>
                <c:ptCount val="1"/>
                <c:pt idx="0">
                  <c:v>南富良野町</c:v>
                </c:pt>
              </c:strCache>
            </c:strRef>
          </c:tx>
          <c:spPr>
            <a:solidFill>
              <a:schemeClr val="accent4"/>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'08精神疾患(外来)'!$E$3:$E$7</c:f>
              <c:numCache>
                <c:formatCode>0.00%</c:formatCode>
                <c:ptCount val="5"/>
                <c:pt idx="0">
                  <c:v>0</c:v>
                </c:pt>
                <c:pt idx="1">
                  <c:v>0</c:v>
                </c:pt>
                <c:pt idx="2">
                  <c:v>0</c:v>
                </c:pt>
                <c:pt idx="3">
                  <c:v>1.6509433962264151E-2</c:v>
                </c:pt>
                <c:pt idx="4">
                  <c:v>0</c:v>
                </c:pt>
              </c:numCache>
            </c:numRef>
          </c:val>
          <c:extLst>
            <c:ext xmlns:c16="http://schemas.microsoft.com/office/drawing/2014/chart" uri="{C3380CC4-5D6E-409C-BE32-E72D297353CC}">
              <c16:uniqueId val="{00000003-E9BE-4A60-892A-D1F671297F8B}"/>
            </c:ext>
          </c:extLst>
        </c:ser>
        <c:ser>
          <c:idx val="4"/>
          <c:order val="4"/>
          <c:tx>
            <c:strRef>
              <c:f>'08精神疾患(外来)'!$F$2</c:f>
              <c:strCache>
                <c:ptCount val="1"/>
                <c:pt idx="0">
                  <c:v>占冠村</c:v>
                </c:pt>
              </c:strCache>
            </c:strRef>
          </c:tx>
          <c:spPr>
            <a:solidFill>
              <a:schemeClr val="accent5"/>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'08精神疾患(外来)'!$F$3:$F$7</c:f>
              <c:numCache>
                <c:formatCode>0.00%</c:formatCode>
                <c:ptCount val="5"/>
                <c:pt idx="0">
                  <c:v>0</c:v>
                </c:pt>
                <c:pt idx="1">
                  <c:v>0</c:v>
                </c:pt>
                <c:pt idx="2">
                  <c:v>0</c:v>
                </c:pt>
                <c:pt idx="3">
                  <c:v>0</c:v>
                </c:pt>
                <c:pt idx="4">
                  <c:v>7.462686567164179E-3</c:v>
                </c:pt>
              </c:numCache>
            </c:numRef>
          </c:val>
          <c:extLst>
            <c:ext xmlns:c16="http://schemas.microsoft.com/office/drawing/2014/chart" uri="{C3380CC4-5D6E-409C-BE32-E72D297353CC}">
              <c16:uniqueId val="{00000004-E9BE-4A60-892A-D1F671297F8B}"/>
            </c:ext>
          </c:extLst>
        </c:ser>
        <c:ser>
          <c:idx val="8"/>
          <c:order val="5"/>
          <c:tx>
            <c:strRef>
              <c:f>'08精神疾患(外来)'!$G$2</c:f>
              <c:strCache>
                <c:ptCount val="1"/>
                <c:pt idx="0">
                  <c:v>札幌</c:v>
                </c:pt>
              </c:strCache>
            </c:strRef>
          </c:tx>
          <c:spPr>
            <a:solidFill>
              <a:schemeClr val="accent3">
                <a:lumMod val="6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'08精神疾患(外来)'!$G$3:$G$7</c:f>
              <c:numCache>
                <c:formatCode>0.00%</c:formatCode>
                <c:ptCount val="5"/>
                <c:pt idx="0">
                  <c:v>2.8452200303490136E-2</c:v>
                </c:pt>
                <c:pt idx="1">
                  <c:v>1.7114914425427872E-2</c:v>
                </c:pt>
                <c:pt idx="2">
                  <c:v>2.2653721682847898E-2</c:v>
                </c:pt>
                <c:pt idx="3">
                  <c:v>5.8962264150943397E-2</c:v>
                </c:pt>
                <c:pt idx="4">
                  <c:v>7.4626865671641784E-2</c:v>
                </c:pt>
              </c:numCache>
            </c:numRef>
          </c:val>
          <c:extLst>
            <c:ext xmlns:c16="http://schemas.microsoft.com/office/drawing/2014/chart" uri="{C3380CC4-5D6E-409C-BE32-E72D297353CC}">
              <c16:uniqueId val="{00000005-E9BE-4A60-892A-D1F671297F8B}"/>
            </c:ext>
          </c:extLst>
        </c:ser>
        <c:ser>
          <c:idx val="10"/>
          <c:order val="6"/>
          <c:tx>
            <c:strRef>
              <c:f>'08精神疾患(外来)'!$H$2</c:f>
              <c:strCache>
                <c:ptCount val="1"/>
                <c:pt idx="0">
                  <c:v>南空知</c:v>
                </c:pt>
              </c:strCache>
            </c:strRef>
          </c:tx>
          <c:spPr>
            <a:solidFill>
              <a:schemeClr val="accent5">
                <a:lumMod val="6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'08精神疾患(外来)'!$H$3:$H$7</c:f>
              <c:numCache>
                <c:formatCode>0.00%</c:formatCode>
                <c:ptCount val="5"/>
                <c:pt idx="0">
                  <c:v>3.7936267071320183E-4</c:v>
                </c:pt>
                <c:pt idx="1">
                  <c:v>8.1499592502037484E-3</c:v>
                </c:pt>
                <c:pt idx="2">
                  <c:v>0</c:v>
                </c:pt>
                <c:pt idx="3">
                  <c:v>0</c:v>
                </c:pt>
                <c:pt idx="4">
                  <c:v>0</c:v>
                </c:pt>
              </c:numCache>
            </c:numRef>
          </c:val>
          <c:extLst>
            <c:ext xmlns:c16="http://schemas.microsoft.com/office/drawing/2014/chart" uri="{C3380CC4-5D6E-409C-BE32-E72D297353CC}">
              <c16:uniqueId val="{00000006-E9BE-4A60-892A-D1F671297F8B}"/>
            </c:ext>
          </c:extLst>
        </c:ser>
        <c:ser>
          <c:idx val="11"/>
          <c:order val="7"/>
          <c:tx>
            <c:strRef>
              <c:f>'08精神疾患(外来)'!$I$2</c:f>
              <c:strCache>
                <c:ptCount val="1"/>
                <c:pt idx="0">
                  <c:v>中空知</c:v>
                </c:pt>
              </c:strCache>
            </c:strRef>
          </c:tx>
          <c:spPr>
            <a:solidFill>
              <a:schemeClr val="accent6">
                <a:lumMod val="6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'08精神疾患(外来)'!$I$3:$I$7</c:f>
              <c:numCache>
                <c:formatCode>0.00%</c:formatCode>
                <c:ptCount val="5"/>
                <c:pt idx="0">
                  <c:v>2.8831562974203338E-2</c:v>
                </c:pt>
                <c:pt idx="1">
                  <c:v>2.0374898125509373E-2</c:v>
                </c:pt>
                <c:pt idx="2">
                  <c:v>3.2362459546925564E-2</c:v>
                </c:pt>
                <c:pt idx="3">
                  <c:v>0</c:v>
                </c:pt>
                <c:pt idx="4">
                  <c:v>7.462686567164179E-3</c:v>
                </c:pt>
              </c:numCache>
            </c:numRef>
          </c:val>
          <c:extLst>
            <c:ext xmlns:c16="http://schemas.microsoft.com/office/drawing/2014/chart" uri="{C3380CC4-5D6E-409C-BE32-E72D297353CC}">
              <c16:uniqueId val="{00000007-E9BE-4A60-892A-D1F671297F8B}"/>
            </c:ext>
          </c:extLst>
        </c:ser>
        <c:ser>
          <c:idx val="12"/>
          <c:order val="8"/>
          <c:tx>
            <c:strRef>
              <c:f>'08精神疾患(外来)'!$J$2</c:f>
              <c:strCache>
                <c:ptCount val="1"/>
                <c:pt idx="0">
                  <c:v>北空知</c:v>
                </c:pt>
              </c:strCache>
            </c:strRef>
          </c:tx>
          <c:spPr>
            <a:solidFill>
              <a:schemeClr val="accent1">
                <a:lumMod val="80000"/>
                <a:lumOff val="2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'08精神疾患(外来)'!$J$3:$J$7</c:f>
              <c:numCache>
                <c:formatCode>0.00%</c:formatCode>
                <c:ptCount val="5"/>
                <c:pt idx="0">
                  <c:v>3.7936267071320183E-3</c:v>
                </c:pt>
                <c:pt idx="1">
                  <c:v>0</c:v>
                </c:pt>
                <c:pt idx="2">
                  <c:v>0</c:v>
                </c:pt>
                <c:pt idx="3">
                  <c:v>0</c:v>
                </c:pt>
                <c:pt idx="4">
                  <c:v>0</c:v>
                </c:pt>
              </c:numCache>
            </c:numRef>
          </c:val>
          <c:extLst>
            <c:ext xmlns:c16="http://schemas.microsoft.com/office/drawing/2014/chart" uri="{C3380CC4-5D6E-409C-BE32-E72D297353CC}">
              <c16:uniqueId val="{00000008-E9BE-4A60-892A-D1F671297F8B}"/>
            </c:ext>
          </c:extLst>
        </c:ser>
        <c:ser>
          <c:idx val="14"/>
          <c:order val="9"/>
          <c:tx>
            <c:strRef>
              <c:f>'08精神疾患(外来)'!$K$2</c:f>
              <c:strCache>
                <c:ptCount val="1"/>
                <c:pt idx="0">
                  <c:v>東胆振</c:v>
                </c:pt>
              </c:strCache>
            </c:strRef>
          </c:tx>
          <c:spPr>
            <a:solidFill>
              <a:schemeClr val="accent3">
                <a:lumMod val="80000"/>
                <a:lumOff val="2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'08精神疾患(外来)'!$K$3:$K$7</c:f>
              <c:numCache>
                <c:formatCode>0.00%</c:formatCode>
                <c:ptCount val="5"/>
                <c:pt idx="0">
                  <c:v>1.8968133535660092E-3</c:v>
                </c:pt>
                <c:pt idx="1">
                  <c:v>0</c:v>
                </c:pt>
                <c:pt idx="2">
                  <c:v>0</c:v>
                </c:pt>
                <c:pt idx="3">
                  <c:v>2.3584905660377358E-3</c:v>
                </c:pt>
                <c:pt idx="4">
                  <c:v>6.7164179104477612E-2</c:v>
                </c:pt>
              </c:numCache>
            </c:numRef>
          </c:val>
          <c:extLst>
            <c:ext xmlns:c16="http://schemas.microsoft.com/office/drawing/2014/chart" uri="{C3380CC4-5D6E-409C-BE32-E72D297353CC}">
              <c16:uniqueId val="{00000009-E9BE-4A60-892A-D1F671297F8B}"/>
            </c:ext>
          </c:extLst>
        </c:ser>
        <c:ser>
          <c:idx val="15"/>
          <c:order val="10"/>
          <c:tx>
            <c:strRef>
              <c:f>'08精神疾患(外来)'!$L$2</c:f>
              <c:strCache>
                <c:ptCount val="1"/>
                <c:pt idx="0">
                  <c:v>日高</c:v>
                </c:pt>
              </c:strCache>
            </c:strRef>
          </c:tx>
          <c:spPr>
            <a:solidFill>
              <a:schemeClr val="accent4">
                <a:lumMod val="80000"/>
                <a:lumOff val="2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'08精神疾患(外来)'!$L$3:$L$7</c:f>
              <c:numCache>
                <c:formatCode>0.00%</c:formatCode>
                <c:ptCount val="5"/>
                <c:pt idx="0">
                  <c:v>0</c:v>
                </c:pt>
                <c:pt idx="1">
                  <c:v>0</c:v>
                </c:pt>
                <c:pt idx="2">
                  <c:v>0</c:v>
                </c:pt>
                <c:pt idx="3">
                  <c:v>0</c:v>
                </c:pt>
                <c:pt idx="4">
                  <c:v>2.9850746268656716E-2</c:v>
                </c:pt>
              </c:numCache>
            </c:numRef>
          </c:val>
          <c:extLst>
            <c:ext xmlns:c16="http://schemas.microsoft.com/office/drawing/2014/chart" uri="{C3380CC4-5D6E-409C-BE32-E72D297353CC}">
              <c16:uniqueId val="{0000000A-E9BE-4A60-892A-D1F671297F8B}"/>
            </c:ext>
          </c:extLst>
        </c:ser>
        <c:ser>
          <c:idx val="16"/>
          <c:order val="11"/>
          <c:tx>
            <c:strRef>
              <c:f>'08精神疾患(外来)'!$M$2</c:f>
              <c:strCache>
                <c:ptCount val="1"/>
                <c:pt idx="0">
                  <c:v>上川中部</c:v>
                </c:pt>
              </c:strCache>
            </c:strRef>
          </c:tx>
          <c:spPr>
            <a:solidFill>
              <a:schemeClr val="accent5">
                <a:lumMod val="80000"/>
                <a:lumOff val="2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'08精神疾患(外来)'!$M$3:$M$7</c:f>
              <c:numCache>
                <c:formatCode>0.00%</c:formatCode>
                <c:ptCount val="5"/>
                <c:pt idx="0">
                  <c:v>0.17905918057663125</c:v>
                </c:pt>
                <c:pt idx="1">
                  <c:v>0.47514262428687859</c:v>
                </c:pt>
                <c:pt idx="2">
                  <c:v>0.33818770226537215</c:v>
                </c:pt>
                <c:pt idx="3">
                  <c:v>3.7735849056603772E-2</c:v>
                </c:pt>
                <c:pt idx="4">
                  <c:v>0.1044776119402985</c:v>
                </c:pt>
              </c:numCache>
            </c:numRef>
          </c:val>
          <c:extLst>
            <c:ext xmlns:c16="http://schemas.microsoft.com/office/drawing/2014/chart" uri="{C3380CC4-5D6E-409C-BE32-E72D297353CC}">
              <c16:uniqueId val="{0000000B-E9BE-4A60-892A-D1F671297F8B}"/>
            </c:ext>
          </c:extLst>
        </c:ser>
        <c:ser>
          <c:idx val="17"/>
          <c:order val="12"/>
          <c:tx>
            <c:strRef>
              <c:f>'08精神疾患(外来)'!$N$2</c:f>
              <c:strCache>
                <c:ptCount val="1"/>
                <c:pt idx="0">
                  <c:v>上川北部</c:v>
                </c:pt>
              </c:strCache>
            </c:strRef>
          </c:tx>
          <c:spPr>
            <a:solidFill>
              <a:schemeClr val="accent6">
                <a:lumMod val="80000"/>
                <a:lumOff val="2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'08精神疾患(外来)'!$N$3:$N$7</c:f>
              <c:numCache>
                <c:formatCode>0.00%</c:formatCode>
                <c:ptCount val="5"/>
                <c:pt idx="0">
                  <c:v>0</c:v>
                </c:pt>
                <c:pt idx="1">
                  <c:v>0</c:v>
                </c:pt>
                <c:pt idx="2">
                  <c:v>1.6181229773462782E-2</c:v>
                </c:pt>
                <c:pt idx="3">
                  <c:v>1.179245283018868E-2</c:v>
                </c:pt>
                <c:pt idx="4">
                  <c:v>0</c:v>
                </c:pt>
              </c:numCache>
            </c:numRef>
          </c:val>
          <c:extLst>
            <c:ext xmlns:c16="http://schemas.microsoft.com/office/drawing/2014/chart" uri="{C3380CC4-5D6E-409C-BE32-E72D297353CC}">
              <c16:uniqueId val="{0000000C-E9BE-4A60-892A-D1F671297F8B}"/>
            </c:ext>
          </c:extLst>
        </c:ser>
        <c:ser>
          <c:idx val="22"/>
          <c:order val="13"/>
          <c:tx>
            <c:strRef>
              <c:f>'08精神疾患(外来)'!$O$2</c:f>
              <c:strCache>
                <c:ptCount val="1"/>
                <c:pt idx="0">
                  <c:v>十勝</c:v>
                </c:pt>
              </c:strCache>
            </c:strRef>
          </c:tx>
          <c:spPr>
            <a:solidFill>
              <a:schemeClr val="accent5">
                <a:lumMod val="80000"/>
              </a:schemeClr>
            </a:solidFill>
            <a:ln>
              <a:noFill/>
            </a:ln>
            <a:effectLst/>
          </c:spPr>
          <c:invertIfNegative val="0"/>
          <c:cat>
            <c:strRef>
              <c:f>'08精神疾患(外来)'!$A$3:$A$7</c:f>
              <c:strCache>
                <c:ptCount val="5"/>
                <c:pt idx="0">
                  <c:v>富良野市</c:v>
                </c:pt>
                <c:pt idx="1">
                  <c:v>上富良野町</c:v>
                </c:pt>
                <c:pt idx="2">
                  <c:v>中富良野町</c:v>
                </c:pt>
                <c:pt idx="3">
                  <c:v>南富良野町</c:v>
                </c:pt>
                <c:pt idx="4">
                  <c:v>占冠村</c:v>
                </c:pt>
              </c:strCache>
            </c:strRef>
          </c:cat>
          <c:val>
            <c:numRef>
              <c:f>'08精神疾患(外来)'!$O$3:$O$7</c:f>
              <c:numCache>
                <c:formatCode>0.00%</c:formatCode>
                <c:ptCount val="5"/>
                <c:pt idx="0">
                  <c:v>0</c:v>
                </c:pt>
                <c:pt idx="1">
                  <c:v>8.1499592502037484E-3</c:v>
                </c:pt>
                <c:pt idx="2">
                  <c:v>9.7087378640776691E-3</c:v>
                </c:pt>
                <c:pt idx="3">
                  <c:v>5.8962264150943397E-2</c:v>
                </c:pt>
                <c:pt idx="4">
                  <c:v>0.14925373134328357</c:v>
                </c:pt>
              </c:numCache>
            </c:numRef>
          </c:val>
          <c:extLst>
            <c:ext xmlns:c16="http://schemas.microsoft.com/office/drawing/2014/chart" uri="{C3380CC4-5D6E-409C-BE32-E72D297353CC}">
              <c16:uniqueId val="{0000000D-E9BE-4A60-892A-D1F671297F8B}"/>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bar"/>
        <c:grouping val="percentStacked"/>
        <c:varyColors val="0"/>
        <c:ser>
          <c:idx val="0"/>
          <c:order val="0"/>
          <c:tx>
            <c:strRef>
              <c:f>'09糖尿病(外来)'!$B$2</c:f>
              <c:strCache>
                <c:ptCount val="1"/>
                <c:pt idx="0">
                  <c:v>富良野市</c:v>
                </c:pt>
              </c:strCache>
            </c:strRef>
          </c:tx>
          <c:spPr>
            <a:solidFill>
              <a:schemeClr val="accent1"/>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'09糖尿病(外来)'!$B$3:$B$7</c:f>
              <c:numCache>
                <c:formatCode>0.00%</c:formatCode>
                <c:ptCount val="5"/>
                <c:pt idx="0">
                  <c:v>0.94666666666666666</c:v>
                </c:pt>
                <c:pt idx="1">
                  <c:v>0.45012165450121655</c:v>
                </c:pt>
                <c:pt idx="2">
                  <c:v>0.80327868852459017</c:v>
                </c:pt>
                <c:pt idx="3">
                  <c:v>0.8529411764705882</c:v>
                </c:pt>
                <c:pt idx="4">
                  <c:v>0.83116883116883122</c:v>
                </c:pt>
              </c:numCache>
            </c:numRef>
          </c:val>
          <c:extLst>
            <c:ext xmlns:c16="http://schemas.microsoft.com/office/drawing/2014/chart" uri="{C3380CC4-5D6E-409C-BE32-E72D297353CC}">
              <c16:uniqueId val="{00000000-5AC5-4924-B394-7E00260A200F}"/>
            </c:ext>
          </c:extLst>
        </c:ser>
        <c:ser>
          <c:idx val="1"/>
          <c:order val="1"/>
          <c:tx>
            <c:strRef>
              <c:f>'09糖尿病(外来)'!$C$2</c:f>
              <c:strCache>
                <c:ptCount val="1"/>
                <c:pt idx="0">
                  <c:v>上富良野町</c:v>
                </c:pt>
              </c:strCache>
            </c:strRef>
          </c:tx>
          <c:spPr>
            <a:solidFill>
              <a:schemeClr val="accent2"/>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'09糖尿病(外来)'!$C$3:$C$7</c:f>
              <c:numCache>
                <c:formatCode>0.00%</c:formatCode>
                <c:ptCount val="5"/>
                <c:pt idx="0">
                  <c:v>5.7142857142857143E-3</c:v>
                </c:pt>
                <c:pt idx="1">
                  <c:v>0.45255474452554745</c:v>
                </c:pt>
                <c:pt idx="2">
                  <c:v>0.11803278688524591</c:v>
                </c:pt>
                <c:pt idx="3">
                  <c:v>9.8039215686274508E-3</c:v>
                </c:pt>
                <c:pt idx="4">
                  <c:v>0</c:v>
                </c:pt>
              </c:numCache>
            </c:numRef>
          </c:val>
          <c:extLst>
            <c:ext xmlns:c16="http://schemas.microsoft.com/office/drawing/2014/chart" uri="{C3380CC4-5D6E-409C-BE32-E72D297353CC}">
              <c16:uniqueId val="{00000001-5AC5-4924-B394-7E00260A200F}"/>
            </c:ext>
          </c:extLst>
        </c:ser>
        <c:ser>
          <c:idx val="2"/>
          <c:order val="2"/>
          <c:tx>
            <c:strRef>
              <c:f>'09糖尿病(外来)'!$D$2</c:f>
              <c:strCache>
                <c:ptCount val="1"/>
                <c:pt idx="0">
                  <c:v>中富良野町</c:v>
                </c:pt>
              </c:strCache>
            </c:strRef>
          </c:tx>
          <c:spPr>
            <a:solidFill>
              <a:schemeClr val="accent3"/>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'09糖尿病(外来)'!$D$3:$D$7</c:f>
              <c:numCache>
                <c:formatCode>0.00%</c:formatCode>
                <c:ptCount val="5"/>
                <c:pt idx="0">
                  <c:v>0</c:v>
                </c:pt>
                <c:pt idx="1">
                  <c:v>0</c:v>
                </c:pt>
                <c:pt idx="2">
                  <c:v>4.9180327868852458E-2</c:v>
                </c:pt>
                <c:pt idx="3">
                  <c:v>0</c:v>
                </c:pt>
                <c:pt idx="4">
                  <c:v>0</c:v>
                </c:pt>
              </c:numCache>
            </c:numRef>
          </c:val>
          <c:extLst>
            <c:ext xmlns:c16="http://schemas.microsoft.com/office/drawing/2014/chart" uri="{C3380CC4-5D6E-409C-BE32-E72D297353CC}">
              <c16:uniqueId val="{00000002-5AC5-4924-B394-7E00260A200F}"/>
            </c:ext>
          </c:extLst>
        </c:ser>
        <c:ser>
          <c:idx val="3"/>
          <c:order val="3"/>
          <c:tx>
            <c:strRef>
              <c:f>'09糖尿病(外来)'!$E$2</c:f>
              <c:strCache>
                <c:ptCount val="1"/>
                <c:pt idx="0">
                  <c:v>南富良野町</c:v>
                </c:pt>
              </c:strCache>
            </c:strRef>
          </c:tx>
          <c:spPr>
            <a:solidFill>
              <a:schemeClr val="accent4"/>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'09糖尿病(外来)'!$E$3:$E$7</c:f>
              <c:numCache>
                <c:formatCode>0.00%</c:formatCode>
                <c:ptCount val="5"/>
                <c:pt idx="0">
                  <c:v>0</c:v>
                </c:pt>
                <c:pt idx="1">
                  <c:v>0</c:v>
                </c:pt>
                <c:pt idx="2">
                  <c:v>0</c:v>
                </c:pt>
                <c:pt idx="3">
                  <c:v>3.9215686274509803E-2</c:v>
                </c:pt>
                <c:pt idx="4">
                  <c:v>0</c:v>
                </c:pt>
              </c:numCache>
            </c:numRef>
          </c:val>
          <c:extLst>
            <c:ext xmlns:c16="http://schemas.microsoft.com/office/drawing/2014/chart" uri="{C3380CC4-5D6E-409C-BE32-E72D297353CC}">
              <c16:uniqueId val="{00000003-5AC5-4924-B394-7E00260A200F}"/>
            </c:ext>
          </c:extLst>
        </c:ser>
        <c:ser>
          <c:idx val="4"/>
          <c:order val="4"/>
          <c:tx>
            <c:strRef>
              <c:f>'09糖尿病(外来)'!$F$2</c:f>
              <c:strCache>
                <c:ptCount val="1"/>
                <c:pt idx="0">
                  <c:v>占冠村</c:v>
                </c:pt>
              </c:strCache>
            </c:strRef>
          </c:tx>
          <c:spPr>
            <a:solidFill>
              <a:schemeClr val="accent5"/>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'09糖尿病(外来)'!$F$3:$F$7</c:f>
              <c:numCache>
                <c:formatCode>0.00%</c:formatCode>
                <c:ptCount val="5"/>
                <c:pt idx="0">
                  <c:v>0</c:v>
                </c:pt>
                <c:pt idx="1">
                  <c:v>0</c:v>
                </c:pt>
                <c:pt idx="2">
                  <c:v>0</c:v>
                </c:pt>
                <c:pt idx="3">
                  <c:v>0</c:v>
                </c:pt>
                <c:pt idx="4">
                  <c:v>1.2987012987012988E-2</c:v>
                </c:pt>
              </c:numCache>
            </c:numRef>
          </c:val>
          <c:extLst>
            <c:ext xmlns:c16="http://schemas.microsoft.com/office/drawing/2014/chart" uri="{C3380CC4-5D6E-409C-BE32-E72D297353CC}">
              <c16:uniqueId val="{00000004-5AC5-4924-B394-7E00260A200F}"/>
            </c:ext>
          </c:extLst>
        </c:ser>
        <c:ser>
          <c:idx val="8"/>
          <c:order val="5"/>
          <c:tx>
            <c:strRef>
              <c:f>'09糖尿病(外来)'!$G$2</c:f>
              <c:strCache>
                <c:ptCount val="1"/>
                <c:pt idx="0">
                  <c:v>札幌</c:v>
                </c:pt>
              </c:strCache>
            </c:strRef>
          </c:tx>
          <c:spPr>
            <a:solidFill>
              <a:schemeClr val="accent3">
                <a:lumMod val="6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'09糖尿病(外来)'!$G$3:$G$7</c:f>
              <c:numCache>
                <c:formatCode>0.00%</c:formatCode>
                <c:ptCount val="5"/>
                <c:pt idx="0">
                  <c:v>5.7142857142857143E-3</c:v>
                </c:pt>
                <c:pt idx="1">
                  <c:v>9.7323600973236012E-3</c:v>
                </c:pt>
                <c:pt idx="2">
                  <c:v>3.2786885245901639E-3</c:v>
                </c:pt>
                <c:pt idx="3">
                  <c:v>9.8039215686274508E-3</c:v>
                </c:pt>
                <c:pt idx="4">
                  <c:v>6.4935064935064929E-2</c:v>
                </c:pt>
              </c:numCache>
            </c:numRef>
          </c:val>
          <c:extLst>
            <c:ext xmlns:c16="http://schemas.microsoft.com/office/drawing/2014/chart" uri="{C3380CC4-5D6E-409C-BE32-E72D297353CC}">
              <c16:uniqueId val="{00000005-5AC5-4924-B394-7E00260A200F}"/>
            </c:ext>
          </c:extLst>
        </c:ser>
        <c:ser>
          <c:idx val="10"/>
          <c:order val="6"/>
          <c:tx>
            <c:strRef>
              <c:f>'09糖尿病(外来)'!$H$2</c:f>
              <c:strCache>
                <c:ptCount val="1"/>
                <c:pt idx="0">
                  <c:v>南空知</c:v>
                </c:pt>
              </c:strCache>
            </c:strRef>
          </c:tx>
          <c:spPr>
            <a:solidFill>
              <a:schemeClr val="accent5">
                <a:lumMod val="6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'09糖尿病(外来)'!$H$3:$H$7</c:f>
              <c:numCache>
                <c:formatCode>0.00%</c:formatCode>
                <c:ptCount val="5"/>
                <c:pt idx="0">
                  <c:v>9.5238095238095238E-4</c:v>
                </c:pt>
                <c:pt idx="1">
                  <c:v>0</c:v>
                </c:pt>
                <c:pt idx="2">
                  <c:v>0</c:v>
                </c:pt>
                <c:pt idx="3">
                  <c:v>0</c:v>
                </c:pt>
                <c:pt idx="4">
                  <c:v>0</c:v>
                </c:pt>
              </c:numCache>
            </c:numRef>
          </c:val>
          <c:extLst>
            <c:ext xmlns:c16="http://schemas.microsoft.com/office/drawing/2014/chart" uri="{C3380CC4-5D6E-409C-BE32-E72D297353CC}">
              <c16:uniqueId val="{00000006-5AC5-4924-B394-7E00260A200F}"/>
            </c:ext>
          </c:extLst>
        </c:ser>
        <c:ser>
          <c:idx val="15"/>
          <c:order val="7"/>
          <c:tx>
            <c:strRef>
              <c:f>'09糖尿病(外来)'!$I$2</c:f>
              <c:strCache>
                <c:ptCount val="1"/>
                <c:pt idx="0">
                  <c:v>日高</c:v>
                </c:pt>
              </c:strCache>
            </c:strRef>
          </c:tx>
          <c:spPr>
            <a:solidFill>
              <a:schemeClr val="accent4">
                <a:lumMod val="80000"/>
                <a:lumOff val="2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'09糖尿病(外来)'!$I$3:$I$7</c:f>
              <c:numCache>
                <c:formatCode>0.00%</c:formatCode>
                <c:ptCount val="5"/>
                <c:pt idx="0">
                  <c:v>0</c:v>
                </c:pt>
                <c:pt idx="1">
                  <c:v>0</c:v>
                </c:pt>
                <c:pt idx="2">
                  <c:v>0</c:v>
                </c:pt>
                <c:pt idx="3">
                  <c:v>0</c:v>
                </c:pt>
                <c:pt idx="4">
                  <c:v>2.5974025974025976E-2</c:v>
                </c:pt>
              </c:numCache>
            </c:numRef>
          </c:val>
          <c:extLst>
            <c:ext xmlns:c16="http://schemas.microsoft.com/office/drawing/2014/chart" uri="{C3380CC4-5D6E-409C-BE32-E72D297353CC}">
              <c16:uniqueId val="{00000007-5AC5-4924-B394-7E00260A200F}"/>
            </c:ext>
          </c:extLst>
        </c:ser>
        <c:ser>
          <c:idx val="16"/>
          <c:order val="8"/>
          <c:tx>
            <c:strRef>
              <c:f>'09糖尿病(外来)'!$J$2</c:f>
              <c:strCache>
                <c:ptCount val="1"/>
                <c:pt idx="0">
                  <c:v>上川中部</c:v>
                </c:pt>
              </c:strCache>
            </c:strRef>
          </c:tx>
          <c:spPr>
            <a:solidFill>
              <a:schemeClr val="accent5">
                <a:lumMod val="80000"/>
                <a:lumOff val="2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'09糖尿病(外来)'!$J$3:$J$7</c:f>
              <c:numCache>
                <c:formatCode>0.00%</c:formatCode>
                <c:ptCount val="5"/>
                <c:pt idx="0">
                  <c:v>3.8095238095238099E-2</c:v>
                </c:pt>
                <c:pt idx="1">
                  <c:v>8.2725060827250604E-2</c:v>
                </c:pt>
                <c:pt idx="2">
                  <c:v>2.6229508196721311E-2</c:v>
                </c:pt>
                <c:pt idx="3">
                  <c:v>3.9215686274509803E-2</c:v>
                </c:pt>
                <c:pt idx="4">
                  <c:v>1.2987012987012988E-2</c:v>
                </c:pt>
              </c:numCache>
            </c:numRef>
          </c:val>
          <c:extLst>
            <c:ext xmlns:c16="http://schemas.microsoft.com/office/drawing/2014/chart" uri="{C3380CC4-5D6E-409C-BE32-E72D297353CC}">
              <c16:uniqueId val="{00000008-5AC5-4924-B394-7E00260A200F}"/>
            </c:ext>
          </c:extLst>
        </c:ser>
        <c:ser>
          <c:idx val="20"/>
          <c:order val="9"/>
          <c:tx>
            <c:strRef>
              <c:f>'09糖尿病(外来)'!$K$2</c:f>
              <c:strCache>
                <c:ptCount val="1"/>
                <c:pt idx="0">
                  <c:v>北網</c:v>
                </c:pt>
              </c:strCache>
            </c:strRef>
          </c:tx>
          <c:spPr>
            <a:solidFill>
              <a:schemeClr val="accent3">
                <a:lumMod val="8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'09糖尿病(外来)'!$K$3:$K$7</c:f>
              <c:numCache>
                <c:formatCode>0.00%</c:formatCode>
                <c:ptCount val="5"/>
                <c:pt idx="0">
                  <c:v>0</c:v>
                </c:pt>
                <c:pt idx="1">
                  <c:v>2.4330900243309003E-3</c:v>
                </c:pt>
                <c:pt idx="2">
                  <c:v>0</c:v>
                </c:pt>
                <c:pt idx="3">
                  <c:v>0</c:v>
                </c:pt>
                <c:pt idx="4">
                  <c:v>0</c:v>
                </c:pt>
              </c:numCache>
            </c:numRef>
          </c:val>
          <c:extLst>
            <c:ext xmlns:c16="http://schemas.microsoft.com/office/drawing/2014/chart" uri="{C3380CC4-5D6E-409C-BE32-E72D297353CC}">
              <c16:uniqueId val="{00000009-5AC5-4924-B394-7E00260A200F}"/>
            </c:ext>
          </c:extLst>
        </c:ser>
        <c:ser>
          <c:idx val="21"/>
          <c:order val="10"/>
          <c:tx>
            <c:strRef>
              <c:f>'09糖尿病(外来)'!$L$2</c:f>
              <c:strCache>
                <c:ptCount val="1"/>
                <c:pt idx="0">
                  <c:v>遠紋</c:v>
                </c:pt>
              </c:strCache>
            </c:strRef>
          </c:tx>
          <c:spPr>
            <a:solidFill>
              <a:schemeClr val="accent4">
                <a:lumMod val="8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'09糖尿病(外来)'!$L$3:$L$7</c:f>
              <c:numCache>
                <c:formatCode>0.00%</c:formatCode>
                <c:ptCount val="5"/>
                <c:pt idx="0">
                  <c:v>0</c:v>
                </c:pt>
                <c:pt idx="1">
                  <c:v>2.4330900243309003E-3</c:v>
                </c:pt>
                <c:pt idx="2">
                  <c:v>0</c:v>
                </c:pt>
                <c:pt idx="3">
                  <c:v>0</c:v>
                </c:pt>
                <c:pt idx="4">
                  <c:v>0</c:v>
                </c:pt>
              </c:numCache>
            </c:numRef>
          </c:val>
          <c:extLst>
            <c:ext xmlns:c16="http://schemas.microsoft.com/office/drawing/2014/chart" uri="{C3380CC4-5D6E-409C-BE32-E72D297353CC}">
              <c16:uniqueId val="{0000000A-5AC5-4924-B394-7E00260A200F}"/>
            </c:ext>
          </c:extLst>
        </c:ser>
        <c:ser>
          <c:idx val="22"/>
          <c:order val="11"/>
          <c:tx>
            <c:strRef>
              <c:f>'09糖尿病(外来)'!$M$2</c:f>
              <c:strCache>
                <c:ptCount val="1"/>
                <c:pt idx="0">
                  <c:v>十勝</c:v>
                </c:pt>
              </c:strCache>
            </c:strRef>
          </c:tx>
          <c:spPr>
            <a:solidFill>
              <a:schemeClr val="accent5">
                <a:lumMod val="8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'09糖尿病(外来)'!$M$3:$M$7</c:f>
              <c:numCache>
                <c:formatCode>0.00%</c:formatCode>
                <c:ptCount val="5"/>
                <c:pt idx="0">
                  <c:v>0</c:v>
                </c:pt>
                <c:pt idx="1">
                  <c:v>0</c:v>
                </c:pt>
                <c:pt idx="2">
                  <c:v>0</c:v>
                </c:pt>
                <c:pt idx="3">
                  <c:v>4.9019607843137254E-2</c:v>
                </c:pt>
                <c:pt idx="4">
                  <c:v>2.5974025974025976E-2</c:v>
                </c:pt>
              </c:numCache>
            </c:numRef>
          </c:val>
          <c:extLst>
            <c:ext xmlns:c16="http://schemas.microsoft.com/office/drawing/2014/chart" uri="{C3380CC4-5D6E-409C-BE32-E72D297353CC}">
              <c16:uniqueId val="{0000000B-5AC5-4924-B394-7E00260A200F}"/>
            </c:ext>
          </c:extLst>
        </c:ser>
        <c:ser>
          <c:idx val="25"/>
          <c:order val="12"/>
          <c:tx>
            <c:strRef>
              <c:f>'09糖尿病(外来)'!$N$2</c:f>
              <c:strCache>
                <c:ptCount val="1"/>
                <c:pt idx="0">
                  <c:v>その他</c:v>
                </c:pt>
              </c:strCache>
            </c:strRef>
          </c:tx>
          <c:spPr>
            <a:solidFill>
              <a:schemeClr val="accent2">
                <a:lumMod val="60000"/>
                <a:lumOff val="40000"/>
              </a:schemeClr>
            </a:solidFill>
            <a:ln>
              <a:noFill/>
            </a:ln>
            <a:effectLst/>
          </c:spPr>
          <c:invertIfNegative val="0"/>
          <c:cat>
            <c:strRef>
              <c:f>'09糖尿病(外来)'!$A$3:$A$7</c:f>
              <c:strCache>
                <c:ptCount val="5"/>
                <c:pt idx="0">
                  <c:v>富良野市</c:v>
                </c:pt>
                <c:pt idx="1">
                  <c:v>上富良野町</c:v>
                </c:pt>
                <c:pt idx="2">
                  <c:v>中富良野町</c:v>
                </c:pt>
                <c:pt idx="3">
                  <c:v>南富良野町</c:v>
                </c:pt>
                <c:pt idx="4">
                  <c:v>占冠村</c:v>
                </c:pt>
              </c:strCache>
            </c:strRef>
          </c:cat>
          <c:val>
            <c:numRef>
              <c:f>'09糖尿病(外来)'!$N$3:$N$7</c:f>
              <c:numCache>
                <c:formatCode>0.00%</c:formatCode>
                <c:ptCount val="5"/>
                <c:pt idx="0">
                  <c:v>2.8571428571428571E-3</c:v>
                </c:pt>
                <c:pt idx="1">
                  <c:v>0</c:v>
                </c:pt>
                <c:pt idx="2">
                  <c:v>0</c:v>
                </c:pt>
                <c:pt idx="3">
                  <c:v>0</c:v>
                </c:pt>
                <c:pt idx="4">
                  <c:v>2.5974025974025976E-2</c:v>
                </c:pt>
              </c:numCache>
            </c:numRef>
          </c:val>
          <c:extLst>
            <c:ext xmlns:c16="http://schemas.microsoft.com/office/drawing/2014/chart" uri="{C3380CC4-5D6E-409C-BE32-E72D297353CC}">
              <c16:uniqueId val="{0000000C-5AC5-4924-B394-7E00260A200F}"/>
            </c:ext>
          </c:extLst>
        </c:ser>
        <c:dLbls>
          <c:showLegendKey val="0"/>
          <c:showVal val="0"/>
          <c:showCatName val="0"/>
          <c:showSerName val="0"/>
          <c:showPercent val="0"/>
          <c:showBubbleSize val="0"/>
        </c:dLbls>
        <c:gapWidth val="150"/>
        <c:overlap val="100"/>
        <c:axId val="184317903"/>
        <c:axId val="184315407"/>
      </c:barChart>
      <c:catAx>
        <c:axId val="184317903"/>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5407"/>
        <c:crosses val="autoZero"/>
        <c:auto val="1"/>
        <c:lblAlgn val="ctr"/>
        <c:lblOffset val="100"/>
        <c:noMultiLvlLbl val="0"/>
      </c:catAx>
      <c:valAx>
        <c:axId val="184315407"/>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843179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A711F26-5DC8-4DC3-8347-16A9A2B56928}" type="slidenum">
              <a:rPr kumimoji="1" lang="ja-JP" altLang="en-US" smtClean="0"/>
              <a:t>‹#›</a:t>
            </a:fld>
            <a:endParaRPr kumimoji="1" lang="ja-JP" altLang="en-US" dirty="0"/>
          </a:p>
        </p:txBody>
      </p:sp>
      <p:sp>
        <p:nvSpPr>
          <p:cNvPr id="7" name="正方形/長方形 6">
            <a:extLst>
              <a:ext uri="{FF2B5EF4-FFF2-40B4-BE49-F238E27FC236}">
                <a16:creationId xmlns:a16="http://schemas.microsoft.com/office/drawing/2014/main" id="{3DF59699-DE9B-B2E5-CF79-61E98F2EBDB7}"/>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7E6B95C4-4965-A7B0-00B1-566DADDC34FE}"/>
              </a:ext>
            </a:extLst>
          </p:cNvPr>
          <p:cNvSpPr/>
          <p:nvPr userDrawn="1"/>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178953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446413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3670726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タイトル スライド">
    <p:spTree>
      <p:nvGrpSpPr>
        <p:cNvPr id="1" name=""/>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DB04E99B-468C-4955-D823-AEA18B9C9B9A}"/>
              </a:ext>
            </a:extLst>
          </p:cNvPr>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2003347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A711F26-5DC8-4DC3-8347-16A9A2B56928}" type="slidenum">
              <a:rPr kumimoji="1" lang="ja-JP" altLang="en-US" smtClean="0"/>
              <a:t>‹#›</a:t>
            </a:fld>
            <a:endParaRPr kumimoji="1" lang="ja-JP" altLang="en-US" dirty="0"/>
          </a:p>
        </p:txBody>
      </p:sp>
      <p:sp>
        <p:nvSpPr>
          <p:cNvPr id="7" name="正方形/長方形 6">
            <a:extLst>
              <a:ext uri="{FF2B5EF4-FFF2-40B4-BE49-F238E27FC236}">
                <a16:creationId xmlns:a16="http://schemas.microsoft.com/office/drawing/2014/main" id="{3DF59699-DE9B-B2E5-CF79-61E98F2EBDB7}"/>
              </a:ext>
            </a:extLst>
          </p:cNvPr>
          <p:cNvSpPr/>
          <p:nvPr userDrawn="1"/>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42035242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572500" y="6407151"/>
            <a:ext cx="463550" cy="365125"/>
          </a:xfrm>
        </p:spPr>
        <p:txBody>
          <a:bodyPr/>
          <a:lstStyle/>
          <a:p>
            <a:fld id="{4A711F26-5DC8-4DC3-8347-16A9A2B56928}"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E0978160-6545-C6AD-F63D-890FAA0063E7}"/>
              </a:ext>
            </a:extLst>
          </p:cNvPr>
          <p:cNvSpPr/>
          <p:nvPr userDrawn="1"/>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11" name="テキスト プレースホルダー 10">
            <a:extLst>
              <a:ext uri="{FF2B5EF4-FFF2-40B4-BE49-F238E27FC236}">
                <a16:creationId xmlns:a16="http://schemas.microsoft.com/office/drawing/2014/main" id="{06BFBFCB-6496-7761-3C52-77AAFB7DE77E}"/>
              </a:ext>
            </a:extLst>
          </p:cNvPr>
          <p:cNvSpPr>
            <a:spLocks noGrp="1"/>
          </p:cNvSpPr>
          <p:nvPr>
            <p:ph type="body" sz="quarter" idx="13" hasCustomPrompt="1"/>
          </p:nvPr>
        </p:nvSpPr>
        <p:spPr>
          <a:xfrm>
            <a:off x="0" y="6570661"/>
            <a:ext cx="2803358" cy="365125"/>
          </a:xfrm>
          <a:prstGeom prst="rect">
            <a:avLst/>
          </a:prstGeom>
        </p:spPr>
        <p:txBody>
          <a:bodyPr/>
          <a:lstStyle>
            <a:lvl1pPr marL="0" indent="0">
              <a:buNone/>
              <a:defRPr sz="1200"/>
            </a:lvl1pPr>
          </a:lstStyle>
          <a:p>
            <a:pPr lvl="0"/>
            <a:r>
              <a:rPr kumimoji="1" lang="en-US" altLang="ja-JP" dirty="0"/>
              <a:t>※</a:t>
            </a:r>
            <a:r>
              <a:rPr kumimoji="1" lang="ja-JP" altLang="en-US" dirty="0"/>
              <a:t>網掛け（緑色）：自圏域内の移動</a:t>
            </a:r>
          </a:p>
        </p:txBody>
      </p:sp>
      <p:sp>
        <p:nvSpPr>
          <p:cNvPr id="12" name="テキスト プレースホルダー 10">
            <a:extLst>
              <a:ext uri="{FF2B5EF4-FFF2-40B4-BE49-F238E27FC236}">
                <a16:creationId xmlns:a16="http://schemas.microsoft.com/office/drawing/2014/main" id="{01F88DF1-B0A9-1E0B-D56E-D803C6F8289A}"/>
              </a:ext>
            </a:extLst>
          </p:cNvPr>
          <p:cNvSpPr>
            <a:spLocks noGrp="1"/>
          </p:cNvSpPr>
          <p:nvPr>
            <p:ph type="body" sz="quarter" idx="14" hasCustomPrompt="1"/>
          </p:nvPr>
        </p:nvSpPr>
        <p:spPr>
          <a:xfrm>
            <a:off x="3031958" y="6570662"/>
            <a:ext cx="5413542" cy="365125"/>
          </a:xfrm>
          <a:prstGeom prst="rect">
            <a:avLst/>
          </a:prstGeom>
        </p:spPr>
        <p:txBody>
          <a:bodyPr/>
          <a:lstStyle>
            <a:lvl1pPr marL="0" indent="0">
              <a:buNone/>
              <a:defRPr sz="1100"/>
            </a:lvl1pPr>
          </a:lstStyle>
          <a:p>
            <a:pPr lvl="0"/>
            <a:r>
              <a:rPr kumimoji="1" lang="en-US" altLang="ja-JP" dirty="0"/>
              <a:t>※</a:t>
            </a:r>
            <a:r>
              <a:rPr kumimoji="1" lang="ja-JP" altLang="en-US" dirty="0"/>
              <a:t>令和</a:t>
            </a:r>
            <a:r>
              <a:rPr kumimoji="1" lang="en-US" altLang="ja-JP" dirty="0"/>
              <a:t>4</a:t>
            </a:r>
            <a:r>
              <a:rPr kumimoji="1" lang="ja-JP" altLang="en-US" dirty="0"/>
              <a:t>年度北海道国民健康保険・退職国保、後期高齢者医療制度レセプトデータ</a:t>
            </a:r>
          </a:p>
        </p:txBody>
      </p:sp>
    </p:spTree>
    <p:extLst>
      <p:ext uri="{BB962C8B-B14F-4D97-AF65-F5344CB8AC3E}">
        <p14:creationId xmlns:p14="http://schemas.microsoft.com/office/powerpoint/2010/main" val="1814525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タイトル スライド">
    <p:spTree>
      <p:nvGrpSpPr>
        <p:cNvPr id="1" name=""/>
        <p:cNvGrpSpPr/>
        <p:nvPr/>
      </p:nvGrpSpPr>
      <p:grpSpPr>
        <a:xfrm>
          <a:off x="0" y="0"/>
          <a:ext cx="0" cy="0"/>
          <a:chOff x="0" y="0"/>
          <a:chExt cx="0" cy="0"/>
        </a:xfrm>
      </p:grpSpPr>
      <p:sp>
        <p:nvSpPr>
          <p:cNvPr id="6" name="スライド番号プレースホルダー 5">
            <a:extLst>
              <a:ext uri="{FF2B5EF4-FFF2-40B4-BE49-F238E27FC236}">
                <a16:creationId xmlns:a16="http://schemas.microsoft.com/office/drawing/2014/main" id="{DB04E99B-468C-4955-D823-AEA18B9C9B9A}"/>
              </a:ext>
            </a:extLst>
          </p:cNvPr>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117648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8572500" y="6407151"/>
            <a:ext cx="463550" cy="365125"/>
          </a:xfrm>
        </p:spPr>
        <p:txBody>
          <a:bodyPr/>
          <a:lstStyle/>
          <a:p>
            <a:fld id="{4A711F26-5DC8-4DC3-8347-16A9A2B56928}" type="slidenum">
              <a:rPr kumimoji="1" lang="ja-JP" altLang="en-US" smtClean="0"/>
              <a:t>‹#›</a:t>
            </a:fld>
            <a:endParaRPr kumimoji="1" lang="ja-JP" altLang="en-US"/>
          </a:p>
        </p:txBody>
      </p:sp>
      <p:sp>
        <p:nvSpPr>
          <p:cNvPr id="9" name="正方形/長方形 8">
            <a:extLst>
              <a:ext uri="{FF2B5EF4-FFF2-40B4-BE49-F238E27FC236}">
                <a16:creationId xmlns:a16="http://schemas.microsoft.com/office/drawing/2014/main" id="{E0978160-6545-C6AD-F63D-890FAA0063E7}"/>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8F83C4B2-34E4-9E80-1B7D-3FF2F466A581}"/>
              </a:ext>
            </a:extLst>
          </p:cNvPr>
          <p:cNvSpPr/>
          <p:nvPr userDrawn="1"/>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5CCCFA15-6C68-F9AD-D7FA-8C6A1FFA7F1C}"/>
              </a:ext>
            </a:extLst>
          </p:cNvPr>
          <p:cNvSpPr txBox="1"/>
          <p:nvPr userDrawn="1"/>
        </p:nvSpPr>
        <p:spPr>
          <a:xfrm>
            <a:off x="69850" y="6564868"/>
            <a:ext cx="2917658" cy="276999"/>
          </a:xfrm>
          <a:prstGeom prst="rect">
            <a:avLst/>
          </a:prstGeom>
          <a:noFill/>
        </p:spPr>
        <p:txBody>
          <a:bodyPr wrap="square" rtlCol="0">
            <a:spAutoFit/>
          </a:bodyPr>
          <a:lstStyle/>
          <a:p>
            <a:pPr lvl="0"/>
            <a:r>
              <a:rPr kumimoji="1" lang="en-US" altLang="ja-JP" sz="1200" dirty="0"/>
              <a:t>※</a:t>
            </a:r>
            <a:r>
              <a:rPr kumimoji="1" lang="ja-JP" altLang="en-US" sz="1200" dirty="0"/>
              <a:t>網掛け（緑色）：自圏域内の移動</a:t>
            </a:r>
          </a:p>
        </p:txBody>
      </p:sp>
      <p:sp>
        <p:nvSpPr>
          <p:cNvPr id="4" name="テキスト ボックス 3">
            <a:extLst>
              <a:ext uri="{FF2B5EF4-FFF2-40B4-BE49-F238E27FC236}">
                <a16:creationId xmlns:a16="http://schemas.microsoft.com/office/drawing/2014/main" id="{0CEA3A49-72DA-9F74-2ECF-1CF231041E18}"/>
              </a:ext>
            </a:extLst>
          </p:cNvPr>
          <p:cNvSpPr txBox="1"/>
          <p:nvPr userDrawn="1"/>
        </p:nvSpPr>
        <p:spPr>
          <a:xfrm>
            <a:off x="2844299" y="6564868"/>
            <a:ext cx="5871410" cy="276999"/>
          </a:xfrm>
          <a:prstGeom prst="rect">
            <a:avLst/>
          </a:prstGeom>
          <a:noFill/>
        </p:spPr>
        <p:txBody>
          <a:bodyPr wrap="square" rtlCol="0">
            <a:spAutoFit/>
          </a:bodyPr>
          <a:lstStyle/>
          <a:p>
            <a:pPr lvl="0"/>
            <a:r>
              <a:rPr kumimoji="1" lang="en-US" altLang="ja-JP" sz="1200" dirty="0"/>
              <a:t>※</a:t>
            </a:r>
            <a:r>
              <a:rPr kumimoji="1" lang="ja-JP" altLang="en-US" sz="1200" dirty="0"/>
              <a:t>令和</a:t>
            </a:r>
            <a:r>
              <a:rPr kumimoji="1" lang="en-US" altLang="ja-JP" sz="1200" dirty="0"/>
              <a:t>4</a:t>
            </a:r>
            <a:r>
              <a:rPr kumimoji="1" lang="ja-JP" altLang="en-US" sz="1200" dirty="0"/>
              <a:t>年度北海道国民健康保険・退職国保、後期高齢者医療制度レセプトデータ</a:t>
            </a:r>
          </a:p>
        </p:txBody>
      </p:sp>
    </p:spTree>
    <p:extLst>
      <p:ext uri="{BB962C8B-B14F-4D97-AF65-F5344CB8AC3E}">
        <p14:creationId xmlns:p14="http://schemas.microsoft.com/office/powerpoint/2010/main" val="84772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1504136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989183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626275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2768424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111125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411780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18A70BCC-1B68-4B40-BFE5-D97CDE6A6B5C}" type="datetimeFigureOut">
              <a:rPr kumimoji="1" lang="ja-JP" altLang="en-US" smtClean="0"/>
              <a:t>2024/7/22</a:t>
            </a:fld>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p:txBody>
          <a:bodyPr/>
          <a:lstStyle/>
          <a:p>
            <a:fld id="{4A711F26-5DC8-4DC3-8347-16A9A2B56928}" type="slidenum">
              <a:rPr kumimoji="1" lang="ja-JP" altLang="en-US" smtClean="0"/>
              <a:t>‹#›</a:t>
            </a:fld>
            <a:endParaRPr kumimoji="1" lang="ja-JP" altLang="en-US"/>
          </a:p>
        </p:txBody>
      </p:sp>
    </p:spTree>
    <p:extLst>
      <p:ext uri="{BB962C8B-B14F-4D97-AF65-F5344CB8AC3E}">
        <p14:creationId xmlns:p14="http://schemas.microsoft.com/office/powerpoint/2010/main" val="386869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978650" y="64071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11F26-5DC8-4DC3-8347-16A9A2B56928}" type="slidenum">
              <a:rPr kumimoji="1" lang="ja-JP" altLang="en-US" smtClean="0"/>
              <a:t>‹#›</a:t>
            </a:fld>
            <a:endParaRPr kumimoji="1" lang="ja-JP" altLang="en-US" dirty="0"/>
          </a:p>
        </p:txBody>
      </p:sp>
    </p:spTree>
    <p:extLst>
      <p:ext uri="{BB962C8B-B14F-4D97-AF65-F5344CB8AC3E}">
        <p14:creationId xmlns:p14="http://schemas.microsoft.com/office/powerpoint/2010/main" val="131666548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61" r:id="rId13"/>
    <p:sldLayoutId id="2147483662" r:id="rId14"/>
    <p:sldLayoutId id="2147483672" r:id="rId15"/>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0A3F78B9-EC1A-8948-BF73-44887EE25ABD}"/>
              </a:ext>
            </a:extLst>
          </p:cNvPr>
          <p:cNvSpPr/>
          <p:nvPr/>
        </p:nvSpPr>
        <p:spPr>
          <a:xfrm>
            <a:off x="-1" y="1296537"/>
            <a:ext cx="9144001" cy="42444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0114</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富良野（令和</a:t>
            </a:r>
            <a:r>
              <a:rPr lang="en-US" altLang="ja-JP"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a:t>
            </a:r>
            <a:endParaRPr lang="en-US" altLang="ja-JP" sz="36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7040880" y="556953"/>
            <a:ext cx="997527" cy="35744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smtClean="0">
                <a:solidFill>
                  <a:schemeClr val="tx1"/>
                </a:solidFill>
              </a:rPr>
              <a:t>資料５</a:t>
            </a:r>
            <a:endParaRPr kumimoji="1" lang="ja-JP" altLang="en-US" dirty="0">
              <a:solidFill>
                <a:schemeClr val="tx1"/>
              </a:solidFill>
            </a:endParaRPr>
          </a:p>
        </p:txBody>
      </p:sp>
    </p:spTree>
    <p:extLst>
      <p:ext uri="{BB962C8B-B14F-4D97-AF65-F5344CB8AC3E}">
        <p14:creationId xmlns:p14="http://schemas.microsoft.com/office/powerpoint/2010/main" val="3704470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C7A0EA7-48A5-0E59-64BD-1760F8AD3DF4}"/>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05</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がん全体（外来患者）の受療動向（流出）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4" name="グラフ 23">
            <a:extLst>
              <a:ext uri="{FF2B5EF4-FFF2-40B4-BE49-F238E27FC236}">
                <a16:creationId xmlns:a16="http://schemas.microsoft.com/office/drawing/2014/main" id="{0F000B16-C365-4963-AA32-CB118270522F}"/>
              </a:ext>
            </a:extLst>
          </p:cNvPr>
          <p:cNvGraphicFramePr>
            <a:graphicFrameLocks/>
          </p:cNvGraphicFramePr>
          <p:nvPr>
            <p:extLst>
              <p:ext uri="{D42A27DB-BD31-4B8C-83A1-F6EECF244321}">
                <p14:modId xmlns:p14="http://schemas.microsoft.com/office/powerpoint/2010/main" val="406761774"/>
              </p:ext>
            </p:extLst>
          </p:nvPr>
        </p:nvGraphicFramePr>
        <p:xfrm>
          <a:off x="0" y="564706"/>
          <a:ext cx="9144000" cy="2864293"/>
        </p:xfrm>
        <a:graphic>
          <a:graphicData uri="http://schemas.openxmlformats.org/drawingml/2006/chart">
            <c:chart xmlns:c="http://schemas.openxmlformats.org/drawingml/2006/chart" xmlns:r="http://schemas.openxmlformats.org/officeDocument/2006/relationships" r:id="rId2"/>
          </a:graphicData>
        </a:graphic>
      </p:graphicFrame>
      <p:pic>
        <p:nvPicPr>
          <p:cNvPr id="25" name="図 24">
            <a:extLst>
              <a:ext uri="{FF2B5EF4-FFF2-40B4-BE49-F238E27FC236}">
                <a16:creationId xmlns:a16="http://schemas.microsoft.com/office/drawing/2014/main" id="{E8FEBC5B-F81D-03D1-C4E0-7B2CEA779B54}"/>
              </a:ext>
            </a:extLst>
          </p:cNvPr>
          <p:cNvPicPr>
            <a:picLocks noChangeAspect="1"/>
          </p:cNvPicPr>
          <p:nvPr/>
        </p:nvPicPr>
        <p:blipFill>
          <a:blip r:embed="rId3"/>
          <a:stretch>
            <a:fillRect/>
          </a:stretch>
        </p:blipFill>
        <p:spPr>
          <a:xfrm>
            <a:off x="0" y="3428999"/>
            <a:ext cx="9048750" cy="3119847"/>
          </a:xfrm>
          <a:prstGeom prst="rect">
            <a:avLst/>
          </a:prstGeom>
        </p:spPr>
      </p:pic>
    </p:spTree>
    <p:extLst>
      <p:ext uri="{BB962C8B-B14F-4D97-AF65-F5344CB8AC3E}">
        <p14:creationId xmlns:p14="http://schemas.microsoft.com/office/powerpoint/2010/main" val="36034656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E17D7401-8753-0192-7154-470206554694}"/>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06</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骨折（外来患者）の受療動向（流出）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CA2B7F4E-D75B-4E76-8D46-2B198D0B55E0}"/>
              </a:ext>
            </a:extLst>
          </p:cNvPr>
          <p:cNvGraphicFramePr>
            <a:graphicFrameLocks/>
          </p:cNvGraphicFramePr>
          <p:nvPr>
            <p:extLst>
              <p:ext uri="{D42A27DB-BD31-4B8C-83A1-F6EECF244321}">
                <p14:modId xmlns:p14="http://schemas.microsoft.com/office/powerpoint/2010/main" val="2494842537"/>
              </p:ext>
            </p:extLst>
          </p:nvPr>
        </p:nvGraphicFramePr>
        <p:xfrm>
          <a:off x="0" y="564707"/>
          <a:ext cx="9144000" cy="2864292"/>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6A0F7B32-71B7-C74A-C23E-67D09F97EDDF}"/>
              </a:ext>
            </a:extLst>
          </p:cNvPr>
          <p:cNvPicPr>
            <a:picLocks noChangeAspect="1"/>
          </p:cNvPicPr>
          <p:nvPr/>
        </p:nvPicPr>
        <p:blipFill>
          <a:blip r:embed="rId3"/>
          <a:stretch>
            <a:fillRect/>
          </a:stretch>
        </p:blipFill>
        <p:spPr>
          <a:xfrm>
            <a:off x="0" y="3428999"/>
            <a:ext cx="9144000" cy="3050178"/>
          </a:xfrm>
          <a:prstGeom prst="rect">
            <a:avLst/>
          </a:prstGeom>
        </p:spPr>
      </p:pic>
    </p:spTree>
    <p:extLst>
      <p:ext uri="{BB962C8B-B14F-4D97-AF65-F5344CB8AC3E}">
        <p14:creationId xmlns:p14="http://schemas.microsoft.com/office/powerpoint/2010/main" val="883092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1C7FBB4-909B-B404-7344-10176180EA0B}"/>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心疾患（外来患者）の受療動向（流出）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ABD06B57-7F3C-476F-8230-B88D75AB2059}"/>
              </a:ext>
            </a:extLst>
          </p:cNvPr>
          <p:cNvGraphicFramePr>
            <a:graphicFrameLocks/>
          </p:cNvGraphicFramePr>
          <p:nvPr>
            <p:extLst>
              <p:ext uri="{D42A27DB-BD31-4B8C-83A1-F6EECF244321}">
                <p14:modId xmlns:p14="http://schemas.microsoft.com/office/powerpoint/2010/main" val="3085184076"/>
              </p:ext>
            </p:extLst>
          </p:nvPr>
        </p:nvGraphicFramePr>
        <p:xfrm>
          <a:off x="-1" y="564706"/>
          <a:ext cx="9143999" cy="2864291"/>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5CECD77B-5BA5-DBCD-2B34-44F7368ADA5D}"/>
              </a:ext>
            </a:extLst>
          </p:cNvPr>
          <p:cNvPicPr>
            <a:picLocks noChangeAspect="1"/>
          </p:cNvPicPr>
          <p:nvPr/>
        </p:nvPicPr>
        <p:blipFill>
          <a:blip r:embed="rId3"/>
          <a:stretch>
            <a:fillRect/>
          </a:stretch>
        </p:blipFill>
        <p:spPr>
          <a:xfrm>
            <a:off x="0" y="3428996"/>
            <a:ext cx="9144000" cy="3032763"/>
          </a:xfrm>
          <a:prstGeom prst="rect">
            <a:avLst/>
          </a:prstGeom>
        </p:spPr>
      </p:pic>
    </p:spTree>
    <p:extLst>
      <p:ext uri="{BB962C8B-B14F-4D97-AF65-F5344CB8AC3E}">
        <p14:creationId xmlns:p14="http://schemas.microsoft.com/office/powerpoint/2010/main" val="2193559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2D62E79-BF4B-445A-A1FA-308F7DB3A227}"/>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08</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精神疾患（外来患者）の受療動向（流出）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4" name="グラフ 23">
            <a:extLst>
              <a:ext uri="{FF2B5EF4-FFF2-40B4-BE49-F238E27FC236}">
                <a16:creationId xmlns:a16="http://schemas.microsoft.com/office/drawing/2014/main" id="{E9325908-5B64-4B9E-9CC0-B76352A4847F}"/>
              </a:ext>
            </a:extLst>
          </p:cNvPr>
          <p:cNvGraphicFramePr>
            <a:graphicFrameLocks/>
          </p:cNvGraphicFramePr>
          <p:nvPr>
            <p:extLst>
              <p:ext uri="{D42A27DB-BD31-4B8C-83A1-F6EECF244321}">
                <p14:modId xmlns:p14="http://schemas.microsoft.com/office/powerpoint/2010/main" val="2634509245"/>
              </p:ext>
            </p:extLst>
          </p:nvPr>
        </p:nvGraphicFramePr>
        <p:xfrm>
          <a:off x="0" y="564706"/>
          <a:ext cx="9144000" cy="2864294"/>
        </p:xfrm>
        <a:graphic>
          <a:graphicData uri="http://schemas.openxmlformats.org/drawingml/2006/chart">
            <c:chart xmlns:c="http://schemas.openxmlformats.org/drawingml/2006/chart" xmlns:r="http://schemas.openxmlformats.org/officeDocument/2006/relationships" r:id="rId2"/>
          </a:graphicData>
        </a:graphic>
      </p:graphicFrame>
      <p:pic>
        <p:nvPicPr>
          <p:cNvPr id="25" name="図 24">
            <a:extLst>
              <a:ext uri="{FF2B5EF4-FFF2-40B4-BE49-F238E27FC236}">
                <a16:creationId xmlns:a16="http://schemas.microsoft.com/office/drawing/2014/main" id="{8E97BA7B-3A4D-97BE-806D-E46D6F3E16C9}"/>
              </a:ext>
            </a:extLst>
          </p:cNvPr>
          <p:cNvPicPr>
            <a:picLocks noChangeAspect="1"/>
          </p:cNvPicPr>
          <p:nvPr/>
        </p:nvPicPr>
        <p:blipFill>
          <a:blip r:embed="rId3"/>
          <a:stretch>
            <a:fillRect/>
          </a:stretch>
        </p:blipFill>
        <p:spPr>
          <a:xfrm>
            <a:off x="0" y="3429000"/>
            <a:ext cx="9144000" cy="3119846"/>
          </a:xfrm>
          <a:prstGeom prst="rect">
            <a:avLst/>
          </a:prstGeom>
        </p:spPr>
      </p:pic>
    </p:spTree>
    <p:extLst>
      <p:ext uri="{BB962C8B-B14F-4D97-AF65-F5344CB8AC3E}">
        <p14:creationId xmlns:p14="http://schemas.microsoft.com/office/powerpoint/2010/main" val="2353617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92BA400-42D5-B6D2-08B9-79B488764BED}"/>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09</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糖尿病（外来患者）の受療動向（流出）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7" name="グラフ 26">
            <a:extLst>
              <a:ext uri="{FF2B5EF4-FFF2-40B4-BE49-F238E27FC236}">
                <a16:creationId xmlns:a16="http://schemas.microsoft.com/office/drawing/2014/main" id="{5BEF1B03-F9FF-4B37-9357-2F71FBC6F297}"/>
              </a:ext>
            </a:extLst>
          </p:cNvPr>
          <p:cNvGraphicFramePr>
            <a:graphicFrameLocks/>
          </p:cNvGraphicFramePr>
          <p:nvPr>
            <p:extLst>
              <p:ext uri="{D42A27DB-BD31-4B8C-83A1-F6EECF244321}">
                <p14:modId xmlns:p14="http://schemas.microsoft.com/office/powerpoint/2010/main" val="3893909165"/>
              </p:ext>
            </p:extLst>
          </p:nvPr>
        </p:nvGraphicFramePr>
        <p:xfrm>
          <a:off x="0" y="564707"/>
          <a:ext cx="9144000" cy="2864294"/>
        </p:xfrm>
        <a:graphic>
          <a:graphicData uri="http://schemas.openxmlformats.org/drawingml/2006/chart">
            <c:chart xmlns:c="http://schemas.openxmlformats.org/drawingml/2006/chart" xmlns:r="http://schemas.openxmlformats.org/officeDocument/2006/relationships" r:id="rId2"/>
          </a:graphicData>
        </a:graphic>
      </p:graphicFrame>
      <p:pic>
        <p:nvPicPr>
          <p:cNvPr id="28" name="図 27">
            <a:extLst>
              <a:ext uri="{FF2B5EF4-FFF2-40B4-BE49-F238E27FC236}">
                <a16:creationId xmlns:a16="http://schemas.microsoft.com/office/drawing/2014/main" id="{470EF96E-9C18-79A0-69AB-9B96A57BB7E0}"/>
              </a:ext>
            </a:extLst>
          </p:cNvPr>
          <p:cNvPicPr>
            <a:picLocks noChangeAspect="1"/>
          </p:cNvPicPr>
          <p:nvPr/>
        </p:nvPicPr>
        <p:blipFill>
          <a:blip r:embed="rId3"/>
          <a:stretch>
            <a:fillRect/>
          </a:stretch>
        </p:blipFill>
        <p:spPr>
          <a:xfrm>
            <a:off x="0" y="3428999"/>
            <a:ext cx="9144000" cy="3024051"/>
          </a:xfrm>
          <a:prstGeom prst="rect">
            <a:avLst/>
          </a:prstGeom>
        </p:spPr>
      </p:pic>
    </p:spTree>
    <p:extLst>
      <p:ext uri="{BB962C8B-B14F-4D97-AF65-F5344CB8AC3E}">
        <p14:creationId xmlns:p14="http://schemas.microsoft.com/office/powerpoint/2010/main" val="2000712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06DDB7E-1E60-B164-244E-0A0F658306AC}"/>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脳血管障害（外来患者）の受療動向（流出）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3" name="グラフ 22">
            <a:extLst>
              <a:ext uri="{FF2B5EF4-FFF2-40B4-BE49-F238E27FC236}">
                <a16:creationId xmlns:a16="http://schemas.microsoft.com/office/drawing/2014/main" id="{5E8F5DBF-F3CC-41D8-AFA0-BD08F60A4E9D}"/>
              </a:ext>
            </a:extLst>
          </p:cNvPr>
          <p:cNvGraphicFramePr>
            <a:graphicFrameLocks/>
          </p:cNvGraphicFramePr>
          <p:nvPr>
            <p:extLst>
              <p:ext uri="{D42A27DB-BD31-4B8C-83A1-F6EECF244321}">
                <p14:modId xmlns:p14="http://schemas.microsoft.com/office/powerpoint/2010/main" val="3760860359"/>
              </p:ext>
            </p:extLst>
          </p:nvPr>
        </p:nvGraphicFramePr>
        <p:xfrm>
          <a:off x="0" y="564706"/>
          <a:ext cx="9144000" cy="2864293"/>
        </p:xfrm>
        <a:graphic>
          <a:graphicData uri="http://schemas.openxmlformats.org/drawingml/2006/chart">
            <c:chart xmlns:c="http://schemas.openxmlformats.org/drawingml/2006/chart" xmlns:r="http://schemas.openxmlformats.org/officeDocument/2006/relationships" r:id="rId2"/>
          </a:graphicData>
        </a:graphic>
      </p:graphicFrame>
      <p:pic>
        <p:nvPicPr>
          <p:cNvPr id="24" name="図 23">
            <a:extLst>
              <a:ext uri="{FF2B5EF4-FFF2-40B4-BE49-F238E27FC236}">
                <a16:creationId xmlns:a16="http://schemas.microsoft.com/office/drawing/2014/main" id="{DA6E7177-98B2-6F24-2469-182670E8C7BA}"/>
              </a:ext>
            </a:extLst>
          </p:cNvPr>
          <p:cNvPicPr>
            <a:picLocks noChangeAspect="1"/>
          </p:cNvPicPr>
          <p:nvPr/>
        </p:nvPicPr>
        <p:blipFill>
          <a:blip r:embed="rId3"/>
          <a:stretch>
            <a:fillRect/>
          </a:stretch>
        </p:blipFill>
        <p:spPr>
          <a:xfrm>
            <a:off x="0" y="3428999"/>
            <a:ext cx="9144000" cy="3041470"/>
          </a:xfrm>
          <a:prstGeom prst="rect">
            <a:avLst/>
          </a:prstGeom>
        </p:spPr>
      </p:pic>
    </p:spTree>
    <p:extLst>
      <p:ext uri="{BB962C8B-B14F-4D97-AF65-F5344CB8AC3E}">
        <p14:creationId xmlns:p14="http://schemas.microsoft.com/office/powerpoint/2010/main" val="809834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AD70E66-D1C0-B406-F8C0-8FCE576BD6FD}"/>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がん全体（入院患者）の受療動向（流出）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5C253E40-5E2C-4E10-AF5F-273877E05A08}"/>
              </a:ext>
            </a:extLst>
          </p:cNvPr>
          <p:cNvGraphicFramePr>
            <a:graphicFrameLocks/>
          </p:cNvGraphicFramePr>
          <p:nvPr>
            <p:extLst>
              <p:ext uri="{D42A27DB-BD31-4B8C-83A1-F6EECF244321}">
                <p14:modId xmlns:p14="http://schemas.microsoft.com/office/powerpoint/2010/main" val="207769315"/>
              </p:ext>
            </p:extLst>
          </p:nvPr>
        </p:nvGraphicFramePr>
        <p:xfrm>
          <a:off x="0" y="626601"/>
          <a:ext cx="9144000" cy="2802400"/>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A4EBE20D-73EB-A112-D79B-98686C6DAD81}"/>
              </a:ext>
            </a:extLst>
          </p:cNvPr>
          <p:cNvPicPr>
            <a:picLocks noChangeAspect="1"/>
          </p:cNvPicPr>
          <p:nvPr/>
        </p:nvPicPr>
        <p:blipFill>
          <a:blip r:embed="rId3"/>
          <a:stretch>
            <a:fillRect/>
          </a:stretch>
        </p:blipFill>
        <p:spPr>
          <a:xfrm>
            <a:off x="0" y="3429000"/>
            <a:ext cx="9144000" cy="3058886"/>
          </a:xfrm>
          <a:prstGeom prst="rect">
            <a:avLst/>
          </a:prstGeom>
        </p:spPr>
      </p:pic>
    </p:spTree>
    <p:extLst>
      <p:ext uri="{BB962C8B-B14F-4D97-AF65-F5344CB8AC3E}">
        <p14:creationId xmlns:p14="http://schemas.microsoft.com/office/powerpoint/2010/main" val="3165684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5B76C11-E1FA-5B6C-F02A-ED3F4C57008F}"/>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骨折（入院患者）の受療動向（流出）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EBFA2C5E-E6C5-41F9-8BD4-E50E3D1E1720}"/>
              </a:ext>
            </a:extLst>
          </p:cNvPr>
          <p:cNvGraphicFramePr>
            <a:graphicFrameLocks/>
          </p:cNvGraphicFramePr>
          <p:nvPr>
            <p:extLst>
              <p:ext uri="{D42A27DB-BD31-4B8C-83A1-F6EECF244321}">
                <p14:modId xmlns:p14="http://schemas.microsoft.com/office/powerpoint/2010/main" val="3401363660"/>
              </p:ext>
            </p:extLst>
          </p:nvPr>
        </p:nvGraphicFramePr>
        <p:xfrm>
          <a:off x="0" y="564707"/>
          <a:ext cx="9144000" cy="2864292"/>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0BA2B5CF-A3DF-342B-C4FD-AECA316E14B6}"/>
              </a:ext>
            </a:extLst>
          </p:cNvPr>
          <p:cNvPicPr>
            <a:picLocks noChangeAspect="1"/>
          </p:cNvPicPr>
          <p:nvPr/>
        </p:nvPicPr>
        <p:blipFill>
          <a:blip r:embed="rId3"/>
          <a:stretch>
            <a:fillRect/>
          </a:stretch>
        </p:blipFill>
        <p:spPr>
          <a:xfrm>
            <a:off x="0" y="3428999"/>
            <a:ext cx="9144000" cy="3058887"/>
          </a:xfrm>
          <a:prstGeom prst="rect">
            <a:avLst/>
          </a:prstGeom>
        </p:spPr>
      </p:pic>
    </p:spTree>
    <p:extLst>
      <p:ext uri="{BB962C8B-B14F-4D97-AF65-F5344CB8AC3E}">
        <p14:creationId xmlns:p14="http://schemas.microsoft.com/office/powerpoint/2010/main" val="2661006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5B02EAE-E80E-EF3A-D865-3D0710C1E7A3}"/>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心疾患（入院患者）の受療動向（流出）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9" name="グラフ 28">
            <a:extLst>
              <a:ext uri="{FF2B5EF4-FFF2-40B4-BE49-F238E27FC236}">
                <a16:creationId xmlns:a16="http://schemas.microsoft.com/office/drawing/2014/main" id="{99F27CF2-0DFD-4CB5-A9C3-61C09F3B1FDA}"/>
              </a:ext>
            </a:extLst>
          </p:cNvPr>
          <p:cNvGraphicFramePr>
            <a:graphicFrameLocks/>
          </p:cNvGraphicFramePr>
          <p:nvPr>
            <p:extLst>
              <p:ext uri="{D42A27DB-BD31-4B8C-83A1-F6EECF244321}">
                <p14:modId xmlns:p14="http://schemas.microsoft.com/office/powerpoint/2010/main" val="3331178582"/>
              </p:ext>
            </p:extLst>
          </p:nvPr>
        </p:nvGraphicFramePr>
        <p:xfrm>
          <a:off x="-3" y="564707"/>
          <a:ext cx="9143999" cy="2864294"/>
        </p:xfrm>
        <a:graphic>
          <a:graphicData uri="http://schemas.openxmlformats.org/drawingml/2006/chart">
            <c:chart xmlns:c="http://schemas.openxmlformats.org/drawingml/2006/chart" xmlns:r="http://schemas.openxmlformats.org/officeDocument/2006/relationships" r:id="rId2"/>
          </a:graphicData>
        </a:graphic>
      </p:graphicFrame>
      <p:pic>
        <p:nvPicPr>
          <p:cNvPr id="30" name="図 29">
            <a:extLst>
              <a:ext uri="{FF2B5EF4-FFF2-40B4-BE49-F238E27FC236}">
                <a16:creationId xmlns:a16="http://schemas.microsoft.com/office/drawing/2014/main" id="{E4AD03A7-BCB9-CF8D-741C-C7B2900CA001}"/>
              </a:ext>
            </a:extLst>
          </p:cNvPr>
          <p:cNvPicPr>
            <a:picLocks noChangeAspect="1"/>
          </p:cNvPicPr>
          <p:nvPr/>
        </p:nvPicPr>
        <p:blipFill>
          <a:blip r:embed="rId3"/>
          <a:stretch>
            <a:fillRect/>
          </a:stretch>
        </p:blipFill>
        <p:spPr>
          <a:xfrm>
            <a:off x="0" y="3429000"/>
            <a:ext cx="9144000" cy="3050177"/>
          </a:xfrm>
          <a:prstGeom prst="rect">
            <a:avLst/>
          </a:prstGeom>
        </p:spPr>
      </p:pic>
    </p:spTree>
    <p:extLst>
      <p:ext uri="{BB962C8B-B14F-4D97-AF65-F5344CB8AC3E}">
        <p14:creationId xmlns:p14="http://schemas.microsoft.com/office/powerpoint/2010/main" val="4243713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AA5ADB4-77CA-C64E-1112-F3FEA12E3B55}"/>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精神疾患（入院患者）の受療動向（流出）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7" name="グラフ 26">
            <a:extLst>
              <a:ext uri="{FF2B5EF4-FFF2-40B4-BE49-F238E27FC236}">
                <a16:creationId xmlns:a16="http://schemas.microsoft.com/office/drawing/2014/main" id="{95D8B5D0-7B33-496A-A08F-876416D05CA9}"/>
              </a:ext>
            </a:extLst>
          </p:cNvPr>
          <p:cNvGraphicFramePr>
            <a:graphicFrameLocks/>
          </p:cNvGraphicFramePr>
          <p:nvPr>
            <p:extLst>
              <p:ext uri="{D42A27DB-BD31-4B8C-83A1-F6EECF244321}">
                <p14:modId xmlns:p14="http://schemas.microsoft.com/office/powerpoint/2010/main" val="2667867353"/>
              </p:ext>
            </p:extLst>
          </p:nvPr>
        </p:nvGraphicFramePr>
        <p:xfrm>
          <a:off x="0" y="564707"/>
          <a:ext cx="9144000" cy="2864292"/>
        </p:xfrm>
        <a:graphic>
          <a:graphicData uri="http://schemas.openxmlformats.org/drawingml/2006/chart">
            <c:chart xmlns:c="http://schemas.openxmlformats.org/drawingml/2006/chart" xmlns:r="http://schemas.openxmlformats.org/officeDocument/2006/relationships" r:id="rId2"/>
          </a:graphicData>
        </a:graphic>
      </p:graphicFrame>
      <p:pic>
        <p:nvPicPr>
          <p:cNvPr id="28" name="図 27">
            <a:extLst>
              <a:ext uri="{FF2B5EF4-FFF2-40B4-BE49-F238E27FC236}">
                <a16:creationId xmlns:a16="http://schemas.microsoft.com/office/drawing/2014/main" id="{7BE8E2D3-F408-9220-614E-8843E2211706}"/>
              </a:ext>
            </a:extLst>
          </p:cNvPr>
          <p:cNvPicPr>
            <a:picLocks noChangeAspect="1"/>
          </p:cNvPicPr>
          <p:nvPr/>
        </p:nvPicPr>
        <p:blipFill>
          <a:blip r:embed="rId3"/>
          <a:stretch>
            <a:fillRect/>
          </a:stretch>
        </p:blipFill>
        <p:spPr>
          <a:xfrm>
            <a:off x="-1" y="3428999"/>
            <a:ext cx="9143999" cy="3076304"/>
          </a:xfrm>
          <a:prstGeom prst="rect">
            <a:avLst/>
          </a:prstGeom>
        </p:spPr>
      </p:pic>
    </p:spTree>
    <p:extLst>
      <p:ext uri="{BB962C8B-B14F-4D97-AF65-F5344CB8AC3E}">
        <p14:creationId xmlns:p14="http://schemas.microsoft.com/office/powerpoint/2010/main" val="1249873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70B275B7-8762-2038-99DE-D9B1868BC346}"/>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二次医療圏ごとの受療動向</a:t>
            </a:r>
            <a:r>
              <a:rPr kumimoji="0" lang="ja-JP" altLang="en-US"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について（利用説明）①</a:t>
            </a: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A37D5A67-C64D-0D34-5751-74369B4C7DDE}"/>
              </a:ext>
            </a:extLst>
          </p:cNvPr>
          <p:cNvSpPr txBox="1"/>
          <p:nvPr/>
        </p:nvSpPr>
        <p:spPr>
          <a:xfrm>
            <a:off x="64093" y="655057"/>
            <a:ext cx="9015814" cy="4355038"/>
          </a:xfrm>
          <a:prstGeom prst="rect">
            <a:avLst/>
          </a:prstGeom>
          <a:solidFill>
            <a:schemeClr val="accent6">
              <a:lumMod val="20000"/>
              <a:lumOff val="80000"/>
            </a:schemeClr>
          </a:solidFill>
          <a:ln w="28575">
            <a:solidFill>
              <a:schemeClr val="accent6"/>
            </a:solidFill>
          </a:ln>
        </p:spPr>
        <p:txBody>
          <a:bodyPr wrap="square" rtlCol="0">
            <a:spAutoFit/>
          </a:bodyPr>
          <a:lstStyle/>
          <a:p>
            <a:endParaRPr lang="en-US" altLang="ja-JP" sz="7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（１）提供物について</a:t>
            </a:r>
            <a:endParaRPr lang="en-US" altLang="ja-JP" sz="1300" dirty="0">
              <a:latin typeface="メイリオ" panose="020B0604030504040204" pitchFamily="50" charset="-128"/>
              <a:ea typeface="メイリオ" panose="020B0604030504040204" pitchFamily="50" charset="-128"/>
            </a:endParaRPr>
          </a:p>
          <a:p>
            <a:endParaRPr lang="ja-JP" altLang="en-US" sz="5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受療動向に関する</a:t>
            </a:r>
            <a:r>
              <a:rPr lang="en-US" altLang="ja-JP" sz="1300" dirty="0">
                <a:latin typeface="メイリオ" panose="020B0604030504040204" pitchFamily="50" charset="-128"/>
                <a:ea typeface="メイリオ" panose="020B0604030504040204" pitchFamily="50" charset="-128"/>
              </a:rPr>
              <a:t>16</a:t>
            </a:r>
            <a:r>
              <a:rPr lang="ja-JP" altLang="en-US" sz="1300" dirty="0">
                <a:latin typeface="メイリオ" panose="020B0604030504040204" pitchFamily="50" charset="-128"/>
                <a:ea typeface="メイリオ" panose="020B0604030504040204" pitchFamily="50" charset="-128"/>
              </a:rPr>
              <a:t>項目、入院・外来診療全体を対象とした令和</a:t>
            </a:r>
            <a:r>
              <a:rPr lang="en-US" altLang="ja-JP" sz="1300" dirty="0">
                <a:latin typeface="メイリオ" panose="020B0604030504040204" pitchFamily="50" charset="-128"/>
                <a:ea typeface="メイリオ" panose="020B0604030504040204" pitchFamily="50" charset="-128"/>
              </a:rPr>
              <a:t>4</a:t>
            </a:r>
            <a:r>
              <a:rPr lang="ja-JP" altLang="en-US" sz="1300" dirty="0">
                <a:latin typeface="メイリオ" panose="020B0604030504040204" pitchFamily="50" charset="-128"/>
                <a:ea typeface="メイリオ" panose="020B0604030504040204" pitchFamily="50" charset="-128"/>
              </a:rPr>
              <a:t>年度の流入・流出状況（</a:t>
            </a:r>
            <a:r>
              <a:rPr lang="en-US" altLang="ja-JP" sz="1300" dirty="0">
                <a:latin typeface="メイリオ" panose="020B0604030504040204" pitchFamily="50" charset="-128"/>
                <a:ea typeface="メイリオ" panose="020B0604030504040204" pitchFamily="50" charset="-128"/>
              </a:rPr>
              <a:t>01</a:t>
            </a:r>
            <a:r>
              <a:rPr lang="ja-JP" altLang="en-US" sz="1300" dirty="0">
                <a:latin typeface="メイリオ" panose="020B0604030504040204" pitchFamily="50" charset="-128"/>
                <a:ea typeface="メイリオ" panose="020B0604030504040204" pitchFamily="50" charset="-128"/>
              </a:rPr>
              <a:t>～</a:t>
            </a:r>
            <a:r>
              <a:rPr lang="en-US" altLang="ja-JP" sz="1300" dirty="0">
                <a:latin typeface="メイリオ" panose="020B0604030504040204" pitchFamily="50" charset="-128"/>
                <a:ea typeface="メイリオ" panose="020B0604030504040204" pitchFamily="50" charset="-128"/>
              </a:rPr>
              <a:t>04</a:t>
            </a:r>
            <a:r>
              <a:rPr lang="ja-JP" altLang="en-US" sz="1300" dirty="0">
                <a:latin typeface="メイリオ" panose="020B0604030504040204" pitchFamily="50" charset="-128"/>
                <a:ea typeface="メイリオ" panose="020B0604030504040204" pitchFamily="50" charset="-128"/>
              </a:rPr>
              <a:t>）、がん全体、</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骨折、心疾患、精神疾患、糖尿病、脳血管障害の疾患を対象とした令和</a:t>
            </a:r>
            <a:r>
              <a:rPr lang="en-US" altLang="ja-JP" sz="1300" dirty="0">
                <a:latin typeface="メイリオ" panose="020B0604030504040204" pitchFamily="50" charset="-128"/>
                <a:ea typeface="メイリオ" panose="020B0604030504040204" pitchFamily="50" charset="-128"/>
              </a:rPr>
              <a:t>4</a:t>
            </a:r>
            <a:r>
              <a:rPr lang="ja-JP" altLang="en-US" sz="1300" dirty="0">
                <a:latin typeface="メイリオ" panose="020B0604030504040204" pitchFamily="50" charset="-128"/>
                <a:ea typeface="メイリオ" panose="020B0604030504040204" pitchFamily="50" charset="-128"/>
              </a:rPr>
              <a:t>年度の入院・外来診療における流出状況　</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en-US" altLang="ja-JP" sz="1300" dirty="0">
                <a:latin typeface="メイリオ" panose="020B0604030504040204" pitchFamily="50" charset="-128"/>
                <a:ea typeface="メイリオ" panose="020B0604030504040204" pitchFamily="50" charset="-128"/>
              </a:rPr>
              <a:t>05</a:t>
            </a:r>
            <a:r>
              <a:rPr lang="ja-JP" altLang="en-US" sz="1300" dirty="0">
                <a:latin typeface="メイリオ" panose="020B0604030504040204" pitchFamily="50" charset="-128"/>
                <a:ea typeface="メイリオ" panose="020B0604030504040204" pitchFamily="50" charset="-128"/>
              </a:rPr>
              <a:t>～</a:t>
            </a:r>
            <a:r>
              <a:rPr lang="en-US" altLang="ja-JP" sz="1300" dirty="0">
                <a:latin typeface="メイリオ" panose="020B0604030504040204" pitchFamily="50" charset="-128"/>
                <a:ea typeface="メイリオ" panose="020B0604030504040204" pitchFamily="50" charset="-128"/>
              </a:rPr>
              <a:t>16</a:t>
            </a:r>
            <a:r>
              <a:rPr lang="ja-JP" altLang="en-US" sz="1300" dirty="0">
                <a:latin typeface="メイリオ" panose="020B0604030504040204" pitchFamily="50" charset="-128"/>
                <a:ea typeface="メイリオ" panose="020B0604030504040204" pitchFamily="50" charset="-128"/>
              </a:rPr>
              <a:t>）を示す資料を作成した。対象は北海道医療計画に記載された</a:t>
            </a:r>
            <a:r>
              <a:rPr lang="en-US" altLang="ja-JP" sz="1300" dirty="0">
                <a:latin typeface="メイリオ" panose="020B0604030504040204" pitchFamily="50" charset="-128"/>
                <a:ea typeface="メイリオ" panose="020B0604030504040204" pitchFamily="50" charset="-128"/>
              </a:rPr>
              <a:t>21</a:t>
            </a:r>
            <a:r>
              <a:rPr lang="ja-JP" altLang="en-US" sz="1300" dirty="0">
                <a:latin typeface="メイリオ" panose="020B0604030504040204" pitchFamily="50" charset="-128"/>
                <a:ea typeface="メイリオ" panose="020B0604030504040204" pitchFamily="50" charset="-128"/>
              </a:rPr>
              <a:t>の医療圏および</a:t>
            </a:r>
            <a:r>
              <a:rPr lang="en-US" altLang="ja-JP" sz="1300" dirty="0">
                <a:latin typeface="メイリオ" panose="020B0604030504040204" pitchFamily="50" charset="-128"/>
                <a:ea typeface="メイリオ" panose="020B0604030504040204" pitchFamily="50" charset="-128"/>
              </a:rPr>
              <a:t>179</a:t>
            </a:r>
            <a:r>
              <a:rPr lang="ja-JP" altLang="en-US" sz="1300" dirty="0">
                <a:latin typeface="メイリオ" panose="020B0604030504040204" pitchFamily="50" charset="-128"/>
                <a:ea typeface="メイリオ" panose="020B0604030504040204" pitchFamily="50" charset="-128"/>
              </a:rPr>
              <a:t>の市区町村とした。</a:t>
            </a:r>
          </a:p>
          <a:p>
            <a:endParaRPr lang="en-US" altLang="ja-JP" sz="5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（２）使用データ等について</a:t>
            </a:r>
          </a:p>
          <a:p>
            <a:r>
              <a:rPr lang="ja-JP" altLang="en-US" sz="1300" dirty="0">
                <a:latin typeface="メイリオ" panose="020B0604030504040204" pitchFamily="50" charset="-128"/>
                <a:ea typeface="メイリオ" panose="020B0604030504040204" pitchFamily="50" charset="-128"/>
              </a:rPr>
              <a:t>　ア　年度</a:t>
            </a:r>
          </a:p>
          <a:p>
            <a:r>
              <a:rPr lang="ja-JP" altLang="en-US" sz="1300" dirty="0">
                <a:latin typeface="メイリオ" panose="020B0604030504040204" pitchFamily="50" charset="-128"/>
                <a:ea typeface="メイリオ" panose="020B0604030504040204" pitchFamily="50" charset="-128"/>
              </a:rPr>
              <a:t>　　令和</a:t>
            </a:r>
            <a:r>
              <a:rPr lang="en-US" altLang="ja-JP" sz="1300" dirty="0">
                <a:latin typeface="メイリオ" panose="020B0604030504040204" pitchFamily="50" charset="-128"/>
                <a:ea typeface="メイリオ" panose="020B0604030504040204" pitchFamily="50" charset="-128"/>
              </a:rPr>
              <a:t>4</a:t>
            </a:r>
            <a:r>
              <a:rPr lang="ja-JP" altLang="en-US" sz="1300" dirty="0">
                <a:latin typeface="メイリオ" panose="020B0604030504040204" pitchFamily="50" charset="-128"/>
                <a:ea typeface="メイリオ" panose="020B0604030504040204" pitchFamily="50" charset="-128"/>
              </a:rPr>
              <a:t>年度の診療分（令和</a:t>
            </a:r>
            <a:r>
              <a:rPr lang="en-US" altLang="ja-JP" sz="1300" dirty="0">
                <a:latin typeface="メイリオ" panose="020B0604030504040204" pitchFamily="50" charset="-128"/>
                <a:ea typeface="メイリオ" panose="020B0604030504040204" pitchFamily="50" charset="-128"/>
              </a:rPr>
              <a:t>4</a:t>
            </a:r>
            <a:r>
              <a:rPr lang="ja-JP" altLang="en-US" sz="1300" dirty="0">
                <a:latin typeface="メイリオ" panose="020B0604030504040204" pitchFamily="50" charset="-128"/>
                <a:ea typeface="メイリオ" panose="020B0604030504040204" pitchFamily="50" charset="-128"/>
              </a:rPr>
              <a:t>年４月診療分から令和</a:t>
            </a:r>
            <a:r>
              <a:rPr lang="en-US" altLang="ja-JP" sz="1300" dirty="0">
                <a:latin typeface="メイリオ" panose="020B0604030504040204" pitchFamily="50" charset="-128"/>
                <a:ea typeface="メイリオ" panose="020B0604030504040204" pitchFamily="50" charset="-128"/>
              </a:rPr>
              <a:t>5</a:t>
            </a:r>
            <a:r>
              <a:rPr lang="ja-JP" altLang="en-US" sz="1300" dirty="0">
                <a:latin typeface="メイリオ" panose="020B0604030504040204" pitchFamily="50" charset="-128"/>
                <a:ea typeface="メイリオ" panose="020B0604030504040204" pitchFamily="50" charset="-128"/>
              </a:rPr>
              <a:t>年３月診療分）</a:t>
            </a:r>
          </a:p>
          <a:p>
            <a:r>
              <a:rPr lang="ja-JP" altLang="en-US" sz="1300" dirty="0">
                <a:latin typeface="メイリオ" panose="020B0604030504040204" pitchFamily="50" charset="-128"/>
                <a:ea typeface="メイリオ" panose="020B0604030504040204" pitchFamily="50" charset="-128"/>
              </a:rPr>
              <a:t>　イ　分析に使用したレセプトデータ</a:t>
            </a:r>
          </a:p>
          <a:p>
            <a:r>
              <a:rPr lang="ja-JP" altLang="en-US" sz="1300" dirty="0">
                <a:latin typeface="メイリオ" panose="020B0604030504040204" pitchFamily="50" charset="-128"/>
                <a:ea typeface="メイリオ" panose="020B0604030504040204" pitchFamily="50" charset="-128"/>
              </a:rPr>
              <a:t>　　医科保険請求分のうち国民健康保険（以下国保）、退職国保、後期高齢者医療制度（以下後期）のレセプトのみ</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使用</a:t>
            </a:r>
          </a:p>
          <a:p>
            <a:r>
              <a:rPr lang="ja-JP" altLang="en-US" sz="1300" dirty="0">
                <a:latin typeface="メイリオ" panose="020B0604030504040204" pitchFamily="50" charset="-128"/>
                <a:ea typeface="メイリオ" panose="020B0604030504040204" pitchFamily="50" charset="-128"/>
              </a:rPr>
              <a:t>　ウ　除外データについて</a:t>
            </a:r>
          </a:p>
          <a:p>
            <a:r>
              <a:rPr lang="ja-JP" altLang="en-US" sz="1300" dirty="0">
                <a:latin typeface="メイリオ" panose="020B0604030504040204" pitchFamily="50" charset="-128"/>
                <a:ea typeface="メイリオ" panose="020B0604030504040204" pitchFamily="50" charset="-128"/>
              </a:rPr>
              <a:t>　①　医科保険請求以外の医療データ</a:t>
            </a:r>
          </a:p>
          <a:p>
            <a:r>
              <a:rPr lang="ja-JP" altLang="en-US" sz="1300" dirty="0">
                <a:latin typeface="メイリオ" panose="020B0604030504040204" pitchFamily="50" charset="-128"/>
                <a:ea typeface="メイリオ" panose="020B0604030504040204" pitchFamily="50" charset="-128"/>
              </a:rPr>
              <a:t>      　生活保護等の公費単独のデータ、自賠責保険や労災保険等の医科保険請求以外の医療データは含んでいない</a:t>
            </a:r>
          </a:p>
          <a:p>
            <a:r>
              <a:rPr lang="ja-JP" altLang="en-US" sz="1300" dirty="0">
                <a:latin typeface="メイリオ" panose="020B0604030504040204" pitchFamily="50" charset="-128"/>
                <a:ea typeface="メイリオ" panose="020B0604030504040204" pitchFamily="50" charset="-128"/>
              </a:rPr>
              <a:t>　②　被用者保険レセプトについて</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被用者保険レセプトを分析データから除外しているが、これは、必ずしも保険者と患者の居住する地域が紐</a:t>
            </a:r>
            <a:r>
              <a:rPr lang="ja-JP" altLang="en-US" sz="1300" dirty="0" err="1">
                <a:latin typeface="メイリオ" panose="020B0604030504040204" pitchFamily="50" charset="-128"/>
                <a:ea typeface="メイリオ" panose="020B0604030504040204" pitchFamily="50" charset="-128"/>
              </a:rPr>
              <a:t>づか</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ないこと、レセプトデータは </a:t>
            </a:r>
            <a:r>
              <a:rPr lang="en-US" altLang="ja-JP" sz="1300" dirty="0">
                <a:latin typeface="メイリオ" panose="020B0604030504040204" pitchFamily="50" charset="-128"/>
                <a:ea typeface="メイリオ" panose="020B0604030504040204" pitchFamily="50" charset="-128"/>
              </a:rPr>
              <a:t>DPC </a:t>
            </a:r>
            <a:r>
              <a:rPr lang="ja-JP" altLang="en-US" sz="1300" dirty="0">
                <a:latin typeface="メイリオ" panose="020B0604030504040204" pitchFamily="50" charset="-128"/>
                <a:ea typeface="メイリオ" panose="020B0604030504040204" pitchFamily="50" charset="-128"/>
              </a:rPr>
              <a:t>データと異なり、患者所在地の郵便番号情報がなく、患者の受療動向の集計に</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は適さないためである。</a:t>
            </a:r>
          </a:p>
          <a:p>
            <a:r>
              <a:rPr lang="ja-JP" altLang="en-US" sz="1300" dirty="0">
                <a:latin typeface="メイリオ" panose="020B0604030504040204" pitchFamily="50" charset="-128"/>
                <a:ea typeface="メイリオ" panose="020B0604030504040204" pitchFamily="50" charset="-128"/>
              </a:rPr>
              <a:t>　エ　留意事項</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上記、イ、ウを踏まえ、集計結果を見る上では、地域により公費の割合が異なること、国民健康保険の加入者は</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一般的に高齢者に偏っており、必ずしも医療需要全体を表していない可能性があることに留意する必要がある。</a:t>
            </a:r>
          </a:p>
        </p:txBody>
      </p:sp>
    </p:spTree>
    <p:extLst>
      <p:ext uri="{BB962C8B-B14F-4D97-AF65-F5344CB8AC3E}">
        <p14:creationId xmlns:p14="http://schemas.microsoft.com/office/powerpoint/2010/main" val="19794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0C7ADB7-BD8E-9A70-98D8-7BB296E28DAF}"/>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糖尿病（入院患者）の受療動向（流出）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A76F19DD-C988-4081-B9A1-A4AABFCC4198}"/>
              </a:ext>
            </a:extLst>
          </p:cNvPr>
          <p:cNvGraphicFramePr>
            <a:graphicFrameLocks/>
          </p:cNvGraphicFramePr>
          <p:nvPr>
            <p:extLst>
              <p:ext uri="{D42A27DB-BD31-4B8C-83A1-F6EECF244321}">
                <p14:modId xmlns:p14="http://schemas.microsoft.com/office/powerpoint/2010/main" val="1508953694"/>
              </p:ext>
            </p:extLst>
          </p:nvPr>
        </p:nvGraphicFramePr>
        <p:xfrm>
          <a:off x="0" y="564707"/>
          <a:ext cx="9144000" cy="2864292"/>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8761CD0E-0215-C704-8E03-62D4CBC2BB46}"/>
              </a:ext>
            </a:extLst>
          </p:cNvPr>
          <p:cNvPicPr>
            <a:picLocks noChangeAspect="1"/>
          </p:cNvPicPr>
          <p:nvPr/>
        </p:nvPicPr>
        <p:blipFill>
          <a:blip r:embed="rId3"/>
          <a:stretch>
            <a:fillRect/>
          </a:stretch>
        </p:blipFill>
        <p:spPr>
          <a:xfrm>
            <a:off x="0" y="3428999"/>
            <a:ext cx="9204960" cy="3093721"/>
          </a:xfrm>
          <a:prstGeom prst="rect">
            <a:avLst/>
          </a:prstGeom>
        </p:spPr>
      </p:pic>
    </p:spTree>
    <p:extLst>
      <p:ext uri="{BB962C8B-B14F-4D97-AF65-F5344CB8AC3E}">
        <p14:creationId xmlns:p14="http://schemas.microsoft.com/office/powerpoint/2010/main" val="6045601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5BF115F-8479-C175-25F7-143CEF42D66E}"/>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脳血管障害（入院患者）の受療動向（流出）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4" name="グラフ 23">
            <a:extLst>
              <a:ext uri="{FF2B5EF4-FFF2-40B4-BE49-F238E27FC236}">
                <a16:creationId xmlns:a16="http://schemas.microsoft.com/office/drawing/2014/main" id="{C4B23E0F-3024-432C-B15F-70EA30C15168}"/>
              </a:ext>
            </a:extLst>
          </p:cNvPr>
          <p:cNvGraphicFramePr>
            <a:graphicFrameLocks/>
          </p:cNvGraphicFramePr>
          <p:nvPr>
            <p:extLst>
              <p:ext uri="{D42A27DB-BD31-4B8C-83A1-F6EECF244321}">
                <p14:modId xmlns:p14="http://schemas.microsoft.com/office/powerpoint/2010/main" val="4048640611"/>
              </p:ext>
            </p:extLst>
          </p:nvPr>
        </p:nvGraphicFramePr>
        <p:xfrm>
          <a:off x="-1" y="564706"/>
          <a:ext cx="9143999" cy="2864293"/>
        </p:xfrm>
        <a:graphic>
          <a:graphicData uri="http://schemas.openxmlformats.org/drawingml/2006/chart">
            <c:chart xmlns:c="http://schemas.openxmlformats.org/drawingml/2006/chart" xmlns:r="http://schemas.openxmlformats.org/officeDocument/2006/relationships" r:id="rId2"/>
          </a:graphicData>
        </a:graphic>
      </p:graphicFrame>
      <p:pic>
        <p:nvPicPr>
          <p:cNvPr id="25" name="図 24">
            <a:extLst>
              <a:ext uri="{FF2B5EF4-FFF2-40B4-BE49-F238E27FC236}">
                <a16:creationId xmlns:a16="http://schemas.microsoft.com/office/drawing/2014/main" id="{3101918F-62E5-5DEA-447F-9B6086B5F600}"/>
              </a:ext>
            </a:extLst>
          </p:cNvPr>
          <p:cNvPicPr>
            <a:picLocks noChangeAspect="1"/>
          </p:cNvPicPr>
          <p:nvPr/>
        </p:nvPicPr>
        <p:blipFill>
          <a:blip r:embed="rId3"/>
          <a:stretch>
            <a:fillRect/>
          </a:stretch>
        </p:blipFill>
        <p:spPr>
          <a:xfrm>
            <a:off x="-4" y="3428999"/>
            <a:ext cx="9143999" cy="3050178"/>
          </a:xfrm>
          <a:prstGeom prst="rect">
            <a:avLst/>
          </a:prstGeom>
        </p:spPr>
      </p:pic>
    </p:spTree>
    <p:extLst>
      <p:ext uri="{BB962C8B-B14F-4D97-AF65-F5344CB8AC3E}">
        <p14:creationId xmlns:p14="http://schemas.microsoft.com/office/powerpoint/2010/main" val="42672974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53049313-F580-5F74-A5A6-76124C18D48B}"/>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二次医療圏ごとの受療動向</a:t>
            </a:r>
            <a:r>
              <a:rPr kumimoji="0" lang="ja-JP" altLang="en-US"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について（利用説明）②</a:t>
            </a:r>
            <a:endParaRPr kumimoji="0" lang="en-US" altLang="ja-JP" sz="222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sp>
        <p:nvSpPr>
          <p:cNvPr id="3" name="テキスト ボックス 2">
            <a:extLst>
              <a:ext uri="{FF2B5EF4-FFF2-40B4-BE49-F238E27FC236}">
                <a16:creationId xmlns:a16="http://schemas.microsoft.com/office/drawing/2014/main" id="{AAF99E64-0F79-037F-CC85-B41FF6FD59C1}"/>
              </a:ext>
            </a:extLst>
          </p:cNvPr>
          <p:cNvSpPr txBox="1"/>
          <p:nvPr/>
        </p:nvSpPr>
        <p:spPr>
          <a:xfrm>
            <a:off x="59704" y="667757"/>
            <a:ext cx="9015814" cy="3677930"/>
          </a:xfrm>
          <a:prstGeom prst="rect">
            <a:avLst/>
          </a:prstGeom>
          <a:solidFill>
            <a:schemeClr val="accent6">
              <a:lumMod val="20000"/>
              <a:lumOff val="80000"/>
            </a:schemeClr>
          </a:solidFill>
          <a:ln w="28575">
            <a:solidFill>
              <a:schemeClr val="accent6"/>
            </a:solidFill>
          </a:ln>
        </p:spPr>
        <p:txBody>
          <a:bodyPr wrap="square" rtlCol="0">
            <a:spAutoFit/>
          </a:bodyPr>
          <a:lstStyle/>
          <a:p>
            <a:endParaRPr lang="en-US" altLang="ja-JP" sz="7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（３）受療行動のグラフ・表の見方について</a:t>
            </a:r>
            <a:endParaRPr lang="en-US" altLang="ja-JP" sz="1300" dirty="0">
              <a:latin typeface="メイリオ" panose="020B0604030504040204" pitchFamily="50" charset="-128"/>
              <a:ea typeface="メイリオ" panose="020B0604030504040204" pitchFamily="50" charset="-128"/>
            </a:endParaRPr>
          </a:p>
          <a:p>
            <a:endParaRPr lang="en-US" altLang="ja-JP" sz="5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①流入に関する項目について</a:t>
            </a: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本データでは流入の定義を「</a:t>
            </a:r>
            <a:r>
              <a:rPr lang="ja-JP" altLang="ja-JP" sz="1300" b="1" u="sng" dirty="0">
                <a:latin typeface="メイリオ" panose="020B0604030504040204" pitchFamily="50" charset="-128"/>
                <a:ea typeface="メイリオ" panose="020B0604030504040204" pitchFamily="50" charset="-128"/>
              </a:rPr>
              <a:t>当該二次医療圏・市区町村（以下、当該地域）に居住しない住民が当該地域に所在す</a:t>
            </a:r>
            <a:endParaRPr lang="en-US" altLang="ja-JP" sz="1300" b="1" u="sng" dirty="0">
              <a:latin typeface="メイリオ" panose="020B0604030504040204" pitchFamily="50" charset="-128"/>
              <a:ea typeface="メイリオ" panose="020B0604030504040204" pitchFamily="50" charset="-128"/>
            </a:endParaRPr>
          </a:p>
          <a:p>
            <a:r>
              <a:rPr lang="ja-JP" altLang="en-US" sz="1300" b="1" dirty="0">
                <a:latin typeface="メイリオ" panose="020B0604030504040204" pitchFamily="50" charset="-128"/>
                <a:ea typeface="メイリオ" panose="020B0604030504040204" pitchFamily="50" charset="-128"/>
              </a:rPr>
              <a:t>　</a:t>
            </a:r>
            <a:r>
              <a:rPr lang="ja-JP" altLang="ja-JP" sz="1300" b="1" u="sng" dirty="0" err="1">
                <a:latin typeface="メイリオ" panose="020B0604030504040204" pitchFamily="50" charset="-128"/>
                <a:ea typeface="メイリオ" panose="020B0604030504040204" pitchFamily="50" charset="-128"/>
              </a:rPr>
              <a:t>る</a:t>
            </a:r>
            <a:r>
              <a:rPr lang="ja-JP" altLang="ja-JP" sz="1300" b="1" u="sng" dirty="0">
                <a:latin typeface="メイリオ" panose="020B0604030504040204" pitchFamily="50" charset="-128"/>
                <a:ea typeface="メイリオ" panose="020B0604030504040204" pitchFamily="50" charset="-128"/>
              </a:rPr>
              <a:t>医療機関を受診すること</a:t>
            </a:r>
            <a:r>
              <a:rPr lang="ja-JP" altLang="ja-JP" sz="1300" dirty="0">
                <a:latin typeface="メイリオ" panose="020B0604030504040204" pitchFamily="50" charset="-128"/>
                <a:ea typeface="メイリオ" panose="020B0604030504040204" pitchFamily="50" charset="-128"/>
              </a:rPr>
              <a:t>」とした。当該データ</a:t>
            </a:r>
            <a:r>
              <a:rPr lang="ja-JP" altLang="en-US" sz="1300" dirty="0">
                <a:latin typeface="メイリオ" panose="020B0604030504040204" pitchFamily="50" charset="-128"/>
                <a:ea typeface="メイリオ" panose="020B0604030504040204" pitchFamily="50" charset="-128"/>
              </a:rPr>
              <a:t>において市区町村の列は</a:t>
            </a:r>
            <a:r>
              <a:rPr lang="ja-JP" altLang="ja-JP" sz="1300" dirty="0">
                <a:latin typeface="メイリオ" panose="020B0604030504040204" pitchFamily="50" charset="-128"/>
                <a:ea typeface="メイリオ" panose="020B0604030504040204" pitchFamily="50" charset="-128"/>
              </a:rPr>
              <a:t>患者が受診した医療機関の所在地、</a:t>
            </a:r>
            <a:r>
              <a:rPr lang="ja-JP" altLang="en-US" sz="1300" dirty="0">
                <a:latin typeface="メイリオ" panose="020B0604030504040204" pitchFamily="50" charset="-128"/>
                <a:ea typeface="メイリオ" panose="020B0604030504040204" pitchFamily="50" charset="-128"/>
              </a:rPr>
              <a:t>市区町　　</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村・二次医療圏の行は</a:t>
            </a:r>
            <a:r>
              <a:rPr lang="ja-JP" altLang="ja-JP" sz="1300" dirty="0">
                <a:latin typeface="メイリオ" panose="020B0604030504040204" pitchFamily="50" charset="-128"/>
                <a:ea typeface="メイリオ" panose="020B0604030504040204" pitchFamily="50" charset="-128"/>
              </a:rPr>
              <a:t>当該地域に所在する医療機関を受診した患者の</a:t>
            </a:r>
            <a:r>
              <a:rPr lang="ja-JP" altLang="en-US" sz="1300" dirty="0">
                <a:latin typeface="メイリオ" panose="020B0604030504040204" pitchFamily="50" charset="-128"/>
                <a:ea typeface="メイリオ" panose="020B0604030504040204" pitchFamily="50" charset="-128"/>
              </a:rPr>
              <a:t>居住地である。</a:t>
            </a:r>
            <a:r>
              <a:rPr lang="ja-JP" altLang="ja-JP" sz="1300" dirty="0">
                <a:latin typeface="メイリオ" panose="020B0604030504040204" pitchFamily="50" charset="-128"/>
                <a:ea typeface="メイリオ" panose="020B0604030504040204" pitchFamily="50" charset="-128"/>
              </a:rPr>
              <a:t>「その他」</a:t>
            </a:r>
            <a:r>
              <a:rPr lang="ja-JP" altLang="en-US" sz="1300" dirty="0">
                <a:latin typeface="メイリオ" panose="020B0604030504040204" pitchFamily="50" charset="-128"/>
                <a:ea typeface="メイリオ" panose="020B0604030504040204" pitchFamily="50" charset="-128"/>
              </a:rPr>
              <a:t>の列には</a:t>
            </a:r>
            <a:r>
              <a:rPr lang="ja-JP" altLang="ja-JP" sz="1300" dirty="0">
                <a:latin typeface="メイリオ" panose="020B0604030504040204" pitchFamily="50" charset="-128"/>
                <a:ea typeface="メイリオ" panose="020B0604030504040204" pitchFamily="50" charset="-128"/>
              </a:rPr>
              <a:t>居住する市</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区町村が特定できない国民健康保険組合に加入している患者</a:t>
            </a:r>
            <a:r>
              <a:rPr lang="ja-JP" altLang="en-US" sz="1300" dirty="0">
                <a:latin typeface="メイリオ" panose="020B0604030504040204" pitchFamily="50" charset="-128"/>
                <a:ea typeface="メイリオ" panose="020B0604030504040204" pitchFamily="50" charset="-128"/>
              </a:rPr>
              <a:t>や北海道外に居住する患者</a:t>
            </a:r>
            <a:r>
              <a:rPr lang="ja-JP" altLang="ja-JP" sz="1300" dirty="0">
                <a:latin typeface="メイリオ" panose="020B0604030504040204" pitchFamily="50" charset="-128"/>
                <a:ea typeface="メイリオ" panose="020B0604030504040204" pitchFamily="50" charset="-128"/>
              </a:rPr>
              <a:t>が割り振</a:t>
            </a:r>
            <a:r>
              <a:rPr lang="ja-JP" altLang="en-US" sz="1300" dirty="0">
                <a:latin typeface="メイリオ" panose="020B0604030504040204" pitchFamily="50" charset="-128"/>
                <a:ea typeface="メイリオ" panose="020B0604030504040204" pitchFamily="50" charset="-128"/>
              </a:rPr>
              <a:t>られる。</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流入の表に記載された割合（％）は自圏域の市区町村に所在する医療機関の受診総数に対して、当該地区の住民が</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どれだけ占めるかを示すものである。</a:t>
            </a:r>
            <a:endParaRPr lang="en-US" altLang="ja-JP" sz="1300" dirty="0">
              <a:latin typeface="メイリオ" panose="020B0604030504040204" pitchFamily="50" charset="-128"/>
              <a:ea typeface="メイリオ" panose="020B0604030504040204" pitchFamily="50" charset="-128"/>
            </a:endParaRPr>
          </a:p>
          <a:p>
            <a:endParaRPr lang="ja-JP" altLang="ja-JP" sz="5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②流出に関する項目について</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本データでは流出の定義を「</a:t>
            </a:r>
            <a:r>
              <a:rPr lang="ja-JP" altLang="ja-JP" sz="1300" b="1" u="sng" dirty="0">
                <a:latin typeface="メイリオ" panose="020B0604030504040204" pitchFamily="50" charset="-128"/>
                <a:ea typeface="メイリオ" panose="020B0604030504040204" pitchFamily="50" charset="-128"/>
              </a:rPr>
              <a:t>当該二次医療圏・市区町村（以下、当該地域）に居住する住民が当該地域外に所在す</a:t>
            </a:r>
            <a:r>
              <a:rPr lang="ja-JP" altLang="en-US" sz="1300" b="1" u="sng" dirty="0">
                <a:latin typeface="メイリオ" panose="020B0604030504040204" pitchFamily="50" charset="-128"/>
                <a:ea typeface="メイリオ" panose="020B0604030504040204" pitchFamily="50" charset="-128"/>
              </a:rPr>
              <a:t>　</a:t>
            </a:r>
            <a:endParaRPr lang="en-US" altLang="ja-JP" sz="1300" b="1" u="sng" dirty="0">
              <a:latin typeface="メイリオ" panose="020B0604030504040204" pitchFamily="50" charset="-128"/>
              <a:ea typeface="メイリオ" panose="020B0604030504040204" pitchFamily="50" charset="-128"/>
            </a:endParaRPr>
          </a:p>
          <a:p>
            <a:r>
              <a:rPr lang="ja-JP" altLang="en-US" sz="1300" b="1" dirty="0">
                <a:latin typeface="メイリオ" panose="020B0604030504040204" pitchFamily="50" charset="-128"/>
                <a:ea typeface="メイリオ" panose="020B0604030504040204" pitchFamily="50" charset="-128"/>
              </a:rPr>
              <a:t>　</a:t>
            </a:r>
            <a:r>
              <a:rPr lang="ja-JP" altLang="ja-JP" sz="1300" b="1" u="sng" dirty="0" err="1">
                <a:latin typeface="メイリオ" panose="020B0604030504040204" pitchFamily="50" charset="-128"/>
                <a:ea typeface="メイリオ" panose="020B0604030504040204" pitchFamily="50" charset="-128"/>
              </a:rPr>
              <a:t>る</a:t>
            </a:r>
            <a:r>
              <a:rPr lang="ja-JP" altLang="ja-JP" sz="1300" b="1" u="sng" dirty="0">
                <a:latin typeface="メイリオ" panose="020B0604030504040204" pitchFamily="50" charset="-128"/>
                <a:ea typeface="メイリオ" panose="020B0604030504040204" pitchFamily="50" charset="-128"/>
              </a:rPr>
              <a:t>医療機関を受診すること</a:t>
            </a:r>
            <a:r>
              <a:rPr lang="ja-JP" altLang="ja-JP" sz="1300" dirty="0">
                <a:latin typeface="メイリオ" panose="020B0604030504040204" pitchFamily="50" charset="-128"/>
                <a:ea typeface="メイリオ" panose="020B0604030504040204" pitchFamily="50" charset="-128"/>
              </a:rPr>
              <a:t>」とした。当該データ</a:t>
            </a:r>
            <a:r>
              <a:rPr lang="ja-JP" altLang="en-US" sz="1300" dirty="0">
                <a:latin typeface="メイリオ" panose="020B0604030504040204" pitchFamily="50" charset="-128"/>
                <a:ea typeface="メイリオ" panose="020B0604030504040204" pitchFamily="50" charset="-128"/>
              </a:rPr>
              <a:t>において市区町村の列</a:t>
            </a:r>
            <a:r>
              <a:rPr lang="ja-JP" altLang="ja-JP" sz="1300" dirty="0">
                <a:latin typeface="メイリオ" panose="020B0604030504040204" pitchFamily="50" charset="-128"/>
                <a:ea typeface="メイリオ" panose="020B0604030504040204" pitchFamily="50" charset="-128"/>
              </a:rPr>
              <a:t>は患者の居住地であり、</a:t>
            </a:r>
            <a:r>
              <a:rPr lang="ja-JP" altLang="en-US" sz="1300" dirty="0">
                <a:latin typeface="メイリオ" panose="020B0604030504040204" pitchFamily="50" charset="-128"/>
                <a:ea typeface="メイリオ" panose="020B0604030504040204" pitchFamily="50" charset="-128"/>
              </a:rPr>
              <a:t>市区町村・二次医療　</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圏の行は</a:t>
            </a:r>
            <a:r>
              <a:rPr lang="ja-JP" altLang="ja-JP" sz="1300" dirty="0">
                <a:latin typeface="メイリオ" panose="020B0604030504040204" pitchFamily="50" charset="-128"/>
                <a:ea typeface="メイリオ" panose="020B0604030504040204" pitchFamily="50" charset="-128"/>
              </a:rPr>
              <a:t>受診した医療機関の所在地である。「その他」の</a:t>
            </a:r>
            <a:r>
              <a:rPr lang="ja-JP" altLang="en-US" sz="1300" dirty="0">
                <a:latin typeface="メイリオ" panose="020B0604030504040204" pitchFamily="50" charset="-128"/>
                <a:ea typeface="メイリオ" panose="020B0604030504040204" pitchFamily="50" charset="-128"/>
              </a:rPr>
              <a:t>列には</a:t>
            </a:r>
            <a:r>
              <a:rPr lang="ja-JP" altLang="ja-JP" sz="1300" dirty="0">
                <a:latin typeface="メイリオ" panose="020B0604030504040204" pitchFamily="50" charset="-128"/>
                <a:ea typeface="メイリオ" panose="020B0604030504040204" pitchFamily="50" charset="-128"/>
              </a:rPr>
              <a:t>当該地域に居住する患者が北海道外に所在する医療</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機関を受診した件数を示している。表において緑の網掛けは当該地域内での移動であり、当該地域においてどれだけ</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a:t>
            </a:r>
            <a:r>
              <a:rPr lang="ja-JP" altLang="ja-JP" sz="1300" dirty="0">
                <a:latin typeface="メイリオ" panose="020B0604030504040204" pitchFamily="50" charset="-128"/>
                <a:ea typeface="メイリオ" panose="020B0604030504040204" pitchFamily="50" charset="-128"/>
              </a:rPr>
              <a:t>医療が提供されているか、当該地域内で医療を担っている市区町村はどこかを示すものである。</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流出の表に記載された割合（％）は自圏域に居住する住民の受診行動において、当該地区に所在する医療機関への</a:t>
            </a:r>
            <a:endParaRPr lang="en-US" altLang="ja-JP" sz="1300" dirty="0">
              <a:latin typeface="メイリオ" panose="020B0604030504040204" pitchFamily="50" charset="-128"/>
              <a:ea typeface="メイリオ" panose="020B0604030504040204" pitchFamily="50" charset="-128"/>
            </a:endParaRPr>
          </a:p>
          <a:p>
            <a:r>
              <a:rPr lang="ja-JP" altLang="en-US" sz="1300" dirty="0">
                <a:latin typeface="メイリオ" panose="020B0604030504040204" pitchFamily="50" charset="-128"/>
                <a:ea typeface="メイリオ" panose="020B0604030504040204" pitchFamily="50" charset="-128"/>
              </a:rPr>
              <a:t>　受診がどれだけ占めるかを示すものである。</a:t>
            </a:r>
            <a:endParaRPr lang="en-US" altLang="ja-JP" sz="13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96556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EE935D7-C498-8C72-7E7D-5F1FFA325038}"/>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】01</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入院患者の受療動向（流入）</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a:extLst>
              <a:ext uri="{FF2B5EF4-FFF2-40B4-BE49-F238E27FC236}">
                <a16:creationId xmlns:a16="http://schemas.microsoft.com/office/drawing/2014/main" id="{C7255D8C-2EDD-28FE-8855-C4F58E0F9E41}"/>
              </a:ext>
            </a:extLst>
          </p:cNvPr>
          <p:cNvPicPr>
            <a:picLocks noChangeAspect="1"/>
          </p:cNvPicPr>
          <p:nvPr/>
        </p:nvPicPr>
        <p:blipFill>
          <a:blip r:embed="rId2"/>
          <a:stretch>
            <a:fillRect/>
          </a:stretch>
        </p:blipFill>
        <p:spPr>
          <a:xfrm>
            <a:off x="0" y="564706"/>
            <a:ext cx="9144000" cy="2859024"/>
          </a:xfrm>
          <a:prstGeom prst="rect">
            <a:avLst/>
          </a:prstGeom>
        </p:spPr>
      </p:pic>
      <p:pic>
        <p:nvPicPr>
          <p:cNvPr id="4" name="図 3">
            <a:extLst>
              <a:ext uri="{FF2B5EF4-FFF2-40B4-BE49-F238E27FC236}">
                <a16:creationId xmlns:a16="http://schemas.microsoft.com/office/drawing/2014/main" id="{E61B89E4-EC39-EE30-2FE9-9FBDE25773DA}"/>
              </a:ext>
            </a:extLst>
          </p:cNvPr>
          <p:cNvPicPr>
            <a:picLocks noChangeAspect="1"/>
          </p:cNvPicPr>
          <p:nvPr/>
        </p:nvPicPr>
        <p:blipFill rotWithShape="1">
          <a:blip r:embed="rId3"/>
          <a:srcRect r="4167" b="7193"/>
          <a:stretch/>
        </p:blipFill>
        <p:spPr>
          <a:xfrm>
            <a:off x="0" y="3560763"/>
            <a:ext cx="9108529" cy="2325688"/>
          </a:xfrm>
          <a:prstGeom prst="rect">
            <a:avLst/>
          </a:prstGeom>
        </p:spPr>
      </p:pic>
      <p:sp>
        <p:nvSpPr>
          <p:cNvPr id="5" name="テキスト ボックス 4">
            <a:extLst>
              <a:ext uri="{FF2B5EF4-FFF2-40B4-BE49-F238E27FC236}">
                <a16:creationId xmlns:a16="http://schemas.microsoft.com/office/drawing/2014/main" id="{BEFD65FC-A9A5-673F-FBBA-669EB64E5531}"/>
              </a:ext>
            </a:extLst>
          </p:cNvPr>
          <p:cNvSpPr txBox="1"/>
          <p:nvPr/>
        </p:nvSpPr>
        <p:spPr>
          <a:xfrm>
            <a:off x="56015" y="5910240"/>
            <a:ext cx="7417415" cy="646331"/>
          </a:xfrm>
          <a:prstGeom prst="rect">
            <a:avLst/>
          </a:prstGeom>
          <a:noFill/>
        </p:spPr>
        <p:txBody>
          <a:bodyPr wrap="none" rtlCol="0">
            <a:spAutoFit/>
          </a:bodyPr>
          <a:lstStyle/>
          <a:p>
            <a:r>
              <a:rPr kumimoji="1" lang="en-US" altLang="ja-JP" sz="1200" dirty="0"/>
              <a:t>※</a:t>
            </a:r>
            <a:r>
              <a:rPr kumimoji="1" lang="ja-JP" altLang="en-US" sz="1200" dirty="0"/>
              <a:t>横軸の「その他」には居住する市区町村が特定できない</a:t>
            </a:r>
            <a:r>
              <a:rPr kumimoji="1" lang="ja-JP" altLang="en-US" sz="1200" b="1" dirty="0"/>
              <a:t>国民健康保険組合に加入している患者</a:t>
            </a:r>
            <a:r>
              <a:rPr kumimoji="1" lang="ja-JP" altLang="en-US" sz="1200" dirty="0"/>
              <a:t>または、</a:t>
            </a:r>
            <a:endParaRPr kumimoji="1" lang="en-US" altLang="ja-JP" sz="1200" dirty="0"/>
          </a:p>
          <a:p>
            <a:r>
              <a:rPr kumimoji="1" lang="ja-JP" altLang="en-US" sz="1200" b="1" dirty="0"/>
              <a:t>　北海道外に居住する患者</a:t>
            </a:r>
            <a:r>
              <a:rPr kumimoji="1" lang="ja-JP" altLang="en-US" sz="1200" dirty="0"/>
              <a:t>が割り当てられる。</a:t>
            </a:r>
            <a:endParaRPr kumimoji="1" lang="en-US" altLang="ja-JP" sz="1200" dirty="0"/>
          </a:p>
          <a:p>
            <a:r>
              <a:rPr kumimoji="1" lang="en-US" altLang="ja-JP" sz="1200" dirty="0"/>
              <a:t>※</a:t>
            </a:r>
            <a:r>
              <a:rPr kumimoji="1" lang="ja-JP" altLang="en-US" sz="1200" dirty="0"/>
              <a:t>右端の「総計（人）」は市区町村に所在する医療機関の総患者数を示す。</a:t>
            </a:r>
          </a:p>
        </p:txBody>
      </p:sp>
    </p:spTree>
    <p:extLst>
      <p:ext uri="{BB962C8B-B14F-4D97-AF65-F5344CB8AC3E}">
        <p14:creationId xmlns:p14="http://schemas.microsoft.com/office/powerpoint/2010/main" val="623305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B4D046A0-3D1B-6DE6-25E9-0EA666AE6451}"/>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】03</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a:extLst>
              <a:ext uri="{FF2B5EF4-FFF2-40B4-BE49-F238E27FC236}">
                <a16:creationId xmlns:a16="http://schemas.microsoft.com/office/drawing/2014/main" id="{A0EDE5B4-B734-1FF9-3C0C-0A80C9F65E0F}"/>
              </a:ext>
            </a:extLst>
          </p:cNvPr>
          <p:cNvPicPr>
            <a:picLocks noChangeAspect="1"/>
          </p:cNvPicPr>
          <p:nvPr/>
        </p:nvPicPr>
        <p:blipFill>
          <a:blip r:embed="rId2"/>
          <a:stretch>
            <a:fillRect/>
          </a:stretch>
        </p:blipFill>
        <p:spPr>
          <a:xfrm>
            <a:off x="0" y="564706"/>
            <a:ext cx="9144000" cy="2859024"/>
          </a:xfrm>
          <a:prstGeom prst="rect">
            <a:avLst/>
          </a:prstGeom>
        </p:spPr>
      </p:pic>
      <p:pic>
        <p:nvPicPr>
          <p:cNvPr id="4" name="図 3">
            <a:extLst>
              <a:ext uri="{FF2B5EF4-FFF2-40B4-BE49-F238E27FC236}">
                <a16:creationId xmlns:a16="http://schemas.microsoft.com/office/drawing/2014/main" id="{352CBD07-2A60-2036-A915-994C55492247}"/>
              </a:ext>
            </a:extLst>
          </p:cNvPr>
          <p:cNvPicPr>
            <a:picLocks noChangeAspect="1"/>
          </p:cNvPicPr>
          <p:nvPr/>
        </p:nvPicPr>
        <p:blipFill rotWithShape="1">
          <a:blip r:embed="rId3"/>
          <a:srcRect r="3646" b="6248"/>
          <a:stretch/>
        </p:blipFill>
        <p:spPr>
          <a:xfrm>
            <a:off x="0" y="3434271"/>
            <a:ext cx="9130126" cy="2556954"/>
          </a:xfrm>
          <a:prstGeom prst="rect">
            <a:avLst/>
          </a:prstGeom>
        </p:spPr>
      </p:pic>
      <p:sp>
        <p:nvSpPr>
          <p:cNvPr id="5" name="テキスト ボックス 4">
            <a:extLst>
              <a:ext uri="{FF2B5EF4-FFF2-40B4-BE49-F238E27FC236}">
                <a16:creationId xmlns:a16="http://schemas.microsoft.com/office/drawing/2014/main" id="{83D49150-B952-CF50-2A24-4C33ED6F7A5B}"/>
              </a:ext>
            </a:extLst>
          </p:cNvPr>
          <p:cNvSpPr txBox="1"/>
          <p:nvPr/>
        </p:nvSpPr>
        <p:spPr>
          <a:xfrm>
            <a:off x="68715" y="6036129"/>
            <a:ext cx="6340197" cy="461665"/>
          </a:xfrm>
          <a:prstGeom prst="rect">
            <a:avLst/>
          </a:prstGeom>
          <a:noFill/>
        </p:spPr>
        <p:txBody>
          <a:bodyPr wrap="none" rtlCol="0">
            <a:spAutoFit/>
          </a:bodyPr>
          <a:lstStyle/>
          <a:p>
            <a:r>
              <a:rPr kumimoji="1" lang="en-US" altLang="ja-JP" sz="1200" dirty="0"/>
              <a:t>※</a:t>
            </a:r>
            <a:r>
              <a:rPr kumimoji="1" lang="ja-JP" altLang="en-US" sz="1200" dirty="0"/>
              <a:t>横軸の「その他」には</a:t>
            </a:r>
            <a:r>
              <a:rPr kumimoji="1" lang="ja-JP" altLang="en-US" sz="1200" b="1" dirty="0"/>
              <a:t>北海道外に所在する医療機関</a:t>
            </a:r>
            <a:r>
              <a:rPr kumimoji="1" lang="ja-JP" altLang="en-US" sz="1200" dirty="0"/>
              <a:t>が割り当てられる。</a:t>
            </a:r>
            <a:endParaRPr kumimoji="1" lang="en-US" altLang="ja-JP" sz="1200" dirty="0"/>
          </a:p>
          <a:p>
            <a:r>
              <a:rPr kumimoji="1" lang="en-US" altLang="ja-JP" sz="1200" dirty="0"/>
              <a:t>※</a:t>
            </a:r>
            <a:r>
              <a:rPr kumimoji="1" lang="ja-JP" altLang="en-US" sz="1200" dirty="0"/>
              <a:t>右端の「総計（人）」は市区町村の住民の外来受診者数または入院件数を示している。</a:t>
            </a:r>
          </a:p>
        </p:txBody>
      </p:sp>
    </p:spTree>
    <p:extLst>
      <p:ext uri="{BB962C8B-B14F-4D97-AF65-F5344CB8AC3E}">
        <p14:creationId xmlns:p14="http://schemas.microsoft.com/office/powerpoint/2010/main" val="3819535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1F63D9CD-168E-9C99-FDA0-CACAD4E43A1F}"/>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01</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入院患者の受療動向（流入）</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6" name="グラフ 25">
            <a:extLst>
              <a:ext uri="{FF2B5EF4-FFF2-40B4-BE49-F238E27FC236}">
                <a16:creationId xmlns:a16="http://schemas.microsoft.com/office/drawing/2014/main" id="{8452357D-3F92-2EAF-DF09-31DED2CA1ABE}"/>
              </a:ext>
            </a:extLst>
          </p:cNvPr>
          <p:cNvGraphicFramePr>
            <a:graphicFrameLocks/>
          </p:cNvGraphicFramePr>
          <p:nvPr>
            <p:extLst>
              <p:ext uri="{D42A27DB-BD31-4B8C-83A1-F6EECF244321}">
                <p14:modId xmlns:p14="http://schemas.microsoft.com/office/powerpoint/2010/main" val="2670914875"/>
              </p:ext>
            </p:extLst>
          </p:nvPr>
        </p:nvGraphicFramePr>
        <p:xfrm>
          <a:off x="0" y="564706"/>
          <a:ext cx="9144000" cy="2864291"/>
        </p:xfrm>
        <a:graphic>
          <a:graphicData uri="http://schemas.openxmlformats.org/drawingml/2006/chart">
            <c:chart xmlns:c="http://schemas.openxmlformats.org/drawingml/2006/chart" xmlns:r="http://schemas.openxmlformats.org/officeDocument/2006/relationships" r:id="rId2"/>
          </a:graphicData>
        </a:graphic>
      </p:graphicFrame>
      <p:pic>
        <p:nvPicPr>
          <p:cNvPr id="2" name="図 1">
            <a:extLst>
              <a:ext uri="{FF2B5EF4-FFF2-40B4-BE49-F238E27FC236}">
                <a16:creationId xmlns:a16="http://schemas.microsoft.com/office/drawing/2014/main" id="{4F8FB1E3-31AF-8F2C-39B3-FB693A02E18F}"/>
              </a:ext>
            </a:extLst>
          </p:cNvPr>
          <p:cNvPicPr>
            <a:picLocks noChangeAspect="1"/>
          </p:cNvPicPr>
          <p:nvPr/>
        </p:nvPicPr>
        <p:blipFill>
          <a:blip r:embed="rId3"/>
          <a:stretch>
            <a:fillRect/>
          </a:stretch>
        </p:blipFill>
        <p:spPr>
          <a:xfrm>
            <a:off x="0" y="3428997"/>
            <a:ext cx="9144000" cy="3030169"/>
          </a:xfrm>
          <a:prstGeom prst="rect">
            <a:avLst/>
          </a:prstGeom>
        </p:spPr>
      </p:pic>
    </p:spTree>
    <p:extLst>
      <p:ext uri="{BB962C8B-B14F-4D97-AF65-F5344CB8AC3E}">
        <p14:creationId xmlns:p14="http://schemas.microsoft.com/office/powerpoint/2010/main" val="3633156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A34FAE2-831F-521F-92BB-2DB0E8C5913D}"/>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02</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外来患者の受療動向（流入）</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7" name="グラフ 26">
            <a:extLst>
              <a:ext uri="{FF2B5EF4-FFF2-40B4-BE49-F238E27FC236}">
                <a16:creationId xmlns:a16="http://schemas.microsoft.com/office/drawing/2014/main" id="{D5071B21-4112-4DC4-9CFB-E6E5D188C987}"/>
              </a:ext>
            </a:extLst>
          </p:cNvPr>
          <p:cNvGraphicFramePr>
            <a:graphicFrameLocks/>
          </p:cNvGraphicFramePr>
          <p:nvPr>
            <p:extLst>
              <p:ext uri="{D42A27DB-BD31-4B8C-83A1-F6EECF244321}">
                <p14:modId xmlns:p14="http://schemas.microsoft.com/office/powerpoint/2010/main" val="1512075448"/>
              </p:ext>
            </p:extLst>
          </p:nvPr>
        </p:nvGraphicFramePr>
        <p:xfrm>
          <a:off x="0" y="564707"/>
          <a:ext cx="9144000" cy="2864290"/>
        </p:xfrm>
        <a:graphic>
          <a:graphicData uri="http://schemas.openxmlformats.org/drawingml/2006/chart">
            <c:chart xmlns:c="http://schemas.openxmlformats.org/drawingml/2006/chart" xmlns:r="http://schemas.openxmlformats.org/officeDocument/2006/relationships" r:id="rId2"/>
          </a:graphicData>
        </a:graphic>
      </p:graphicFrame>
      <p:pic>
        <p:nvPicPr>
          <p:cNvPr id="2" name="図 1">
            <a:extLst>
              <a:ext uri="{FF2B5EF4-FFF2-40B4-BE49-F238E27FC236}">
                <a16:creationId xmlns:a16="http://schemas.microsoft.com/office/drawing/2014/main" id="{968BDC19-779F-676C-3A67-D11A49220BCC}"/>
              </a:ext>
            </a:extLst>
          </p:cNvPr>
          <p:cNvPicPr>
            <a:picLocks noChangeAspect="1"/>
          </p:cNvPicPr>
          <p:nvPr/>
        </p:nvPicPr>
        <p:blipFill>
          <a:blip r:embed="rId3"/>
          <a:stretch>
            <a:fillRect/>
          </a:stretch>
        </p:blipFill>
        <p:spPr>
          <a:xfrm>
            <a:off x="0" y="3428996"/>
            <a:ext cx="9144000" cy="3078807"/>
          </a:xfrm>
          <a:prstGeom prst="rect">
            <a:avLst/>
          </a:prstGeom>
        </p:spPr>
      </p:pic>
    </p:spTree>
    <p:extLst>
      <p:ext uri="{BB962C8B-B14F-4D97-AF65-F5344CB8AC3E}">
        <p14:creationId xmlns:p14="http://schemas.microsoft.com/office/powerpoint/2010/main" val="1810369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C17EEDA-214B-9D3F-22EB-E2D215878FC6}"/>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03</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入院患者の受療動向（流出）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9" name="グラフ 28">
            <a:extLst>
              <a:ext uri="{FF2B5EF4-FFF2-40B4-BE49-F238E27FC236}">
                <a16:creationId xmlns:a16="http://schemas.microsoft.com/office/drawing/2014/main" id="{95646336-090B-4D26-9539-503B77D68FEE}"/>
              </a:ext>
            </a:extLst>
          </p:cNvPr>
          <p:cNvGraphicFramePr>
            <a:graphicFrameLocks/>
          </p:cNvGraphicFramePr>
          <p:nvPr>
            <p:extLst>
              <p:ext uri="{D42A27DB-BD31-4B8C-83A1-F6EECF244321}">
                <p14:modId xmlns:p14="http://schemas.microsoft.com/office/powerpoint/2010/main" val="1040406831"/>
              </p:ext>
            </p:extLst>
          </p:nvPr>
        </p:nvGraphicFramePr>
        <p:xfrm>
          <a:off x="0" y="564706"/>
          <a:ext cx="9204960" cy="2864290"/>
        </p:xfrm>
        <a:graphic>
          <a:graphicData uri="http://schemas.openxmlformats.org/drawingml/2006/chart">
            <c:chart xmlns:c="http://schemas.openxmlformats.org/drawingml/2006/chart" xmlns:r="http://schemas.openxmlformats.org/officeDocument/2006/relationships" r:id="rId2"/>
          </a:graphicData>
        </a:graphic>
      </p:graphicFrame>
      <p:pic>
        <p:nvPicPr>
          <p:cNvPr id="30" name="図 29">
            <a:extLst>
              <a:ext uri="{FF2B5EF4-FFF2-40B4-BE49-F238E27FC236}">
                <a16:creationId xmlns:a16="http://schemas.microsoft.com/office/drawing/2014/main" id="{A6EC521F-89B7-9622-5485-274928A73415}"/>
              </a:ext>
            </a:extLst>
          </p:cNvPr>
          <p:cNvPicPr>
            <a:picLocks noChangeAspect="1"/>
          </p:cNvPicPr>
          <p:nvPr/>
        </p:nvPicPr>
        <p:blipFill>
          <a:blip r:embed="rId3"/>
          <a:stretch>
            <a:fillRect/>
          </a:stretch>
        </p:blipFill>
        <p:spPr>
          <a:xfrm>
            <a:off x="0" y="3428996"/>
            <a:ext cx="9144000" cy="3119850"/>
          </a:xfrm>
          <a:prstGeom prst="rect">
            <a:avLst/>
          </a:prstGeom>
        </p:spPr>
      </p:pic>
    </p:spTree>
    <p:extLst>
      <p:ext uri="{BB962C8B-B14F-4D97-AF65-F5344CB8AC3E}">
        <p14:creationId xmlns:p14="http://schemas.microsoft.com/office/powerpoint/2010/main" val="2912617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FB0CD5-5699-EC58-3842-C69C570BE535}"/>
              </a:ext>
            </a:extLst>
          </p:cNvPr>
          <p:cNvSpPr/>
          <p:nvPr/>
        </p:nvSpPr>
        <p:spPr>
          <a:xfrm>
            <a:off x="0" y="0"/>
            <a:ext cx="9144000" cy="564706"/>
          </a:xfrm>
          <a:prstGeom prst="rect">
            <a:avLst/>
          </a:prstGeom>
          <a:solidFill>
            <a:schemeClr val="accent5">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ja-JP" sz="2215" b="1" dirty="0">
                <a:latin typeface="メイリオ" panose="020B0604030504040204" pitchFamily="50" charset="-128"/>
                <a:ea typeface="メイリオ" panose="020B0604030504040204" pitchFamily="50" charset="-128"/>
                <a:cs typeface="メイリオ" panose="020B0604030504040204" pitchFamily="50" charset="-128"/>
              </a:rPr>
              <a:t>04</a:t>
            </a:r>
            <a:r>
              <a:rPr lang="ja-JP" altLang="en-US" sz="2215" b="1" dirty="0">
                <a:latin typeface="メイリオ" panose="020B0604030504040204" pitchFamily="50" charset="-128"/>
                <a:ea typeface="メイリオ" panose="020B0604030504040204" pitchFamily="50" charset="-128"/>
                <a:cs typeface="メイリオ" panose="020B0604030504040204" pitchFamily="50" charset="-128"/>
              </a:rPr>
              <a:t>外来患者の受療動向（流出）</a:t>
            </a:r>
            <a:endParaRPr lang="en-US" altLang="ja-JP" sz="2215"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グラフ 24">
            <a:extLst>
              <a:ext uri="{FF2B5EF4-FFF2-40B4-BE49-F238E27FC236}">
                <a16:creationId xmlns:a16="http://schemas.microsoft.com/office/drawing/2014/main" id="{4CE2CD82-9772-4235-845F-2FF6AEB45E4F}"/>
              </a:ext>
            </a:extLst>
          </p:cNvPr>
          <p:cNvGraphicFramePr>
            <a:graphicFrameLocks/>
          </p:cNvGraphicFramePr>
          <p:nvPr>
            <p:extLst>
              <p:ext uri="{D42A27DB-BD31-4B8C-83A1-F6EECF244321}">
                <p14:modId xmlns:p14="http://schemas.microsoft.com/office/powerpoint/2010/main" val="3014984260"/>
              </p:ext>
            </p:extLst>
          </p:nvPr>
        </p:nvGraphicFramePr>
        <p:xfrm>
          <a:off x="0" y="564707"/>
          <a:ext cx="9144000" cy="2859118"/>
        </p:xfrm>
        <a:graphic>
          <a:graphicData uri="http://schemas.openxmlformats.org/drawingml/2006/chart">
            <c:chart xmlns:c="http://schemas.openxmlformats.org/drawingml/2006/chart" xmlns:r="http://schemas.openxmlformats.org/officeDocument/2006/relationships" r:id="rId2"/>
          </a:graphicData>
        </a:graphic>
      </p:graphicFrame>
      <p:pic>
        <p:nvPicPr>
          <p:cNvPr id="26" name="図 25">
            <a:extLst>
              <a:ext uri="{FF2B5EF4-FFF2-40B4-BE49-F238E27FC236}">
                <a16:creationId xmlns:a16="http://schemas.microsoft.com/office/drawing/2014/main" id="{670AD5B9-904E-7C3A-A118-F5B1D036EDF2}"/>
              </a:ext>
            </a:extLst>
          </p:cNvPr>
          <p:cNvPicPr>
            <a:picLocks noChangeAspect="1"/>
          </p:cNvPicPr>
          <p:nvPr/>
        </p:nvPicPr>
        <p:blipFill>
          <a:blip r:embed="rId3"/>
          <a:stretch>
            <a:fillRect/>
          </a:stretch>
        </p:blipFill>
        <p:spPr>
          <a:xfrm>
            <a:off x="0" y="3434175"/>
            <a:ext cx="9144000" cy="3045001"/>
          </a:xfrm>
          <a:prstGeom prst="rect">
            <a:avLst/>
          </a:prstGeom>
        </p:spPr>
      </p:pic>
    </p:spTree>
    <p:extLst>
      <p:ext uri="{BB962C8B-B14F-4D97-AF65-F5344CB8AC3E}">
        <p14:creationId xmlns:p14="http://schemas.microsoft.com/office/powerpoint/2010/main" val="909339661"/>
      </p:ext>
    </p:extLst>
  </p:cSld>
  <p:clrMapOvr>
    <a:masterClrMapping/>
  </p:clrMapOvr>
</p:sld>
</file>

<file path=ppt/theme/theme1.xml><?xml version="1.0" encoding="utf-8"?>
<a:theme xmlns:a="http://schemas.openxmlformats.org/drawingml/2006/main" name="受療動向_スライドマスター">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受療動向_スライドマスター" id="{B74CE484-207A-4A7E-B74F-C744A7BF8044}" vid="{D776C328-A9E8-4D34-8DAC-77D46150917C}"/>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受療動向_スライドマスター</Template>
  <TotalTime>596</TotalTime>
  <Words>1116</Words>
  <Application>Microsoft Office PowerPoint</Application>
  <PresentationFormat>画面に合わせる (4:3)</PresentationFormat>
  <Paragraphs>69</Paragraphs>
  <Slides>21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メイリオ</vt:lpstr>
      <vt:lpstr>Arial</vt:lpstr>
      <vt:lpstr>Calibri</vt:lpstr>
      <vt:lpstr>受療動向_スライドマスター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上田　龍一郎</dc:creator>
  <cp:lastModifiedBy>吉本＿考秀</cp:lastModifiedBy>
  <cp:revision>20</cp:revision>
  <cp:lastPrinted>2024-07-22T00:38:17Z</cp:lastPrinted>
  <dcterms:created xsi:type="dcterms:W3CDTF">2023-06-09T00:20:28Z</dcterms:created>
  <dcterms:modified xsi:type="dcterms:W3CDTF">2024-07-22T00:55:22Z</dcterms:modified>
</cp:coreProperties>
</file>