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0" d="100"/>
          <a:sy n="80" d="100"/>
        </p:scale>
        <p:origin x="30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02AC2A7-613F-4589-9A5C-07A78C00F309}"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2505266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02AC2A7-613F-4589-9A5C-07A78C00F309}"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3477730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02AC2A7-613F-4589-9A5C-07A78C00F309}"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210262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02AC2A7-613F-4589-9A5C-07A78C00F309}"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1662527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02AC2A7-613F-4589-9A5C-07A78C00F309}"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3544201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02AC2A7-613F-4589-9A5C-07A78C00F309}" type="datetimeFigureOut">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898221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02AC2A7-613F-4589-9A5C-07A78C00F309}" type="datetimeFigureOut">
              <a:rPr kumimoji="1" lang="ja-JP" altLang="en-US" smtClean="0"/>
              <a:t>2023/3/30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764523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02AC2A7-613F-4589-9A5C-07A78C00F309}" type="datetimeFigureOut">
              <a:rPr kumimoji="1" lang="ja-JP" altLang="en-US" smtClean="0"/>
              <a:t>2023/3/30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2483068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2AC2A7-613F-4589-9A5C-07A78C00F309}" type="datetimeFigureOut">
              <a:rPr kumimoji="1" lang="ja-JP" altLang="en-US" smtClean="0"/>
              <a:t>2023/3/30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358543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02AC2A7-613F-4589-9A5C-07A78C00F309}" type="datetimeFigureOut">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1470868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02AC2A7-613F-4589-9A5C-07A78C00F309}" type="datetimeFigureOut">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3036285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02AC2A7-613F-4589-9A5C-07A78C00F309}" type="datetimeFigureOut">
              <a:rPr kumimoji="1" lang="ja-JP" altLang="en-US" smtClean="0"/>
              <a:t>2023/3/30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2348752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349" y="-77821"/>
            <a:ext cx="6861349" cy="1227148"/>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医療機器を購入する場合は「共同利用計画」の提出が必要になります</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（令和２年４月１日から）</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57283" y="1500646"/>
            <a:ext cx="6575326" cy="115557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　北海道では、令和２年３月に「北海道外来医療計画」を策定し、人口減少</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　が進む中、高額医療機器の共同利用を促進し、効率的な医療機器の整備・活　</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　用を進めることとしています。</a:t>
            </a:r>
            <a:endParaRPr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20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rPr>
              <a:t>　</a:t>
            </a:r>
            <a:r>
              <a:rPr kumimoji="1"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rPr>
              <a:t>共同</a:t>
            </a:r>
            <a:r>
              <a:rPr lang="ja-JP" altLang="en-US" sz="1100" dirty="0" smtClean="0">
                <a:solidFill>
                  <a:schemeClr val="tx1"/>
                </a:solidFill>
                <a:latin typeface="メイリオ" panose="020B0604030504040204" pitchFamily="50" charset="-128"/>
                <a:ea typeface="メイリオ" panose="020B0604030504040204" pitchFamily="50" charset="-128"/>
              </a:rPr>
              <a:t>利用には、対象</a:t>
            </a:r>
            <a:r>
              <a:rPr lang="ja-JP" altLang="en-US" sz="1100" dirty="0">
                <a:solidFill>
                  <a:schemeClr val="tx1"/>
                </a:solidFill>
                <a:latin typeface="メイリオ" panose="020B0604030504040204" pitchFamily="50" charset="-128"/>
                <a:ea typeface="メイリオ" panose="020B0604030504040204" pitchFamily="50" charset="-128"/>
              </a:rPr>
              <a:t>となる医療機器について連携先の病院又は診療所から紹介された患者の</a:t>
            </a:r>
            <a:r>
              <a:rPr lang="ja-JP" altLang="en-US" sz="1100" dirty="0" smtClean="0">
                <a:solidFill>
                  <a:schemeClr val="tx1"/>
                </a:solidFill>
                <a:latin typeface="メイリオ" panose="020B0604030504040204" pitchFamily="50" charset="-128"/>
                <a:ea typeface="メイリオ" panose="020B0604030504040204" pitchFamily="50" charset="-128"/>
              </a:rPr>
              <a:t>ため</a:t>
            </a:r>
            <a:endParaRPr lang="en-US" altLang="ja-JP" sz="1100" dirty="0" smtClean="0">
              <a:solidFill>
                <a:schemeClr val="tx1"/>
              </a:solidFill>
              <a:latin typeface="メイリオ" panose="020B0604030504040204" pitchFamily="50" charset="-128"/>
              <a:ea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rPr>
              <a:t>　　に利用</a:t>
            </a:r>
            <a:r>
              <a:rPr lang="ja-JP" altLang="en-US" sz="1100" dirty="0">
                <a:solidFill>
                  <a:schemeClr val="tx1"/>
                </a:solidFill>
                <a:latin typeface="メイリオ" panose="020B0604030504040204" pitchFamily="50" charset="-128"/>
                <a:ea typeface="メイリオ" panose="020B0604030504040204" pitchFamily="50" charset="-128"/>
              </a:rPr>
              <a:t>する</a:t>
            </a:r>
            <a:r>
              <a:rPr lang="ja-JP" altLang="en-US" sz="1100" dirty="0" smtClean="0">
                <a:solidFill>
                  <a:schemeClr val="tx1"/>
                </a:solidFill>
                <a:latin typeface="メイリオ" panose="020B0604030504040204" pitchFamily="50" charset="-128"/>
                <a:ea typeface="メイリオ" panose="020B0604030504040204" pitchFamily="50" charset="-128"/>
              </a:rPr>
              <a:t>場合も含まれます。</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grpSp>
        <p:nvGrpSpPr>
          <p:cNvPr id="32" name="グループ化 31"/>
          <p:cNvGrpSpPr/>
          <p:nvPr/>
        </p:nvGrpSpPr>
        <p:grpSpPr>
          <a:xfrm>
            <a:off x="156932" y="7924322"/>
            <a:ext cx="6575326" cy="1188006"/>
            <a:chOff x="117574" y="8135435"/>
            <a:chExt cx="6575326" cy="1188006"/>
          </a:xfrm>
        </p:grpSpPr>
        <p:sp>
          <p:nvSpPr>
            <p:cNvPr id="13" name="角丸四角形 12"/>
            <p:cNvSpPr/>
            <p:nvPr/>
          </p:nvSpPr>
          <p:spPr>
            <a:xfrm>
              <a:off x="117574" y="8135441"/>
              <a:ext cx="1799392" cy="1188000"/>
            </a:xfrm>
            <a:prstGeom prst="round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rPr>
                <a:t>対象医療</a:t>
              </a:r>
              <a:r>
                <a:rPr lang="ja-JP" altLang="en-US" sz="1400" dirty="0">
                  <a:solidFill>
                    <a:schemeClr val="tx1"/>
                  </a:solidFill>
                  <a:latin typeface="メイリオ" panose="020B0604030504040204" pitchFamily="50" charset="-128"/>
                  <a:ea typeface="メイリオ" panose="020B0604030504040204" pitchFamily="50" charset="-128"/>
                </a:rPr>
                <a:t>機器の</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smtClean="0">
                  <a:solidFill>
                    <a:schemeClr val="tx1"/>
                  </a:solidFill>
                  <a:latin typeface="メイリオ" panose="020B0604030504040204" pitchFamily="50" charset="-128"/>
                  <a:ea typeface="メイリオ" panose="020B0604030504040204" pitchFamily="50" charset="-128"/>
                </a:rPr>
                <a:t>新規購入</a:t>
              </a:r>
              <a:r>
                <a:rPr lang="ja-JP" altLang="en-US" sz="1400" dirty="0">
                  <a:solidFill>
                    <a:schemeClr val="tx1"/>
                  </a:solidFill>
                  <a:latin typeface="メイリオ" panose="020B0604030504040204" pitchFamily="50" charset="-128"/>
                  <a:ea typeface="メイリオ" panose="020B0604030504040204" pitchFamily="50" charset="-128"/>
                </a:rPr>
                <a:t>・更新</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（病院、</a:t>
              </a:r>
              <a:r>
                <a:rPr lang="ja-JP" altLang="en-US" sz="1400" dirty="0" smtClean="0">
                  <a:solidFill>
                    <a:schemeClr val="tx1"/>
                  </a:solidFill>
                  <a:latin typeface="メイリオ" panose="020B0604030504040204" pitchFamily="50" charset="-128"/>
                  <a:ea typeface="メイリオ" panose="020B0604030504040204" pitchFamily="50" charset="-128"/>
                </a:rPr>
                <a:t>診療所）</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800" dirty="0" smtClean="0">
                  <a:solidFill>
                    <a:srgbClr val="FF0000"/>
                  </a:solidFill>
                </a:rPr>
                <a:t>　</a:t>
              </a:r>
              <a:r>
                <a:rPr kumimoji="1" lang="ja-JP" altLang="en-US" sz="800" dirty="0" smtClean="0">
                  <a:solidFill>
                    <a:schemeClr val="tx1"/>
                  </a:solidFill>
                </a:rPr>
                <a:t>　</a:t>
              </a:r>
              <a:r>
                <a:rPr kumimoji="1" lang="en-US" altLang="ja-JP" sz="800" dirty="0" smtClean="0">
                  <a:solidFill>
                    <a:schemeClr val="tx1"/>
                  </a:solidFill>
                </a:rPr>
                <a:t>※</a:t>
              </a:r>
              <a:r>
                <a:rPr kumimoji="1" lang="ja-JP" altLang="en-US" sz="800" dirty="0" smtClean="0">
                  <a:solidFill>
                    <a:schemeClr val="tx1"/>
                  </a:solidFill>
                </a:rPr>
                <a:t>リース契約による設置を含む</a:t>
              </a:r>
              <a:endParaRPr kumimoji="1" lang="ja-JP" altLang="en-US" sz="800" dirty="0">
                <a:solidFill>
                  <a:schemeClr val="tx1"/>
                </a:solidFill>
              </a:endParaRPr>
            </a:p>
          </p:txBody>
        </p:sp>
        <p:sp>
          <p:nvSpPr>
            <p:cNvPr id="14" name="角丸四角形 13"/>
            <p:cNvSpPr/>
            <p:nvPr/>
          </p:nvSpPr>
          <p:spPr>
            <a:xfrm>
              <a:off x="2499945" y="8135435"/>
              <a:ext cx="1800000" cy="1188000"/>
            </a:xfrm>
            <a:prstGeom prst="round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rPr>
                <a:t>共同利用計画</a:t>
              </a:r>
              <a:r>
                <a:rPr lang="ja-JP" altLang="en-US" sz="1400" dirty="0" smtClean="0">
                  <a:solidFill>
                    <a:schemeClr val="tx1"/>
                  </a:solidFill>
                  <a:latin typeface="メイリオ" panose="020B0604030504040204" pitchFamily="50" charset="-128"/>
                  <a:ea typeface="メイリオ" panose="020B0604030504040204" pitchFamily="50" charset="-128"/>
                </a:rPr>
                <a:t>を策定</a:t>
              </a:r>
              <a:r>
                <a:rPr lang="ja-JP" altLang="en-US" sz="1400" dirty="0">
                  <a:solidFill>
                    <a:schemeClr val="tx1"/>
                  </a:solidFill>
                  <a:latin typeface="メイリオ" panose="020B0604030504040204" pitchFamily="50" charset="-128"/>
                  <a:ea typeface="メイリオ" panose="020B0604030504040204" pitchFamily="50" charset="-128"/>
                </a:rPr>
                <a:t>し</a:t>
              </a:r>
              <a:r>
                <a:rPr lang="ja-JP" altLang="en-US" sz="1400" dirty="0" smtClean="0">
                  <a:solidFill>
                    <a:schemeClr val="tx1"/>
                  </a:solidFill>
                  <a:latin typeface="メイリオ" panose="020B0604030504040204" pitchFamily="50" charset="-128"/>
                  <a:ea typeface="メイリオ" panose="020B0604030504040204" pitchFamily="50" charset="-128"/>
                </a:rPr>
                <a:t>、設置</a:t>
              </a:r>
              <a:r>
                <a:rPr lang="ja-JP" altLang="en-US" sz="1400" dirty="0">
                  <a:solidFill>
                    <a:schemeClr val="tx1"/>
                  </a:solidFill>
                  <a:latin typeface="メイリオ" panose="020B0604030504040204" pitchFamily="50" charset="-128"/>
                  <a:ea typeface="メイリオ" panose="020B0604030504040204" pitchFamily="50" charset="-128"/>
                </a:rPr>
                <a:t>後</a:t>
              </a:r>
              <a:r>
                <a:rPr lang="en-US" altLang="ja-JP" sz="1400" dirty="0">
                  <a:solidFill>
                    <a:schemeClr val="tx1"/>
                  </a:solidFill>
                  <a:latin typeface="メイリオ" panose="020B0604030504040204" pitchFamily="50" charset="-128"/>
                  <a:ea typeface="メイリオ" panose="020B0604030504040204" pitchFamily="50" charset="-128"/>
                </a:rPr>
                <a:t>10</a:t>
              </a:r>
              <a:r>
                <a:rPr lang="ja-JP" altLang="en-US" sz="1400" dirty="0">
                  <a:solidFill>
                    <a:schemeClr val="tx1"/>
                  </a:solidFill>
                  <a:latin typeface="メイリオ" panose="020B0604030504040204" pitchFamily="50" charset="-128"/>
                  <a:ea typeface="メイリオ" panose="020B0604030504040204" pitchFamily="50" charset="-128"/>
                </a:rPr>
                <a:t>日以内</a:t>
              </a:r>
              <a:r>
                <a:rPr lang="ja-JP" altLang="en-US" sz="1400" dirty="0" smtClean="0">
                  <a:solidFill>
                    <a:schemeClr val="tx1"/>
                  </a:solidFill>
                  <a:latin typeface="メイリオ" panose="020B0604030504040204" pitchFamily="50" charset="-128"/>
                  <a:ea typeface="メイリオ" panose="020B0604030504040204" pitchFamily="50" charset="-128"/>
                </a:rPr>
                <a:t>に保健所へ提出</a:t>
              </a:r>
              <a:endParaRPr lang="en-US" altLang="ja-JP" sz="1050" dirty="0" smtClean="0">
                <a:solidFill>
                  <a:schemeClr val="tx1"/>
                </a:solidFill>
                <a:latin typeface="メイリオ" panose="020B0604030504040204" pitchFamily="50" charset="-128"/>
                <a:ea typeface="メイリオ" panose="020B0604030504040204" pitchFamily="50" charset="-128"/>
              </a:endParaRPr>
            </a:p>
          </p:txBody>
        </p:sp>
        <p:sp>
          <p:nvSpPr>
            <p:cNvPr id="15" name="角丸四角形 14"/>
            <p:cNvSpPr/>
            <p:nvPr/>
          </p:nvSpPr>
          <p:spPr>
            <a:xfrm>
              <a:off x="4892900" y="8135440"/>
              <a:ext cx="1800000" cy="1188000"/>
            </a:xfrm>
            <a:prstGeom prst="round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地域医療構想調整</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会議で情報共有</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r>
                <a:rPr lang="en-US" altLang="ja-JP" sz="1200" dirty="0" smtClean="0">
                  <a:solidFill>
                    <a:schemeClr val="tx1"/>
                  </a:solidFill>
                  <a:latin typeface="メイリオ" panose="020B0604030504040204" pitchFamily="50" charset="-128"/>
                  <a:ea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rPr>
                <a:t>共同利用可能な</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r>
                <a:rPr lang="ja-JP" altLang="en-US" sz="1200" dirty="0" smtClean="0">
                  <a:solidFill>
                    <a:schemeClr val="tx1"/>
                  </a:solidFill>
                  <a:latin typeface="メイリオ" panose="020B0604030504040204" pitchFamily="50" charset="-128"/>
                  <a:ea typeface="メイリオ" panose="020B0604030504040204" pitchFamily="50" charset="-128"/>
                </a:rPr>
                <a:t>医療機器は公表</a:t>
              </a: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6" name="右矢印 15"/>
            <p:cNvSpPr/>
            <p:nvPr/>
          </p:nvSpPr>
          <p:spPr>
            <a:xfrm>
              <a:off x="2029310" y="8477823"/>
              <a:ext cx="429427" cy="503223"/>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a:off x="4412289" y="8468490"/>
              <a:ext cx="429427" cy="503223"/>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8" name="角丸四角形 37"/>
          <p:cNvSpPr/>
          <p:nvPr/>
        </p:nvSpPr>
        <p:spPr>
          <a:xfrm>
            <a:off x="84191" y="4828590"/>
            <a:ext cx="6604108" cy="993830"/>
          </a:xfrm>
          <a:prstGeom prst="round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rPr>
              <a:t>様　式　：</a:t>
            </a:r>
            <a:r>
              <a:rPr lang="ja-JP" altLang="en-US" sz="1400" dirty="0">
                <a:solidFill>
                  <a:schemeClr val="tx1"/>
                </a:solidFill>
                <a:latin typeface="メイリオ" panose="020B0604030504040204" pitchFamily="50" charset="-128"/>
                <a:ea typeface="メイリオ" panose="020B0604030504040204" pitchFamily="50" charset="-128"/>
              </a:rPr>
              <a:t>所定の様式により</a:t>
            </a:r>
            <a:r>
              <a:rPr lang="ja-JP" altLang="en-US" sz="1400" dirty="0" smtClean="0">
                <a:solidFill>
                  <a:schemeClr val="tx1"/>
                </a:solidFill>
                <a:latin typeface="メイリオ" panose="020B0604030504040204" pitchFamily="50" charset="-128"/>
                <a:ea typeface="メイリオ" panose="020B0604030504040204" pitchFamily="50" charset="-128"/>
              </a:rPr>
              <a:t>作成</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提出先　</a:t>
            </a:r>
            <a:r>
              <a:rPr lang="ja-JP" altLang="en-US" sz="1400" dirty="0" smtClean="0">
                <a:solidFill>
                  <a:schemeClr val="tx1"/>
                </a:solidFill>
                <a:latin typeface="メイリオ" panose="020B0604030504040204" pitchFamily="50" charset="-128"/>
                <a:ea typeface="メイリオ" panose="020B0604030504040204" pitchFamily="50" charset="-128"/>
              </a:rPr>
              <a:t>：北海道上川総合振興局保健環境部名寄地域保健室（名寄保健所）</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提出期限</a:t>
            </a:r>
            <a:r>
              <a:rPr lang="ja-JP" altLang="en-US" sz="1400" dirty="0" smtClean="0">
                <a:solidFill>
                  <a:schemeClr val="tx1"/>
                </a:solidFill>
                <a:latin typeface="メイリオ" panose="020B0604030504040204" pitchFamily="50" charset="-128"/>
                <a:ea typeface="メイリオ" panose="020B0604030504040204" pitchFamily="50" charset="-128"/>
              </a:rPr>
              <a:t>：対象医療機器の</a:t>
            </a:r>
            <a:r>
              <a:rPr lang="ja-JP" altLang="en-US" sz="1400" b="1" dirty="0" smtClean="0">
                <a:solidFill>
                  <a:srgbClr val="FF0000"/>
                </a:solidFill>
                <a:latin typeface="メイリオ" panose="020B0604030504040204" pitchFamily="50" charset="-128"/>
                <a:ea typeface="メイリオ" panose="020B0604030504040204" pitchFamily="50" charset="-128"/>
              </a:rPr>
              <a:t>設置</a:t>
            </a:r>
            <a:r>
              <a:rPr lang="ja-JP" altLang="en-US" sz="1400" b="1" dirty="0">
                <a:solidFill>
                  <a:srgbClr val="FF0000"/>
                </a:solidFill>
                <a:latin typeface="メイリオ" panose="020B0604030504040204" pitchFamily="50" charset="-128"/>
                <a:ea typeface="メイリオ" panose="020B0604030504040204" pitchFamily="50" charset="-128"/>
              </a:rPr>
              <a:t>後</a:t>
            </a:r>
            <a:r>
              <a:rPr lang="en-US" altLang="ja-JP" sz="1400" b="1" dirty="0">
                <a:solidFill>
                  <a:srgbClr val="FF0000"/>
                </a:solidFill>
                <a:latin typeface="メイリオ" panose="020B0604030504040204" pitchFamily="50" charset="-128"/>
                <a:ea typeface="メイリオ" panose="020B0604030504040204" pitchFamily="50" charset="-128"/>
              </a:rPr>
              <a:t>10</a:t>
            </a:r>
            <a:r>
              <a:rPr lang="ja-JP" altLang="en-US" sz="1400" b="1" dirty="0">
                <a:solidFill>
                  <a:srgbClr val="FF0000"/>
                </a:solidFill>
                <a:latin typeface="メイリオ" panose="020B0604030504040204" pitchFamily="50" charset="-128"/>
                <a:ea typeface="メイリオ" panose="020B0604030504040204" pitchFamily="50" charset="-128"/>
              </a:rPr>
              <a:t>日</a:t>
            </a:r>
            <a:r>
              <a:rPr lang="ja-JP" altLang="en-US" sz="1400" b="1" dirty="0" smtClean="0">
                <a:solidFill>
                  <a:srgbClr val="FF0000"/>
                </a:solidFill>
                <a:latin typeface="メイリオ" panose="020B0604030504040204" pitchFamily="50" charset="-128"/>
                <a:ea typeface="メイリオ" panose="020B0604030504040204" pitchFamily="50" charset="-128"/>
              </a:rPr>
              <a:t>以内</a:t>
            </a:r>
            <a:endParaRPr kumimoji="1" lang="ja-JP" altLang="en-US" dirty="0"/>
          </a:p>
        </p:txBody>
      </p:sp>
      <p:sp>
        <p:nvSpPr>
          <p:cNvPr id="39" name="角丸四角形 38"/>
          <p:cNvSpPr/>
          <p:nvPr/>
        </p:nvSpPr>
        <p:spPr>
          <a:xfrm>
            <a:off x="84191" y="6256442"/>
            <a:ext cx="6584579" cy="1196520"/>
          </a:xfrm>
          <a:prstGeom prst="round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　提出いただいた共同利用計画は、地域医療構想調整会議に情報提供</a:t>
            </a:r>
            <a:r>
              <a:rPr lang="ja-JP" altLang="en-US" sz="1400" dirty="0" smtClean="0">
                <a:solidFill>
                  <a:schemeClr val="tx1"/>
                </a:solidFill>
                <a:latin typeface="メイリオ" panose="020B0604030504040204" pitchFamily="50" charset="-128"/>
                <a:ea typeface="メイリオ" panose="020B0604030504040204" pitchFamily="50" charset="-128"/>
              </a:rPr>
              <a:t>させて</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いただきます</a:t>
            </a:r>
            <a:r>
              <a:rPr lang="ja-JP" altLang="en-US" sz="1400" dirty="0">
                <a:solidFill>
                  <a:schemeClr val="tx1"/>
                </a:solidFill>
                <a:latin typeface="メイリオ" panose="020B0604030504040204" pitchFamily="50" charset="-128"/>
                <a:ea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共同利用を行う場合で、相手方を限定せず「要望があれば共同利用に対</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応」する場合は、原則、地域への情報発信のため、医療機関名及び医療機器</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の情報を保健所ホームページへ掲載させていただきます。</a:t>
            </a:r>
            <a:endParaRPr lang="en-US" altLang="ja-JP" sz="1400" dirty="0">
              <a:solidFill>
                <a:schemeClr val="tx1"/>
              </a:solidFill>
              <a:latin typeface="メイリオ" panose="020B0604030504040204" pitchFamily="50" charset="-128"/>
              <a:ea typeface="メイリオ" panose="020B0604030504040204" pitchFamily="50" charset="-128"/>
            </a:endParaRPr>
          </a:p>
        </p:txBody>
      </p:sp>
      <p:grpSp>
        <p:nvGrpSpPr>
          <p:cNvPr id="46" name="グループ化 45"/>
          <p:cNvGrpSpPr/>
          <p:nvPr/>
        </p:nvGrpSpPr>
        <p:grpSpPr>
          <a:xfrm>
            <a:off x="132481" y="1242044"/>
            <a:ext cx="1332000" cy="351666"/>
            <a:chOff x="122737" y="1206249"/>
            <a:chExt cx="1332000" cy="351666"/>
          </a:xfrm>
        </p:grpSpPr>
        <p:sp>
          <p:nvSpPr>
            <p:cNvPr id="40" name="角丸四角形 39"/>
            <p:cNvSpPr/>
            <p:nvPr/>
          </p:nvSpPr>
          <p:spPr>
            <a:xfrm>
              <a:off x="122737" y="1206249"/>
              <a:ext cx="1332000" cy="300171"/>
            </a:xfrm>
            <a:prstGeom prst="roundRect">
              <a:avLst>
                <a:gd name="adj" fmla="val 50000"/>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57184" y="1219361"/>
              <a:ext cx="1223299" cy="338554"/>
            </a:xfrm>
            <a:prstGeom prst="rect">
              <a:avLst/>
            </a:prstGeom>
            <a:noFill/>
            <a:ln>
              <a:noFill/>
            </a:ln>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rPr>
                <a:t>背景・目的</a:t>
              </a:r>
              <a:endParaRPr kumimoji="1" lang="ja-JP" altLang="en-US" sz="1600"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132481" y="2640013"/>
            <a:ext cx="2117544" cy="376435"/>
            <a:chOff x="148185" y="2368124"/>
            <a:chExt cx="2117544" cy="376435"/>
          </a:xfrm>
        </p:grpSpPr>
        <p:sp>
          <p:nvSpPr>
            <p:cNvPr id="43" name="角丸四角形 42"/>
            <p:cNvSpPr/>
            <p:nvPr/>
          </p:nvSpPr>
          <p:spPr>
            <a:xfrm>
              <a:off x="148185" y="2368124"/>
              <a:ext cx="2117544" cy="308516"/>
            </a:xfrm>
            <a:prstGeom prst="roundRect">
              <a:avLst>
                <a:gd name="adj" fmla="val 50000"/>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67766" y="2406005"/>
              <a:ext cx="2027339" cy="338554"/>
            </a:xfrm>
            <a:prstGeom prst="rect">
              <a:avLst/>
            </a:prstGeom>
            <a:noFill/>
            <a:ln>
              <a:noFill/>
            </a:ln>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rPr>
                <a:t>対象となる医療機器</a:t>
              </a:r>
              <a:endParaRPr kumimoji="1" lang="ja-JP" altLang="en-US" sz="1600" dirty="0">
                <a:latin typeface="メイリオ" panose="020B0604030504040204" pitchFamily="50" charset="-128"/>
                <a:ea typeface="メイリオ" panose="020B0604030504040204" pitchFamily="50" charset="-128"/>
              </a:endParaRPr>
            </a:p>
          </p:txBody>
        </p:sp>
      </p:grpSp>
      <p:grpSp>
        <p:nvGrpSpPr>
          <p:cNvPr id="48" name="グループ化 47"/>
          <p:cNvGrpSpPr/>
          <p:nvPr/>
        </p:nvGrpSpPr>
        <p:grpSpPr>
          <a:xfrm>
            <a:off x="17340" y="4497039"/>
            <a:ext cx="2257326" cy="348649"/>
            <a:chOff x="50051" y="4046745"/>
            <a:chExt cx="2257326" cy="348649"/>
          </a:xfrm>
        </p:grpSpPr>
        <p:sp>
          <p:nvSpPr>
            <p:cNvPr id="47" name="角丸四角形 46"/>
            <p:cNvSpPr/>
            <p:nvPr/>
          </p:nvSpPr>
          <p:spPr>
            <a:xfrm>
              <a:off x="122736" y="4046745"/>
              <a:ext cx="2160000" cy="315866"/>
            </a:xfrm>
            <a:prstGeom prst="roundRect">
              <a:avLst>
                <a:gd name="adj" fmla="val 50000"/>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0051" y="4056840"/>
              <a:ext cx="2257326" cy="338554"/>
            </a:xfrm>
            <a:prstGeom prst="rect">
              <a:avLst/>
            </a:prstGeom>
            <a:noFill/>
            <a:ln>
              <a:noFill/>
            </a:ln>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rPr>
                <a:t>作成様式及び提出先</a:t>
              </a:r>
              <a:endParaRPr kumimoji="1" lang="ja-JP" altLang="en-US" sz="1600" dirty="0">
                <a:latin typeface="メイリオ" panose="020B0604030504040204" pitchFamily="50" charset="-128"/>
                <a:ea typeface="メイリオ" panose="020B0604030504040204" pitchFamily="50" charset="-128"/>
              </a:endParaRPr>
            </a:p>
          </p:txBody>
        </p:sp>
      </p:grpSp>
      <p:grpSp>
        <p:nvGrpSpPr>
          <p:cNvPr id="49" name="グループ化 48"/>
          <p:cNvGrpSpPr/>
          <p:nvPr/>
        </p:nvGrpSpPr>
        <p:grpSpPr>
          <a:xfrm>
            <a:off x="152062" y="5942591"/>
            <a:ext cx="1188000" cy="358034"/>
            <a:chOff x="103720" y="5665355"/>
            <a:chExt cx="1188000" cy="358034"/>
          </a:xfrm>
        </p:grpSpPr>
        <p:sp>
          <p:nvSpPr>
            <p:cNvPr id="42" name="角丸四角形 41"/>
            <p:cNvSpPr/>
            <p:nvPr/>
          </p:nvSpPr>
          <p:spPr>
            <a:xfrm>
              <a:off x="103720" y="5665355"/>
              <a:ext cx="1188000" cy="320570"/>
            </a:xfrm>
            <a:prstGeom prst="roundRect">
              <a:avLst>
                <a:gd name="adj" fmla="val 50000"/>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82525" y="5684835"/>
              <a:ext cx="1030389" cy="338554"/>
            </a:xfrm>
            <a:prstGeom prst="rect">
              <a:avLst/>
            </a:prstGeom>
            <a:noFill/>
            <a:ln>
              <a:noFill/>
            </a:ln>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rPr>
                <a:t>留意事項</a:t>
              </a:r>
              <a:endParaRPr kumimoji="1" lang="ja-JP" altLang="en-US" sz="1600" dirty="0">
                <a:latin typeface="メイリオ" panose="020B0604030504040204" pitchFamily="50" charset="-128"/>
                <a:ea typeface="メイリオ" panose="020B0604030504040204" pitchFamily="50" charset="-128"/>
              </a:endParaRPr>
            </a:p>
          </p:txBody>
        </p:sp>
      </p:grpSp>
      <p:grpSp>
        <p:nvGrpSpPr>
          <p:cNvPr id="50" name="グループ化 49"/>
          <p:cNvGrpSpPr/>
          <p:nvPr/>
        </p:nvGrpSpPr>
        <p:grpSpPr>
          <a:xfrm>
            <a:off x="132481" y="7510822"/>
            <a:ext cx="2556000" cy="388942"/>
            <a:chOff x="182390" y="7329023"/>
            <a:chExt cx="2556000" cy="388942"/>
          </a:xfrm>
        </p:grpSpPr>
        <p:sp>
          <p:nvSpPr>
            <p:cNvPr id="41" name="角丸四角形 40"/>
            <p:cNvSpPr/>
            <p:nvPr/>
          </p:nvSpPr>
          <p:spPr>
            <a:xfrm>
              <a:off x="182390" y="7329023"/>
              <a:ext cx="2556000" cy="366646"/>
            </a:xfrm>
            <a:prstGeom prst="roundRect">
              <a:avLst>
                <a:gd name="adj" fmla="val 50000"/>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201334" y="7379411"/>
              <a:ext cx="2478306" cy="338554"/>
            </a:xfrm>
            <a:prstGeom prst="rect">
              <a:avLst/>
            </a:prstGeom>
            <a:noFill/>
            <a:ln>
              <a:noFill/>
            </a:ln>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rPr>
                <a:t>共同利用計画確認の流れ</a:t>
              </a:r>
              <a:endParaRPr kumimoji="1" lang="ja-JP" altLang="en-US" sz="1600" dirty="0">
                <a:latin typeface="メイリオ" panose="020B0604030504040204" pitchFamily="50" charset="-128"/>
                <a:ea typeface="メイリオ" panose="020B0604030504040204" pitchFamily="50" charset="-128"/>
              </a:endParaRPr>
            </a:p>
          </p:txBody>
        </p:sp>
      </p:grpSp>
      <p:sp>
        <p:nvSpPr>
          <p:cNvPr id="53" name="正方形/長方形 52"/>
          <p:cNvSpPr/>
          <p:nvPr/>
        </p:nvSpPr>
        <p:spPr>
          <a:xfrm>
            <a:off x="151425" y="9241504"/>
            <a:ext cx="6654768" cy="599241"/>
          </a:xfrm>
          <a:prstGeom prst="rect">
            <a:avLst/>
          </a:prstGeom>
          <a:ln>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lang="ja-JP" altLang="en-US" sz="1100" dirty="0" smtClean="0">
                <a:solidFill>
                  <a:schemeClr val="tx1"/>
                </a:solidFill>
                <a:latin typeface="メイリオ" panose="020B0604030504040204" pitchFamily="50" charset="-128"/>
                <a:ea typeface="メイリオ" panose="020B0604030504040204" pitchFamily="50" charset="-128"/>
              </a:rPr>
              <a:t>北海道上川総合振興局保健環境部名寄地域保健室企画総務課（北海道名寄保健所）</a:t>
            </a:r>
          </a:p>
          <a:p>
            <a:r>
              <a:rPr kumimoji="1" lang="ja-JP" altLang="en-US" sz="1100" dirty="0" smtClean="0">
                <a:solidFill>
                  <a:schemeClr val="tx1"/>
                </a:solidFill>
                <a:latin typeface="メイリオ" panose="020B0604030504040204" pitchFamily="50" charset="-128"/>
                <a:ea typeface="メイリオ" panose="020B0604030504040204" pitchFamily="50" charset="-128"/>
              </a:rPr>
              <a:t>住　所：〒</a:t>
            </a:r>
            <a:r>
              <a:rPr kumimoji="1" lang="en-US" altLang="ja-JP" sz="1100" dirty="0" smtClean="0">
                <a:solidFill>
                  <a:schemeClr val="tx1"/>
                </a:solidFill>
                <a:latin typeface="メイリオ" panose="020B0604030504040204" pitchFamily="50" charset="-128"/>
                <a:ea typeface="メイリオ" panose="020B0604030504040204" pitchFamily="50" charset="-128"/>
              </a:rPr>
              <a:t>096-0005 </a:t>
            </a:r>
            <a:r>
              <a:rPr kumimoji="1" lang="ja-JP" altLang="en-US" sz="1100" dirty="0" smtClean="0">
                <a:solidFill>
                  <a:schemeClr val="tx1"/>
                </a:solidFill>
                <a:latin typeface="メイリオ" panose="020B0604030504040204" pitchFamily="50" charset="-128"/>
                <a:ea typeface="メイリオ" panose="020B0604030504040204" pitchFamily="50" charset="-128"/>
              </a:rPr>
              <a:t>名寄市東５条南３丁目６３番地３８</a:t>
            </a:r>
          </a:p>
          <a:p>
            <a:r>
              <a:rPr kumimoji="1" lang="ja-JP" altLang="en-US" sz="1100" dirty="0" smtClean="0">
                <a:solidFill>
                  <a:schemeClr val="tx1"/>
                </a:solidFill>
                <a:latin typeface="メイリオ" panose="020B0604030504040204" pitchFamily="50" charset="-128"/>
                <a:ea typeface="メイリオ" panose="020B0604030504040204" pitchFamily="50" charset="-128"/>
              </a:rPr>
              <a:t>電　話：０１６５４－３－３１２１　　</a:t>
            </a:r>
            <a:r>
              <a:rPr kumimoji="1" lang="en-US" altLang="ja-JP" sz="1100" dirty="0" smtClean="0">
                <a:solidFill>
                  <a:schemeClr val="tx1"/>
                </a:solidFill>
                <a:latin typeface="メイリオ" panose="020B0604030504040204" pitchFamily="50" charset="-128"/>
                <a:ea typeface="メイリオ" panose="020B0604030504040204" pitchFamily="50" charset="-128"/>
              </a:rPr>
              <a:t>FAX</a:t>
            </a:r>
            <a:r>
              <a:rPr kumimoji="1" lang="ja-JP" altLang="en-US" sz="1100" dirty="0" smtClean="0">
                <a:solidFill>
                  <a:schemeClr val="tx1"/>
                </a:solidFill>
                <a:latin typeface="メイリオ" panose="020B0604030504040204" pitchFamily="50" charset="-128"/>
                <a:ea typeface="メイリオ" panose="020B0604030504040204" pitchFamily="50" charset="-128"/>
              </a:rPr>
              <a:t>：０１６５４－３－３２２４</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p:txBody>
      </p:sp>
      <p:sp>
        <p:nvSpPr>
          <p:cNvPr id="29" name="角丸四角形 28"/>
          <p:cNvSpPr/>
          <p:nvPr/>
        </p:nvSpPr>
        <p:spPr>
          <a:xfrm>
            <a:off x="84191" y="2963081"/>
            <a:ext cx="6720469" cy="1421126"/>
          </a:xfrm>
          <a:prstGeom prst="round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rPr>
              <a:t>○　ＣＴ</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ＭＲＩ　</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ＰＥＴ</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マンモグラフィ</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放射線治療機器（リニアック、ガンマナイフ）</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100" dirty="0" smtClean="0">
                <a:solidFill>
                  <a:srgbClr val="FF0000"/>
                </a:solidFill>
              </a:rPr>
              <a:t>　　　</a:t>
            </a:r>
            <a:r>
              <a:rPr lang="en-US" altLang="ja-JP" sz="1100" dirty="0" smtClean="0">
                <a:solidFill>
                  <a:schemeClr val="tx1"/>
                </a:solidFill>
              </a:rPr>
              <a:t>※</a:t>
            </a:r>
            <a:r>
              <a:rPr lang="ja-JP" altLang="en-US" sz="1100" dirty="0" smtClean="0">
                <a:solidFill>
                  <a:schemeClr val="tx1"/>
                </a:solidFill>
              </a:rPr>
              <a:t>リース契約により設置した場合も含みます。</a:t>
            </a:r>
          </a:p>
        </p:txBody>
      </p:sp>
    </p:spTree>
    <p:extLst>
      <p:ext uri="{BB962C8B-B14F-4D97-AF65-F5344CB8AC3E}">
        <p14:creationId xmlns:p14="http://schemas.microsoft.com/office/powerpoint/2010/main" val="21555287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351</TotalTime>
  <Words>382</Words>
  <Application>Microsoft Office PowerPoint</Application>
  <PresentationFormat>A4 210 x 297 mm</PresentationFormat>
  <Paragraphs>38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原＿彰史（医療政策グループ）</dc:creator>
  <cp:lastModifiedBy>神田＿隆之</cp:lastModifiedBy>
  <cp:revision>65</cp:revision>
  <cp:lastPrinted>2023-03-30T04:28:39Z</cp:lastPrinted>
  <dcterms:created xsi:type="dcterms:W3CDTF">2020-03-10T05:49:11Z</dcterms:created>
  <dcterms:modified xsi:type="dcterms:W3CDTF">2023-03-30T04:52:04Z</dcterms:modified>
</cp:coreProperties>
</file>