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0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EC24A"/>
    <a:srgbClr val="8A6666"/>
    <a:srgbClr val="ABFBB8"/>
    <a:srgbClr val="FF8C0D"/>
    <a:srgbClr val="0FCB4E"/>
    <a:srgbClr val="2DEF6E"/>
    <a:srgbClr val="9CFAAC"/>
    <a:srgbClr val="BFD43C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テーマ スタイル 2 - アクセント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0" d="100"/>
          <a:sy n="30" d="100"/>
        </p:scale>
        <p:origin x="1736" y="1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5016B-AD66-4231-9447-01E35C5A5573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030F-C2E4-4CDF-93A2-4DF61C0D3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216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5016B-AD66-4231-9447-01E35C5A5573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030F-C2E4-4CDF-93A2-4DF61C0D3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6954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5016B-AD66-4231-9447-01E35C5A5573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030F-C2E4-4CDF-93A2-4DF61C0D3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560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5016B-AD66-4231-9447-01E35C5A5573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030F-C2E4-4CDF-93A2-4DF61C0D3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764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5016B-AD66-4231-9447-01E35C5A5573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030F-C2E4-4CDF-93A2-4DF61C0D3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232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5016B-AD66-4231-9447-01E35C5A5573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030F-C2E4-4CDF-93A2-4DF61C0D3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951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5016B-AD66-4231-9447-01E35C5A5573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030F-C2E4-4CDF-93A2-4DF61C0D3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760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5016B-AD66-4231-9447-01E35C5A5573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030F-C2E4-4CDF-93A2-4DF61C0D3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5146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5016B-AD66-4231-9447-01E35C5A5573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030F-C2E4-4CDF-93A2-4DF61C0D3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9431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5016B-AD66-4231-9447-01E35C5A5573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030F-C2E4-4CDF-93A2-4DF61C0D3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445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5016B-AD66-4231-9447-01E35C5A5573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030F-C2E4-4CDF-93A2-4DF61C0D3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073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5016B-AD66-4231-9447-01E35C5A5573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0030F-C2E4-4CDF-93A2-4DF61C0D3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94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正方形/長方形 48"/>
          <p:cNvSpPr/>
          <p:nvPr/>
        </p:nvSpPr>
        <p:spPr>
          <a:xfrm>
            <a:off x="-34679" y="0"/>
            <a:ext cx="7006734" cy="8839513"/>
          </a:xfrm>
          <a:prstGeom prst="rect">
            <a:avLst/>
          </a:prstGeom>
          <a:gradFill flip="none" rotWithShape="1">
            <a:gsLst>
              <a:gs pos="0">
                <a:srgbClr val="3399FF">
                  <a:shade val="30000"/>
                  <a:satMod val="115000"/>
                </a:srgbClr>
              </a:gs>
              <a:gs pos="25000">
                <a:schemeClr val="accent1">
                  <a:lumMod val="75000"/>
                </a:schemeClr>
              </a:gs>
              <a:gs pos="100000">
                <a:srgbClr val="3399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SｺﾞｼｯｸM" panose="020B0600000000000000" pitchFamily="50" charset="-128"/>
              <a:ea typeface="HGSｺﾞｼｯｸM" panose="020B06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M" panose="020B0600000000000000" pitchFamily="50" charset="-128"/>
                <a:ea typeface="HGSｺﾞｼｯｸM" panose="020B0600000000000000" pitchFamily="50" charset="-128"/>
                <a:cs typeface="+mn-cs"/>
              </a:rPr>
              <a:t>　　　　　　　　　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SｺﾞｼｯｸM" panose="020B0600000000000000" pitchFamily="50" charset="-128"/>
              <a:ea typeface="HGSｺﾞｼｯｸM" panose="020B0600000000000000" pitchFamily="50" charset="-128"/>
              <a:cs typeface="+mn-cs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-34679" y="8835696"/>
            <a:ext cx="7006734" cy="11616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SｺﾞｼｯｸM" panose="020B0600000000000000" pitchFamily="50" charset="-128"/>
              <a:ea typeface="HGSｺﾞｼｯｸM" panose="020B06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M" panose="020B0600000000000000" pitchFamily="50" charset="-128"/>
                <a:ea typeface="HGSｺﾞｼｯｸM" panose="020B0600000000000000" pitchFamily="50" charset="-128"/>
                <a:cs typeface="+mn-cs"/>
              </a:rPr>
              <a:t>　　　　　　　　　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SｺﾞｼｯｸM" panose="020B0600000000000000" pitchFamily="50" charset="-128"/>
              <a:ea typeface="HGSｺﾞｼｯｸM" panose="020B0600000000000000" pitchFamily="50" charset="-128"/>
              <a:cs typeface="+mn-cs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232638" y="1109035"/>
            <a:ext cx="6499466" cy="3437547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8" name="グループ化 17"/>
          <p:cNvGrpSpPr/>
          <p:nvPr/>
        </p:nvGrpSpPr>
        <p:grpSpPr>
          <a:xfrm>
            <a:off x="232638" y="8761196"/>
            <a:ext cx="6605971" cy="1052377"/>
            <a:chOff x="284241" y="8163930"/>
            <a:chExt cx="6629193" cy="1052377"/>
          </a:xfrm>
        </p:grpSpPr>
        <p:sp>
          <p:nvSpPr>
            <p:cNvPr id="43" name="正方形/長方形 42"/>
            <p:cNvSpPr/>
            <p:nvPr/>
          </p:nvSpPr>
          <p:spPr>
            <a:xfrm>
              <a:off x="1431795" y="8163930"/>
              <a:ext cx="5481639" cy="10523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HGSｺﾞｼｯｸM" panose="020B0600000000000000" pitchFamily="50" charset="-128"/>
                  <a:ea typeface="HGSｺﾞｼｯｸM" panose="020B0600000000000000" pitchFamily="50" charset="-128"/>
                  <a:cs typeface="+mn-cs"/>
                </a:rPr>
                <a:t>申込書類を</a:t>
              </a:r>
              <a:r>
                <a:rPr kumimoji="1" lang="ja-JP" altLang="en-US" sz="1200" b="1" i="0" u="sng" strike="noStrike" kern="1200" cap="none" spc="0" normalizeH="0" baseline="0" noProof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HGSｺﾞｼｯｸM" panose="020B0600000000000000" pitchFamily="50" charset="-128"/>
                  <a:ea typeface="HGSｺﾞｼｯｸM" panose="020B0600000000000000" pitchFamily="50" charset="-128"/>
                  <a:cs typeface="+mn-cs"/>
                </a:rPr>
                <a:t>ＦＡＸ</a:t>
              </a:r>
              <a:r>
                <a:rPr kumimoji="1" lang="ja-JP" altLang="en-US" sz="1100" b="1" i="0" u="sng" strike="noStrike" kern="1200" cap="none" spc="0" normalizeH="0" baseline="0" noProof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HGSｺﾞｼｯｸM" panose="020B0600000000000000" pitchFamily="50" charset="-128"/>
                  <a:ea typeface="HGSｺﾞｼｯｸM" panose="020B0600000000000000" pitchFamily="50" charset="-128"/>
                  <a:cs typeface="+mn-cs"/>
                </a:rPr>
                <a:t>又は</a:t>
              </a:r>
              <a:r>
                <a:rPr kumimoji="1" lang="ja-JP" altLang="en-US" sz="1200" b="1" i="0" u="sng" strike="noStrike" kern="1200" cap="none" spc="0" normalizeH="0" baseline="0" noProof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HGSｺﾞｼｯｸM" panose="020B0600000000000000" pitchFamily="50" charset="-128"/>
                  <a:ea typeface="HGSｺﾞｼｯｸM" panose="020B0600000000000000" pitchFamily="50" charset="-128"/>
                  <a:cs typeface="+mn-cs"/>
                </a:rPr>
                <a:t>電子メール</a:t>
              </a:r>
              <a:r>
                <a:rPr kumimoji="1" lang="ja-JP" alt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HGSｺﾞｼｯｸM" panose="020B0600000000000000" pitchFamily="50" charset="-128"/>
                  <a:ea typeface="HGSｺﾞｼｯｸM" panose="020B0600000000000000" pitchFamily="50" charset="-128"/>
                  <a:cs typeface="+mn-cs"/>
                </a:rPr>
                <a:t>により提出してください。</a:t>
              </a:r>
              <a:endPara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HGSｺﾞｼｯｸM" panose="020B0600000000000000" pitchFamily="50" charset="-128"/>
                <a:ea typeface="HGSｺﾞｼｯｸM" panose="020B0600000000000000" pitchFamily="50" charset="-128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HGSｺﾞｼｯｸM" panose="020B0600000000000000" pitchFamily="50" charset="-128"/>
                  <a:ea typeface="HGSｺﾞｼｯｸM" panose="020B0600000000000000" pitchFamily="50" charset="-128"/>
                  <a:cs typeface="+mn-cs"/>
                </a:rPr>
                <a:t>※</a:t>
              </a:r>
              <a:r>
                <a:rPr kumimoji="1" lang="ja-JP" alt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HGSｺﾞｼｯｸM" panose="020B0600000000000000" pitchFamily="50" charset="-128"/>
                  <a:ea typeface="HGSｺﾞｼｯｸM" panose="020B0600000000000000" pitchFamily="50" charset="-128"/>
                  <a:cs typeface="+mn-cs"/>
                </a:rPr>
                <a:t>提出後、受付漏れを防ぐため、お手数おかけしますが電話連絡をお願いします。</a:t>
              </a:r>
              <a:endPara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HGSｺﾞｼｯｸM" panose="020B0600000000000000" pitchFamily="50" charset="-128"/>
                <a:ea typeface="HGSｺﾞｼｯｸM" panose="020B0600000000000000" pitchFamily="50" charset="-128"/>
                <a:cs typeface="+mn-cs"/>
              </a:endParaRPr>
            </a:p>
            <a:p>
              <a:pPr lvl="0">
                <a:defRPr/>
              </a:pPr>
              <a:r>
                <a:rPr kumimoji="1" lang="ja-JP" alt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HGSｺﾞｼｯｸM" panose="020B0600000000000000" pitchFamily="50" charset="-128"/>
                  <a:ea typeface="HGSｺﾞｼｯｸM" panose="020B0600000000000000" pitchFamily="50" charset="-128"/>
                  <a:cs typeface="+mn-cs"/>
                </a:rPr>
                <a:t>　Ｆ Ａ Ｘ 送 付 先 ：</a:t>
              </a:r>
              <a:r>
                <a:rPr lang="en-US" altLang="ja-JP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0166-46-5204</a:t>
              </a:r>
              <a:r>
                <a:rPr lang="ja-JP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　</a:t>
              </a:r>
              <a:endParaRPr lang="en-US" altLang="ja-JP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  <a:p>
              <a:pPr lvl="0">
                <a:defRPr/>
              </a:pPr>
              <a:r>
                <a:rPr kumimoji="1" lang="ja-JP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HGSｺﾞｼｯｸM" panose="020B0600000000000000" pitchFamily="50" charset="-128"/>
                  <a:ea typeface="HGSｺﾞｼｯｸM" panose="020B0600000000000000" pitchFamily="50" charset="-128"/>
                  <a:cs typeface="+mn-cs"/>
                </a:rPr>
                <a:t>　電子</a:t>
              </a:r>
              <a:r>
                <a:rPr kumimoji="1" lang="ja-JP" alt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HGSｺﾞｼｯｸM" panose="020B0600000000000000" pitchFamily="50" charset="-128"/>
                  <a:ea typeface="HGSｺﾞｼｯｸM" panose="020B0600000000000000" pitchFamily="50" charset="-128"/>
                  <a:cs typeface="+mn-cs"/>
                </a:rPr>
                <a:t>メール送付先：</a:t>
              </a:r>
              <a:r>
                <a:rPr kumimoji="1" lang="en-US" altLang="ja-JP" sz="11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HGSｺﾞｼｯｸM" panose="020B0600000000000000" pitchFamily="50" charset="-128"/>
                  <a:ea typeface="HGSｺﾞｼｯｸM" panose="020B0600000000000000" pitchFamily="50" charset="-128"/>
                  <a:cs typeface="+mn-cs"/>
                </a:rPr>
                <a:t>higashimura.joe</a:t>
              </a:r>
              <a:r>
                <a:rPr lang="en-US" altLang="ja-JP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@pref.hokkaido.lg.jp</a:t>
              </a:r>
              <a:r>
                <a:rPr lang="ja-JP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　　</a:t>
              </a:r>
              <a:endParaRPr lang="en-US" altLang="ja-JP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  <a:p>
              <a:pPr lvl="0">
                <a:defRPr/>
              </a:pPr>
              <a:r>
                <a:rPr kumimoji="1" lang="ja-JP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EC24A"/>
                  </a:solidFill>
                  <a:effectLst/>
                  <a:uLnTx/>
                  <a:uFillTx/>
                  <a:latin typeface="HGSｺﾞｼｯｸM" panose="020B0600000000000000" pitchFamily="50" charset="-128"/>
                  <a:ea typeface="HGSｺﾞｼｯｸM" panose="020B0600000000000000" pitchFamily="50" charset="-128"/>
                  <a:cs typeface="+mn-cs"/>
                </a:rPr>
                <a:t>　</a:t>
              </a:r>
              <a:r>
                <a:rPr kumimoji="1" lang="ja-JP" alt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EC24A"/>
                  </a:solidFill>
                  <a:effectLst/>
                  <a:uLnTx/>
                  <a:uFillTx/>
                  <a:latin typeface="HGSｺﾞｼｯｸM" panose="020B0600000000000000" pitchFamily="50" charset="-128"/>
                  <a:ea typeface="HGSｺﾞｼｯｸM" panose="020B0600000000000000" pitchFamily="50" charset="-128"/>
                  <a:cs typeface="+mn-cs"/>
                </a:rPr>
                <a:t>　　　　　　　</a:t>
              </a:r>
              <a:endPara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EC24A"/>
                </a:solidFill>
                <a:effectLst/>
                <a:uLnTx/>
                <a:uFillTx/>
                <a:latin typeface="HGSｺﾞｼｯｸM" panose="020B0600000000000000" pitchFamily="50" charset="-128"/>
                <a:ea typeface="HGSｺﾞｼｯｸM" panose="020B0600000000000000" pitchFamily="50" charset="-128"/>
                <a:cs typeface="+mn-cs"/>
              </a:endParaRPr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284241" y="8486676"/>
              <a:ext cx="1044822" cy="509037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HGSｺﾞｼｯｸM" panose="020B0600000000000000" pitchFamily="50" charset="-128"/>
                  <a:ea typeface="HGSｺﾞｼｯｸM" panose="020B0600000000000000" pitchFamily="50" charset="-128"/>
                  <a:cs typeface="+mn-cs"/>
                </a:rPr>
                <a:t>お申込み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HGSｺﾞｼｯｸM" panose="020B0600000000000000" pitchFamily="50" charset="-128"/>
                <a:ea typeface="HGSｺﾞｼｯｸM" panose="020B0600000000000000" pitchFamily="50" charset="-128"/>
                <a:cs typeface="+mn-cs"/>
              </a:endParaRPr>
            </a:p>
          </p:txBody>
        </p:sp>
      </p:grpSp>
      <p:sp>
        <p:nvSpPr>
          <p:cNvPr id="46" name="正方形/長方形 45"/>
          <p:cNvSpPr/>
          <p:nvPr/>
        </p:nvSpPr>
        <p:spPr>
          <a:xfrm>
            <a:off x="1334681" y="9505869"/>
            <a:ext cx="5732662" cy="4683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HGSｺﾞｼｯｸM" panose="020B0600000000000000" pitchFamily="50" charset="-128"/>
                <a:ea typeface="HGSｺﾞｼｯｸM" panose="020B0600000000000000" pitchFamily="50" charset="-128"/>
                <a:cs typeface="+mn-cs"/>
              </a:rPr>
              <a:t>【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HGSｺﾞｼｯｸM" panose="020B0600000000000000" pitchFamily="50" charset="-128"/>
                <a:ea typeface="HGSｺﾞｼｯｸM" panose="020B0600000000000000" pitchFamily="50" charset="-128"/>
                <a:cs typeface="+mn-cs"/>
              </a:rPr>
              <a:t>お問合せ先</a:t>
            </a:r>
            <a:r>
              <a: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HGSｺﾞｼｯｸM" panose="020B0600000000000000" pitchFamily="50" charset="-128"/>
                <a:ea typeface="HGSｺﾞｼｯｸM" panose="020B0600000000000000" pitchFamily="50" charset="-128"/>
                <a:cs typeface="+mn-cs"/>
              </a:rPr>
              <a:t>】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HGSｺﾞｼｯｸM" panose="020B0600000000000000" pitchFamily="50" charset="-128"/>
                <a:ea typeface="HGSｺﾞｼｯｸM" panose="020B0600000000000000" pitchFamily="50" charset="-128"/>
                <a:cs typeface="+mn-cs"/>
              </a:rPr>
              <a:t>　北海道上川総合振興局地域創生部危機対策室（☎</a:t>
            </a:r>
            <a:r>
              <a: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HGSｺﾞｼｯｸM" panose="020B0600000000000000" pitchFamily="50" charset="-128"/>
                <a:ea typeface="HGSｺﾞｼｯｸM" panose="020B0600000000000000" pitchFamily="50" charset="-128"/>
                <a:cs typeface="+mn-cs"/>
              </a:rPr>
              <a:t>0166-46-5918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M" panose="020B0600000000000000" pitchFamily="50" charset="-128"/>
                <a:ea typeface="HGSｺﾞｼｯｸM" panose="020B0600000000000000" pitchFamily="50" charset="-128"/>
                <a:cs typeface="+mn-cs"/>
              </a:rPr>
              <a:t>）　　　　　　　　　</a:t>
            </a:r>
            <a:endParaRPr kumimoji="1" lang="ja-JP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SｺﾞｼｯｸM" panose="020B0600000000000000" pitchFamily="50" charset="-128"/>
              <a:ea typeface="HGSｺﾞｼｯｸM" panose="020B0600000000000000" pitchFamily="50" charset="-128"/>
              <a:cs typeface="+mn-cs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-40162" y="5881612"/>
            <a:ext cx="6338806" cy="2939554"/>
            <a:chOff x="-320538" y="9858509"/>
            <a:chExt cx="2551893" cy="2939554"/>
          </a:xfrm>
        </p:grpSpPr>
        <p:sp>
          <p:nvSpPr>
            <p:cNvPr id="42" name="正方形/長方形 41"/>
            <p:cNvSpPr/>
            <p:nvPr/>
          </p:nvSpPr>
          <p:spPr>
            <a:xfrm>
              <a:off x="-223196" y="9858509"/>
              <a:ext cx="764532" cy="30777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400" b="0" i="0" u="none" strike="noStrike" kern="1200" cap="none" spc="0" normalizeH="0" baseline="0" noProof="0" dirty="0">
                  <a:ln w="0"/>
                  <a:solidFill>
                    <a:schemeClr val="bg1"/>
                  </a:solidFill>
                  <a:effectLst/>
                  <a:uLnTx/>
                  <a:uFillTx/>
                  <a:latin typeface="HGSｺﾞｼｯｸE" panose="020B0900000000000000" pitchFamily="50" charset="-128"/>
                  <a:ea typeface="HGSｺﾞｼｯｸE" panose="020B0900000000000000" pitchFamily="50" charset="-128"/>
                  <a:cs typeface="+mn-cs"/>
                </a:rPr>
                <a:t>【</a:t>
              </a:r>
              <a:r>
                <a:rPr kumimoji="1" lang="ja-JP" altLang="en-US" sz="1400" b="0" i="0" u="none" strike="noStrike" kern="1200" cap="none" spc="0" normalizeH="0" baseline="0" noProof="0" dirty="0" smtClean="0">
                  <a:ln w="0"/>
                  <a:solidFill>
                    <a:schemeClr val="bg1"/>
                  </a:solidFill>
                  <a:effectLst/>
                  <a:uLnTx/>
                  <a:uFillTx/>
                  <a:latin typeface="HGSｺﾞｼｯｸE" panose="020B0900000000000000" pitchFamily="50" charset="-128"/>
                  <a:ea typeface="HGSｺﾞｼｯｸE" panose="020B0900000000000000" pitchFamily="50" charset="-128"/>
                  <a:cs typeface="+mn-cs"/>
                </a:rPr>
                <a:t>Ｄｏはぐとは</a:t>
              </a:r>
              <a:r>
                <a:rPr kumimoji="1" lang="en-US" altLang="ja-JP" sz="1400" b="0" i="0" u="none" strike="noStrike" kern="1200" cap="none" spc="0" normalizeH="0" baseline="0" noProof="0" dirty="0" smtClean="0">
                  <a:ln w="0"/>
                  <a:solidFill>
                    <a:schemeClr val="bg1"/>
                  </a:solidFill>
                  <a:effectLst/>
                  <a:uLnTx/>
                  <a:uFillTx/>
                  <a:latin typeface="HGSｺﾞｼｯｸE" panose="020B0900000000000000" pitchFamily="50" charset="-128"/>
                  <a:ea typeface="HGSｺﾞｼｯｸE" panose="020B0900000000000000" pitchFamily="50" charset="-128"/>
                  <a:cs typeface="+mn-cs"/>
                </a:rPr>
                <a:t>】</a:t>
              </a:r>
              <a:endParaRPr kumimoji="1" lang="ja-JP" altLang="en-US" sz="1400" b="0" i="0" u="none" strike="noStrike" kern="1200" cap="none" spc="0" normalizeH="0" baseline="0" noProof="0" dirty="0">
                <a:ln w="0"/>
                <a:solidFill>
                  <a:schemeClr val="bg1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  <a:cs typeface="+mn-cs"/>
              </a:endParaRPr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-177560" y="10212548"/>
              <a:ext cx="2408915" cy="129266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lvl="0">
                <a:defRPr/>
              </a:pPr>
              <a:r>
                <a:rPr lang="ja-JP" altLang="en-US" sz="1000" dirty="0" smtClean="0">
                  <a:ln w="0">
                    <a:noFill/>
                  </a:ln>
                  <a:solidFill>
                    <a:schemeClr val="bg1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・</a:t>
              </a:r>
              <a:r>
                <a:rPr lang="ja-JP" altLang="en-US" sz="1200" dirty="0" smtClean="0">
                  <a:ln w="0">
                    <a:noFill/>
                  </a:ln>
                  <a:solidFill>
                    <a:schemeClr val="bg1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真冬</a:t>
              </a:r>
              <a:r>
                <a:rPr lang="ja-JP" altLang="en-US" sz="1000" dirty="0">
                  <a:ln w="0">
                    <a:noFill/>
                  </a:ln>
                  <a:solidFill>
                    <a:schemeClr val="bg1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に</a:t>
              </a:r>
              <a:r>
                <a:rPr lang="ja-JP" altLang="en-US" sz="1100" dirty="0">
                  <a:ln w="0">
                    <a:noFill/>
                  </a:ln>
                  <a:solidFill>
                    <a:schemeClr val="bg1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直下型地震が発生</a:t>
              </a:r>
              <a:r>
                <a:rPr lang="ja-JP" altLang="en-US" sz="1000" dirty="0">
                  <a:ln w="0">
                    <a:noFill/>
                  </a:ln>
                  <a:solidFill>
                    <a:schemeClr val="bg1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し</a:t>
              </a:r>
              <a:r>
                <a:rPr lang="ja-JP" altLang="en-US" sz="1200" dirty="0">
                  <a:ln w="0">
                    <a:noFill/>
                  </a:ln>
                  <a:solidFill>
                    <a:schemeClr val="bg1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電気等が使えない</a:t>
              </a:r>
              <a:r>
                <a:rPr lang="ja-JP" altLang="en-US" sz="1000" dirty="0">
                  <a:ln w="0">
                    <a:noFill/>
                  </a:ln>
                  <a:solidFill>
                    <a:schemeClr val="bg1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という想定に沿って、</a:t>
              </a:r>
              <a:r>
                <a:rPr lang="en-US" altLang="ja-JP" sz="1000" dirty="0">
                  <a:ln w="0">
                    <a:noFill/>
                  </a:ln>
                  <a:solidFill>
                    <a:schemeClr val="bg1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250</a:t>
              </a:r>
              <a:r>
                <a:rPr lang="ja-JP" altLang="en-US" sz="1000" dirty="0">
                  <a:ln w="0">
                    <a:noFill/>
                  </a:ln>
                  <a:solidFill>
                    <a:schemeClr val="bg1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枚のカードで示された</a:t>
              </a:r>
              <a:r>
                <a:rPr lang="ja-JP" altLang="en-US" sz="1000" dirty="0" smtClean="0">
                  <a:ln w="0">
                    <a:noFill/>
                  </a:ln>
                  <a:solidFill>
                    <a:schemeClr val="bg1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さまざまな</a:t>
              </a:r>
              <a:r>
                <a:rPr lang="ja-JP" altLang="en-US" sz="1000" dirty="0">
                  <a:ln w="0">
                    <a:noFill/>
                  </a:ln>
                  <a:solidFill>
                    <a:schemeClr val="bg1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条件を、グループで話し合って解決していく</a:t>
              </a:r>
              <a:r>
                <a:rPr lang="ja-JP" altLang="en-US" sz="1200" dirty="0">
                  <a:ln w="0">
                    <a:noFill/>
                  </a:ln>
                  <a:solidFill>
                    <a:schemeClr val="bg1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「防災教育カードゲーム」</a:t>
              </a:r>
              <a:r>
                <a:rPr lang="ja-JP" altLang="en-US" sz="1000" dirty="0">
                  <a:ln w="0">
                    <a:noFill/>
                  </a:ln>
                  <a:solidFill>
                    <a:schemeClr val="bg1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です</a:t>
              </a:r>
              <a:r>
                <a:rPr lang="ja-JP" altLang="en-US" sz="1000" dirty="0" smtClean="0">
                  <a:ln w="0">
                    <a:noFill/>
                  </a:ln>
                  <a:solidFill>
                    <a:schemeClr val="bg1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。</a:t>
              </a:r>
              <a:endParaRPr lang="en-US" altLang="ja-JP" sz="1000" dirty="0" smtClean="0">
                <a:ln w="0">
                  <a:noFill/>
                </a:ln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endParaRPr>
            </a:p>
            <a:p>
              <a:pPr lvl="0">
                <a:defRPr/>
              </a:pPr>
              <a:endParaRPr lang="en-US" altLang="ja-JP" sz="900" dirty="0" smtClean="0">
                <a:ln w="0">
                  <a:noFill/>
                </a:ln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00" dirty="0" smtClean="0">
                  <a:ln w="0">
                    <a:noFill/>
                  </a:ln>
                  <a:solidFill>
                    <a:schemeClr val="bg1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・静岡県が開発した避難所運営ゲーム（</a:t>
              </a:r>
              <a:r>
                <a:rPr lang="en-US" altLang="ja-JP" sz="1000" dirty="0" smtClean="0">
                  <a:ln w="0">
                    <a:noFill/>
                  </a:ln>
                  <a:solidFill>
                    <a:schemeClr val="bg1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HUG</a:t>
              </a:r>
              <a:r>
                <a:rPr lang="ja-JP" altLang="en-US" sz="1000" dirty="0" smtClean="0">
                  <a:ln w="0">
                    <a:noFill/>
                  </a:ln>
                  <a:solidFill>
                    <a:schemeClr val="bg1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）に、</a:t>
              </a:r>
              <a:r>
                <a:rPr lang="ja-JP" altLang="en-US" sz="1200" dirty="0" smtClean="0">
                  <a:ln w="0">
                    <a:noFill/>
                  </a:ln>
                  <a:solidFill>
                    <a:schemeClr val="bg1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北海道</a:t>
              </a:r>
              <a:r>
                <a:rPr lang="ja-JP" altLang="en-US" sz="1000" dirty="0" smtClean="0">
                  <a:ln w="0">
                    <a:noFill/>
                  </a:ln>
                  <a:solidFill>
                    <a:schemeClr val="bg1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の</a:t>
              </a:r>
              <a:r>
                <a:rPr lang="ja-JP" altLang="en-US" sz="1200" dirty="0" smtClean="0">
                  <a:ln w="0">
                    <a:noFill/>
                  </a:ln>
                  <a:solidFill>
                    <a:schemeClr val="bg1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積雪寒冷</a:t>
              </a:r>
              <a:r>
                <a:rPr lang="ja-JP" altLang="en-US" sz="1000" dirty="0" smtClean="0">
                  <a:ln w="0">
                    <a:noFill/>
                  </a:ln>
                  <a:solidFill>
                    <a:schemeClr val="bg1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の</a:t>
              </a:r>
              <a:r>
                <a:rPr lang="ja-JP" altLang="en-US" sz="1200" dirty="0" smtClean="0">
                  <a:ln w="0">
                    <a:noFill/>
                  </a:ln>
                  <a:solidFill>
                    <a:schemeClr val="bg1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厳しい気候条件</a:t>
              </a:r>
              <a:r>
                <a:rPr lang="ja-JP" altLang="en-US" sz="1000" dirty="0" smtClean="0">
                  <a:ln w="0">
                    <a:noFill/>
                  </a:ln>
                  <a:solidFill>
                    <a:schemeClr val="bg1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や</a:t>
              </a:r>
              <a:endParaRPr lang="en-US" altLang="ja-JP" sz="900" dirty="0" smtClean="0">
                <a:ln w="0">
                  <a:noFill/>
                </a:ln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50" dirty="0" smtClean="0">
                  <a:ln w="0">
                    <a:noFill/>
                  </a:ln>
                  <a:solidFill>
                    <a:schemeClr val="bg1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　</a:t>
              </a:r>
              <a:r>
                <a:rPr lang="ja-JP" altLang="en-US" sz="1200" dirty="0" smtClean="0">
                  <a:ln w="0">
                    <a:noFill/>
                  </a:ln>
                  <a:solidFill>
                    <a:schemeClr val="bg1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東日本大震災</a:t>
              </a:r>
              <a:r>
                <a:rPr lang="ja-JP" altLang="en-US" sz="1000" dirty="0" smtClean="0">
                  <a:ln w="0">
                    <a:noFill/>
                  </a:ln>
                  <a:solidFill>
                    <a:schemeClr val="bg1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の経験などの観点を加えることにより、避難所の生活や運営を自分事として捉え、　</a:t>
              </a:r>
              <a:endParaRPr lang="en-US" altLang="ja-JP" sz="1000" dirty="0">
                <a:ln w="0">
                  <a:noFill/>
                </a:ln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00" dirty="0" smtClean="0">
                  <a:ln w="0">
                    <a:noFill/>
                  </a:ln>
                  <a:solidFill>
                    <a:schemeClr val="bg1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　</a:t>
              </a:r>
              <a:r>
                <a:rPr lang="ja-JP" altLang="en-US" sz="1200" dirty="0" smtClean="0">
                  <a:ln w="0">
                    <a:noFill/>
                  </a:ln>
                  <a:solidFill>
                    <a:schemeClr val="bg1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地域の防災対策の課題</a:t>
              </a:r>
              <a:r>
                <a:rPr lang="ja-JP" altLang="en-US" sz="1000" dirty="0" smtClean="0">
                  <a:ln w="0">
                    <a:noFill/>
                  </a:ln>
                  <a:solidFill>
                    <a:schemeClr val="bg1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を</a:t>
              </a:r>
              <a:r>
                <a:rPr lang="ja-JP" altLang="en-US" sz="1200" dirty="0" smtClean="0">
                  <a:ln w="0">
                    <a:noFill/>
                  </a:ln>
                  <a:solidFill>
                    <a:schemeClr val="bg1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見つけやすくする</a:t>
              </a:r>
              <a:r>
                <a:rPr lang="ja-JP" altLang="en-US" sz="1000" dirty="0" smtClean="0">
                  <a:ln w="0">
                    <a:noFill/>
                  </a:ln>
                  <a:solidFill>
                    <a:schemeClr val="bg1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ことを目的とし、北海道が作成したものです。</a:t>
              </a:r>
              <a:endParaRPr lang="en-US" altLang="ja-JP" sz="1000" dirty="0" smtClean="0">
                <a:ln w="0">
                  <a:noFill/>
                </a:ln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900" b="0" i="0" u="none" strike="noStrike" kern="1200" cap="none" spc="0" normalizeH="0" baseline="0" noProof="0" dirty="0" smtClean="0">
                  <a:ln w="0">
                    <a:noFill/>
                  </a:ln>
                  <a:effectLst/>
                  <a:uLnTx/>
                  <a:uFillTx/>
                  <a:latin typeface="HGSｺﾞｼｯｸE" panose="020B0900000000000000" pitchFamily="50" charset="-128"/>
                  <a:ea typeface="HGSｺﾞｼｯｸE" panose="020B0900000000000000" pitchFamily="50" charset="-128"/>
                  <a:cs typeface="+mn-cs"/>
                </a:rPr>
                <a:t>　　　</a:t>
              </a:r>
              <a:endParaRPr kumimoji="1" lang="en-US" altLang="ja-JP" sz="900" b="0" i="0" u="none" strike="noStrike" kern="1200" cap="none" spc="0" normalizeH="0" baseline="0" noProof="0" dirty="0" smtClean="0">
                <a:ln w="0">
                  <a:noFill/>
                </a:ln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  <a:cs typeface="+mn-cs"/>
              </a:endParaRPr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-320538" y="11557174"/>
              <a:ext cx="1140383" cy="30777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400" b="0" i="0" u="none" strike="noStrike" kern="1200" cap="none" spc="0" normalizeH="0" baseline="0" noProof="0" dirty="0">
                  <a:ln w="0"/>
                  <a:solidFill>
                    <a:schemeClr val="bg1"/>
                  </a:solidFill>
                  <a:effectLst/>
                  <a:uLnTx/>
                  <a:uFillTx/>
                  <a:latin typeface="HGSｺﾞｼｯｸE" panose="020B0900000000000000" pitchFamily="50" charset="-128"/>
                  <a:ea typeface="HGSｺﾞｼｯｸE" panose="020B0900000000000000" pitchFamily="50" charset="-128"/>
                  <a:cs typeface="+mn-cs"/>
                </a:rPr>
                <a:t>【</a:t>
              </a:r>
              <a:r>
                <a:rPr kumimoji="1" lang="ja-JP" altLang="en-US" sz="1400" b="0" i="0" u="none" strike="noStrike" kern="1200" cap="none" spc="0" normalizeH="0" baseline="0" noProof="0" dirty="0" smtClean="0">
                  <a:ln w="0"/>
                  <a:solidFill>
                    <a:schemeClr val="bg1"/>
                  </a:solidFill>
                  <a:effectLst/>
                  <a:uLnTx/>
                  <a:uFillTx/>
                  <a:latin typeface="HGSｺﾞｼｯｸE" panose="020B0900000000000000" pitchFamily="50" charset="-128"/>
                  <a:ea typeface="HGSｺﾞｼｯｸE" panose="020B0900000000000000" pitchFamily="50" charset="-128"/>
                  <a:cs typeface="+mn-cs"/>
                </a:rPr>
                <a:t>Ｄｏはぐマスターとは</a:t>
              </a:r>
              <a:r>
                <a:rPr kumimoji="1" lang="en-US" altLang="ja-JP" sz="1400" b="0" i="0" u="none" strike="noStrike" kern="1200" cap="none" spc="0" normalizeH="0" baseline="0" noProof="0" dirty="0" smtClean="0">
                  <a:ln w="0"/>
                  <a:solidFill>
                    <a:schemeClr val="bg1"/>
                  </a:solidFill>
                  <a:effectLst/>
                  <a:uLnTx/>
                  <a:uFillTx/>
                  <a:latin typeface="HGSｺﾞｼｯｸE" panose="020B0900000000000000" pitchFamily="50" charset="-128"/>
                  <a:ea typeface="HGSｺﾞｼｯｸE" panose="020B0900000000000000" pitchFamily="50" charset="-128"/>
                  <a:cs typeface="+mn-cs"/>
                </a:rPr>
                <a:t>】</a:t>
              </a:r>
              <a:endParaRPr kumimoji="1" lang="ja-JP" altLang="en-US" sz="1400" b="0" i="0" u="none" strike="noStrike" kern="1200" cap="none" spc="0" normalizeH="0" baseline="0" noProof="0" dirty="0">
                <a:ln w="0"/>
                <a:solidFill>
                  <a:schemeClr val="bg1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  <a:cs typeface="+mn-cs"/>
              </a:endParaRPr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-156867" y="11905511"/>
              <a:ext cx="1955104" cy="89255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 smtClean="0">
                  <a:ln w="0"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HGSｺﾞｼｯｸE" panose="020B0900000000000000" pitchFamily="50" charset="-128"/>
                  <a:ea typeface="HGSｺﾞｼｯｸE" panose="020B0900000000000000" pitchFamily="50" charset="-128"/>
                  <a:cs typeface="+mn-cs"/>
                </a:rPr>
                <a:t>・</a:t>
              </a:r>
              <a:r>
                <a:rPr kumimoji="1" lang="ja-JP" altLang="en-US" sz="1000" b="0" i="0" u="none" strike="noStrike" kern="1200" cap="none" spc="0" normalizeH="0" baseline="0" noProof="0" dirty="0">
                  <a:ln w="0"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HGSｺﾞｼｯｸE" panose="020B0900000000000000" pitchFamily="50" charset="-128"/>
                  <a:ea typeface="HGSｺﾞｼｯｸE" panose="020B0900000000000000" pitchFamily="50" charset="-128"/>
                  <a:cs typeface="+mn-cs"/>
                </a:rPr>
                <a:t>道</a:t>
              </a:r>
              <a:r>
                <a:rPr kumimoji="1" lang="ja-JP" altLang="en-US" sz="1000" b="0" i="0" u="none" strike="noStrike" kern="1200" cap="none" spc="0" normalizeH="0" baseline="0" noProof="0" dirty="0" smtClean="0">
                  <a:ln w="0"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HGSｺﾞｼｯｸE" panose="020B0900000000000000" pitchFamily="50" charset="-128"/>
                  <a:ea typeface="HGSｺﾞｼｯｸE" panose="020B0900000000000000" pitchFamily="50" charset="-128"/>
                  <a:cs typeface="+mn-cs"/>
                </a:rPr>
                <a:t>が実施する</a:t>
              </a:r>
              <a:r>
                <a:rPr kumimoji="1" lang="ja-JP" altLang="en-US" sz="1100" b="0" i="0" u="none" strike="noStrike" kern="1200" cap="none" spc="0" normalizeH="0" baseline="0" noProof="0" dirty="0" smtClean="0">
                  <a:ln w="0"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HGSｺﾞｼｯｸE" panose="020B0900000000000000" pitchFamily="50" charset="-128"/>
                  <a:ea typeface="HGSｺﾞｼｯｸE" panose="020B0900000000000000" pitchFamily="50" charset="-128"/>
                  <a:cs typeface="+mn-cs"/>
                </a:rPr>
                <a:t>Ｄｏはぐマスター認定講座</a:t>
              </a:r>
              <a:r>
                <a:rPr kumimoji="1" lang="ja-JP" altLang="en-US" sz="1100" b="0" i="0" strike="noStrike" kern="1200" cap="none" spc="0" normalizeH="0" baseline="0" noProof="0" dirty="0" smtClean="0">
                  <a:ln w="0"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HGSｺﾞｼｯｸE" panose="020B0900000000000000" pitchFamily="50" charset="-128"/>
                  <a:ea typeface="HGSｺﾞｼｯｸE" panose="020B0900000000000000" pitchFamily="50" charset="-128"/>
                  <a:cs typeface="+mn-cs"/>
                </a:rPr>
                <a:t>（今回の講座）</a:t>
              </a:r>
              <a:r>
                <a:rPr kumimoji="1" lang="ja-JP" altLang="en-US" sz="1100" b="0" i="0" u="none" strike="noStrike" kern="1200" cap="none" spc="0" normalizeH="0" baseline="0" noProof="0" dirty="0" smtClean="0">
                  <a:ln w="0"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HGSｺﾞｼｯｸE" panose="020B0900000000000000" pitchFamily="50" charset="-128"/>
                  <a:ea typeface="HGSｺﾞｼｯｸE" panose="020B0900000000000000" pitchFamily="50" charset="-128"/>
                  <a:cs typeface="+mn-cs"/>
                </a:rPr>
                <a:t>を受講</a:t>
              </a:r>
              <a:r>
                <a:rPr kumimoji="1" lang="ja-JP" altLang="en-US" sz="1000" b="0" i="0" u="none" strike="noStrike" kern="1200" cap="none" spc="0" normalizeH="0" baseline="0" noProof="0" dirty="0" smtClean="0">
                  <a:ln w="0"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HGSｺﾞｼｯｸE" panose="020B0900000000000000" pitchFamily="50" charset="-128"/>
                  <a:ea typeface="HGSｺﾞｼｯｸE" panose="020B0900000000000000" pitchFamily="50" charset="-128"/>
                  <a:cs typeface="+mn-cs"/>
                </a:rPr>
                <a:t>し、Ｄｏ</a:t>
              </a:r>
              <a:endParaRPr kumimoji="1" lang="en-US" altLang="ja-JP" sz="1000" b="0" i="0" u="none" strike="noStrike" kern="1200" cap="none" spc="0" normalizeH="0" baseline="0" noProof="0" dirty="0" smtClean="0">
                <a:ln w="0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 smtClean="0">
                  <a:ln w="0"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HGSｺﾞｼｯｸE" panose="020B0900000000000000" pitchFamily="50" charset="-128"/>
                  <a:ea typeface="HGSｺﾞｼｯｸE" panose="020B0900000000000000" pitchFamily="50" charset="-128"/>
                  <a:cs typeface="+mn-cs"/>
                </a:rPr>
                <a:t>　</a:t>
              </a:r>
              <a:r>
                <a:rPr kumimoji="1" lang="ja-JP" altLang="en-US" sz="1000" b="0" i="0" u="none" strike="noStrike" kern="1200" cap="none" spc="0" normalizeH="0" baseline="0" noProof="0" dirty="0" err="1" smtClean="0">
                  <a:ln w="0"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HGSｺﾞｼｯｸE" panose="020B0900000000000000" pitchFamily="50" charset="-128"/>
                  <a:ea typeface="HGSｺﾞｼｯｸE" panose="020B0900000000000000" pitchFamily="50" charset="-128"/>
                  <a:cs typeface="+mn-cs"/>
                </a:rPr>
                <a:t>はぐの</a:t>
              </a:r>
              <a:r>
                <a:rPr kumimoji="1" lang="ja-JP" altLang="en-US" sz="1000" b="0" i="0" u="none" strike="noStrike" kern="1200" cap="none" spc="0" normalizeH="0" baseline="0" noProof="0" dirty="0" smtClean="0">
                  <a:ln w="0"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HGSｺﾞｼｯｸE" panose="020B0900000000000000" pitchFamily="50" charset="-128"/>
                  <a:ea typeface="HGSｺﾞｼｯｸE" panose="020B0900000000000000" pitchFamily="50" charset="-128"/>
                  <a:cs typeface="+mn-cs"/>
                </a:rPr>
                <a:t>指導、普及啓発及び実践に十分な知識を有していると認められた方が</a:t>
              </a:r>
              <a:endParaRPr kumimoji="1" lang="en-US" altLang="ja-JP" sz="1000" b="0" i="0" u="none" strike="noStrike" kern="1200" cap="none" spc="0" normalizeH="0" baseline="0" noProof="0" dirty="0" smtClean="0">
                <a:ln w="0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 smtClean="0">
                  <a:ln w="0"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HGSｺﾞｼｯｸE" panose="020B0900000000000000" pitchFamily="50" charset="-128"/>
                  <a:ea typeface="HGSｺﾞｼｯｸE" panose="020B0900000000000000" pitchFamily="50" charset="-128"/>
                  <a:cs typeface="+mn-cs"/>
                </a:rPr>
                <a:t>　取得できる</a:t>
              </a:r>
              <a:r>
                <a:rPr kumimoji="1" lang="ja-JP" altLang="en-US" sz="1100" b="0" i="0" strike="noStrike" kern="1200" cap="none" spc="0" normalizeH="0" baseline="0" noProof="0" dirty="0" smtClean="0">
                  <a:ln w="0"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HGSｺﾞｼｯｸE" panose="020B0900000000000000" pitchFamily="50" charset="-128"/>
                  <a:ea typeface="HGSｺﾞｼｯｸE" panose="020B0900000000000000" pitchFamily="50" charset="-128"/>
                  <a:cs typeface="+mn-cs"/>
                </a:rPr>
                <a:t>資格</a:t>
              </a:r>
              <a:r>
                <a:rPr kumimoji="1" lang="ja-JP" altLang="en-US" sz="1000" b="0" i="0" u="none" strike="noStrike" kern="1200" cap="none" spc="0" normalizeH="0" baseline="0" noProof="0" dirty="0" smtClean="0">
                  <a:ln w="0"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HGSｺﾞｼｯｸE" panose="020B0900000000000000" pitchFamily="50" charset="-128"/>
                  <a:ea typeface="HGSｺﾞｼｯｸE" panose="020B0900000000000000" pitchFamily="50" charset="-128"/>
                  <a:cs typeface="+mn-cs"/>
                </a:rPr>
                <a:t>です。</a:t>
              </a:r>
              <a:endParaRPr kumimoji="1" lang="en-US" altLang="ja-JP" sz="900" b="0" i="0" u="none" strike="noStrike" kern="1200" cap="none" spc="0" normalizeH="0" baseline="0" noProof="0" dirty="0" smtClean="0">
                <a:ln w="0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  <a:cs typeface="+mn-cs"/>
              </a:endParaRPr>
            </a:p>
            <a:p>
              <a:pPr>
                <a:defRPr/>
              </a:pPr>
              <a:r>
                <a:rPr lang="ja-JP" altLang="en-US" sz="1000" dirty="0">
                  <a:ln w="0">
                    <a:noFill/>
                  </a:ln>
                  <a:solidFill>
                    <a:schemeClr val="bg1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・Ｄｏはぐマスターは、講師として、</a:t>
              </a:r>
              <a:r>
                <a:rPr lang="ja-JP" altLang="en-US" sz="1100" dirty="0">
                  <a:ln w="0">
                    <a:noFill/>
                  </a:ln>
                  <a:solidFill>
                    <a:schemeClr val="bg1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Ｄｏ</a:t>
              </a:r>
              <a:r>
                <a:rPr lang="ja-JP" altLang="en-US" sz="1100" dirty="0" err="1">
                  <a:ln w="0">
                    <a:noFill/>
                  </a:ln>
                  <a:solidFill>
                    <a:schemeClr val="bg1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はぐの</a:t>
              </a:r>
              <a:r>
                <a:rPr lang="ja-JP" altLang="en-US" sz="1100" dirty="0">
                  <a:ln w="0">
                    <a:noFill/>
                  </a:ln>
                  <a:solidFill>
                    <a:schemeClr val="bg1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普及啓発活動</a:t>
              </a:r>
              <a:r>
                <a:rPr lang="ja-JP" altLang="en-US" sz="1000" dirty="0">
                  <a:ln w="0">
                    <a:noFill/>
                  </a:ln>
                  <a:solidFill>
                    <a:schemeClr val="bg1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を行っています。</a:t>
              </a:r>
              <a:endParaRPr lang="en-US" altLang="ja-JP" sz="1000" dirty="0">
                <a:ln w="0">
                  <a:noFill/>
                </a:ln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900" b="0" i="0" u="none" strike="noStrike" kern="1200" cap="none" spc="0" normalizeH="0" baseline="0" noProof="0" dirty="0" smtClean="0">
                <a:ln w="0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  <a:cs typeface="+mn-cs"/>
              </a:endParaRPr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699652" y="1262610"/>
            <a:ext cx="5936587" cy="835795"/>
            <a:chOff x="3256991" y="5661317"/>
            <a:chExt cx="4446520" cy="927677"/>
          </a:xfrm>
        </p:grpSpPr>
        <p:sp>
          <p:nvSpPr>
            <p:cNvPr id="32" name="テキスト ボックス 31"/>
            <p:cNvSpPr txBox="1"/>
            <p:nvPr/>
          </p:nvSpPr>
          <p:spPr>
            <a:xfrm>
              <a:off x="4117519" y="5661317"/>
              <a:ext cx="2460093" cy="4440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令和</a:t>
              </a:r>
              <a:r>
                <a:rPr kumimoji="1" lang="en-US" altLang="ja-JP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5</a:t>
              </a:r>
              <a:r>
                <a:rPr kumimoji="1" lang="ja-JP" alt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年１０月</a:t>
              </a:r>
              <a:r>
                <a:rPr kumimoji="1" lang="en-US" altLang="ja-JP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5</a:t>
              </a:r>
              <a:r>
                <a:rPr kumimoji="1" lang="ja-JP" alt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日（木）</a:t>
              </a:r>
              <a:endPara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4115000" y="6179060"/>
              <a:ext cx="3588511" cy="409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13</a:t>
              </a:r>
              <a:r>
                <a:rPr kumimoji="1" lang="ja-JP" altLang="en-US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：</a:t>
              </a:r>
              <a:r>
                <a:rPr kumimoji="1" lang="en-US" altLang="ja-JP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00</a:t>
              </a:r>
              <a:r>
                <a:rPr kumimoji="1" lang="ja-JP" altLang="en-US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～</a:t>
              </a:r>
              <a:r>
                <a:rPr kumimoji="1" lang="en-US" altLang="ja-JP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17</a:t>
              </a:r>
              <a:r>
                <a:rPr kumimoji="1" lang="ja-JP" altLang="en-US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：</a:t>
              </a:r>
              <a:r>
                <a:rPr kumimoji="1" lang="en-US" altLang="ja-JP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00 (12:45</a:t>
              </a:r>
              <a:r>
                <a:rPr lang="ja-JP" altLang="en-US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</a:t>
              </a:r>
              <a:r>
                <a:rPr kumimoji="1" lang="ja-JP" altLang="en-US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受付開始</a:t>
              </a:r>
              <a:r>
                <a:rPr kumimoji="1" lang="en-US" altLang="ja-JP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)</a:t>
              </a:r>
              <a:endParaRPr kumimoji="1" lang="ja-JP" altLang="en-US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3256991" y="5709912"/>
              <a:ext cx="720956" cy="375772"/>
            </a:xfrm>
            <a:prstGeom prst="rect">
              <a:avLst/>
            </a:prstGeom>
            <a:solidFill>
              <a:srgbClr val="0EC24A"/>
            </a:solidFill>
            <a:effectLst>
              <a:softEdge rad="12700"/>
            </a:effectLst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HGSｺﾞｼｯｸM" panose="020B0600000000000000" pitchFamily="50" charset="-128"/>
                  <a:ea typeface="HGSｺﾞｼｯｸM" panose="020B0600000000000000" pitchFamily="50" charset="-128"/>
                  <a:cs typeface="+mn-cs"/>
                </a:rPr>
                <a:t>日時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SｺﾞｼｯｸM" panose="020B0600000000000000" pitchFamily="50" charset="-128"/>
                <a:ea typeface="HGSｺﾞｼｯｸM" panose="020B0600000000000000" pitchFamily="50" charset="-128"/>
                <a:cs typeface="+mn-cs"/>
              </a:endParaRPr>
            </a:p>
          </p:txBody>
        </p:sp>
      </p:grpSp>
      <p:sp>
        <p:nvSpPr>
          <p:cNvPr id="69" name="テキスト ボックス 68"/>
          <p:cNvSpPr txBox="1"/>
          <p:nvPr/>
        </p:nvSpPr>
        <p:spPr>
          <a:xfrm>
            <a:off x="709367" y="2114626"/>
            <a:ext cx="943124" cy="338554"/>
          </a:xfrm>
          <a:prstGeom prst="rect">
            <a:avLst/>
          </a:prstGeom>
          <a:solidFill>
            <a:srgbClr val="0EC24A"/>
          </a:solidFill>
          <a:effectLst>
            <a:softEdge rad="12700"/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SｺﾞｼｯｸM" panose="020B0600000000000000" pitchFamily="50" charset="-128"/>
                <a:ea typeface="HGSｺﾞｼｯｸM" panose="020B0600000000000000" pitchFamily="50" charset="-128"/>
                <a:cs typeface="+mn-cs"/>
              </a:rPr>
              <a:t>場所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GSｺﾞｼｯｸM" panose="020B0600000000000000" pitchFamily="50" charset="-128"/>
              <a:ea typeface="HGSｺﾞｼｯｸM" panose="020B0600000000000000" pitchFamily="50" charset="-128"/>
              <a:cs typeface="+mn-cs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1845187" y="2094906"/>
            <a:ext cx="35885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上川合同庁舎 ３階 講堂</a:t>
            </a:r>
            <a:endParaRPr lang="en-US" altLang="ja-JP" sz="2000" b="1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1809347" y="2477755"/>
            <a:ext cx="35885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（旭川市永山６条１９丁目１</a:t>
            </a:r>
            <a:r>
              <a:rPr lang="en-US" altLang="ja-JP" sz="16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</a:t>
            </a:r>
            <a:r>
              <a:rPr lang="ja-JP" altLang="en-US" sz="16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１）</a:t>
            </a:r>
            <a:endParaRPr lang="en-US" altLang="ja-JP" sz="1600" b="1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709367" y="2932909"/>
            <a:ext cx="906165" cy="307777"/>
          </a:xfrm>
          <a:prstGeom prst="rect">
            <a:avLst/>
          </a:prstGeom>
          <a:solidFill>
            <a:srgbClr val="0EC24A"/>
          </a:solidFill>
          <a:effectLst>
            <a:softEdge rad="12700"/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noProof="0" dirty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対象者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520077" y="404249"/>
            <a:ext cx="2284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令和５年</a:t>
            </a:r>
            <a:r>
              <a:rPr lang="ja-JP" altLang="en-US" sz="28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度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2099450" y="407077"/>
            <a:ext cx="4819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Do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はぐ講師養成研修会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対角する 2 つの角を丸めた四角形 5"/>
          <p:cNvSpPr/>
          <p:nvPr/>
        </p:nvSpPr>
        <p:spPr>
          <a:xfrm>
            <a:off x="201632" y="5717518"/>
            <a:ext cx="6530472" cy="3020575"/>
          </a:xfrm>
          <a:prstGeom prst="round2Diag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 rtlCol="0" anchor="ctr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kern="1200" cap="none" spc="0" normalizeH="0" baseline="0" noProof="0" dirty="0" smtClean="0">
              <a:ln w="0"/>
              <a:solidFill>
                <a:prstClr val="white"/>
              </a:solidFill>
              <a:effectLst/>
              <a:uLnTx/>
              <a:uFillTx/>
              <a:latin typeface="HGSｺﾞｼｯｸE" panose="020B0900000000000000" pitchFamily="50" charset="-128"/>
              <a:ea typeface="HGSｺﾞｼｯｸE" panose="020B0900000000000000" pitchFamily="50" charset="-128"/>
              <a:cs typeface="+mn-cs"/>
            </a:endParaRPr>
          </a:p>
        </p:txBody>
      </p:sp>
      <p:pic>
        <p:nvPicPr>
          <p:cNvPr id="36" name="図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8463" y="7354206"/>
            <a:ext cx="1503196" cy="1004151"/>
          </a:xfrm>
          <a:prstGeom prst="rect">
            <a:avLst/>
          </a:prstGeom>
        </p:spPr>
      </p:pic>
      <p:sp>
        <p:nvSpPr>
          <p:cNvPr id="38" name="テキスト ボックス 37"/>
          <p:cNvSpPr txBox="1"/>
          <p:nvPr/>
        </p:nvSpPr>
        <p:spPr>
          <a:xfrm>
            <a:off x="690887" y="3966119"/>
            <a:ext cx="961604" cy="338554"/>
          </a:xfrm>
          <a:prstGeom prst="rect">
            <a:avLst/>
          </a:prstGeom>
          <a:solidFill>
            <a:srgbClr val="0EC24A"/>
          </a:solidFill>
          <a:effectLst>
            <a:softEdge rad="12700"/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SｺﾞｼｯｸM" panose="020B0600000000000000" pitchFamily="50" charset="-128"/>
                <a:ea typeface="HGSｺﾞｼｯｸM" panose="020B0600000000000000" pitchFamily="50" charset="-128"/>
                <a:cs typeface="+mn-cs"/>
              </a:rPr>
              <a:t>主催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GSｺﾞｼｯｸM" panose="020B0600000000000000" pitchFamily="50" charset="-128"/>
              <a:ea typeface="HGSｺﾞｼｯｸM" panose="020B0600000000000000" pitchFamily="50" charset="-128"/>
              <a:cs typeface="+mn-cs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845187" y="3950049"/>
            <a:ext cx="2101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上川総合振興局</a:t>
            </a:r>
            <a:endParaRPr kumimoji="1" lang="ja-JP" alt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709367" y="4599952"/>
            <a:ext cx="5413138" cy="936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ctr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kern="1200" cap="none" spc="0" normalizeH="0" baseline="0" noProof="0" dirty="0" smtClean="0">
              <a:ln w="0"/>
              <a:solidFill>
                <a:prstClr val="white"/>
              </a:solidFill>
              <a:effectLst/>
              <a:uLnTx/>
              <a:uFillTx/>
              <a:latin typeface="HGSｺﾞｼｯｸE" panose="020B0900000000000000" pitchFamily="50" charset="-128"/>
              <a:ea typeface="HGSｺﾞｼｯｸE" panose="020B0900000000000000" pitchFamily="50" charset="-128"/>
              <a:cs typeface="+mn-cs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1151166" y="5041247"/>
            <a:ext cx="272260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 smtClean="0">
                <a:ln w="0"/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kumimoji="1" lang="ja-JP" altLang="en-US" sz="2400" b="1" i="0" u="none" strike="noStrike" kern="1200" cap="none" spc="0" normalizeH="0" baseline="0" noProof="0" dirty="0" smtClean="0">
                <a:ln w="0"/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sz="2400" b="1" i="0" u="none" strike="noStrike" kern="1200" cap="none" spc="0" normalizeH="0" baseline="0" noProof="0" dirty="0" smtClean="0">
                <a:ln w="0"/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21</a:t>
            </a:r>
            <a:r>
              <a:rPr kumimoji="1" lang="ja-JP" altLang="en-US" sz="2400" b="1" i="0" u="none" strike="noStrike" kern="1200" cap="none" spc="0" normalizeH="0" baseline="0" noProof="0" dirty="0" smtClean="0">
                <a:ln w="0"/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kumimoji="1" lang="ja-JP" altLang="en-US" sz="1600" b="1" i="0" u="none" strike="noStrike" kern="1200" cap="none" spc="0" normalizeH="0" baseline="0" noProof="0" dirty="0" smtClean="0">
                <a:ln w="0"/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（木）まで</a:t>
            </a:r>
            <a:endParaRPr kumimoji="1" lang="ja-JP" altLang="en-US" sz="1600" b="1" i="0" u="none" strike="noStrike" kern="1200" cap="none" spc="0" normalizeH="0" baseline="0" noProof="0" dirty="0">
              <a:ln w="0"/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757593" y="4606020"/>
            <a:ext cx="1715878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 w="0"/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申込期限</a:t>
            </a:r>
            <a:endParaRPr kumimoji="1" lang="ja-JP" altLang="en-US" sz="1600" b="1" i="0" u="none" strike="noStrike" kern="1200" cap="none" spc="0" normalizeH="0" baseline="0" noProof="0" dirty="0">
              <a:ln w="0"/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834028" y="4606020"/>
            <a:ext cx="628774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 w="0"/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定員</a:t>
            </a:r>
            <a:endParaRPr kumimoji="1" lang="en-US" altLang="ja-JP" sz="1600" b="1" i="0" u="none" strike="noStrike" kern="1200" cap="none" spc="0" normalizeH="0" baseline="0" noProof="0" dirty="0" smtClean="0">
              <a:ln w="0"/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3873767" y="5041247"/>
            <a:ext cx="171587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 smtClean="0">
                <a:ln w="0"/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40</a:t>
            </a:r>
            <a:r>
              <a:rPr kumimoji="1" lang="ja-JP" altLang="en-US" sz="2400" b="1" i="0" u="none" strike="noStrike" kern="1200" cap="none" spc="0" normalizeH="0" baseline="0" noProof="0" dirty="0" smtClean="0">
                <a:ln w="0"/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</a:t>
            </a:r>
            <a:r>
              <a:rPr kumimoji="1" lang="ja-JP" altLang="en-US" sz="2400" b="1" i="0" u="none" strike="noStrike" kern="1200" cap="none" spc="0" normalizeH="0" noProof="0" dirty="0" smtClean="0">
                <a:ln w="0"/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ja-JP" altLang="en-US" b="1" i="0" u="none" strike="noStrike" kern="1200" cap="none" spc="0" normalizeH="0" baseline="0" noProof="0" dirty="0" smtClean="0">
                <a:ln w="0"/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程度</a:t>
            </a:r>
            <a:endParaRPr kumimoji="1" lang="ja-JP" altLang="en-US" b="1" i="0" u="none" strike="noStrike" kern="1200" cap="none" spc="0" normalizeH="0" baseline="0" noProof="0" dirty="0">
              <a:ln w="0"/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809347" y="2915069"/>
            <a:ext cx="4651004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ja-JP" altLang="en-US" sz="1250" dirty="0" smtClean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・国、道及び市町村職員などの防災関係機関職員</a:t>
            </a:r>
            <a:endParaRPr lang="en-US" altLang="ja-JP" sz="1250" dirty="0" smtClean="0">
              <a:solidFill>
                <a:prstClr val="black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lvl="0">
              <a:defRPr/>
            </a:pPr>
            <a:r>
              <a:rPr lang="ja-JP" altLang="en-US" sz="1250" dirty="0" smtClean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・町内会・自主防災組織で活動を行っている地域防災活動者、</a:t>
            </a:r>
            <a:endParaRPr lang="en-US" altLang="ja-JP" sz="1250" dirty="0" smtClean="0">
              <a:solidFill>
                <a:prstClr val="black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lvl="0">
              <a:defRPr/>
            </a:pPr>
            <a:r>
              <a:rPr lang="ja-JP" altLang="en-US" sz="1250" dirty="0" smtClean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避難所となることが想定される施設の管理運営にあたって</a:t>
            </a:r>
            <a:endParaRPr lang="en-US" altLang="ja-JP" sz="1250" dirty="0" smtClean="0">
              <a:solidFill>
                <a:prstClr val="black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lvl="0">
              <a:defRPr/>
            </a:pPr>
            <a:r>
              <a:rPr lang="ja-JP" altLang="en-US" sz="1250" dirty="0" smtClean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いる方等で、今後「</a:t>
            </a:r>
            <a:r>
              <a:rPr lang="en-US" altLang="ja-JP" sz="1250" dirty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Do</a:t>
            </a:r>
            <a:r>
              <a:rPr lang="ja-JP" altLang="en-US" sz="1250" dirty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はぐ」の普及に協力していただける</a:t>
            </a:r>
            <a:r>
              <a:rPr lang="ja-JP" altLang="en-US" sz="1250" dirty="0" smtClean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方</a:t>
            </a:r>
            <a:endParaRPr lang="ja-JP" altLang="en-US" sz="1250" dirty="0">
              <a:solidFill>
                <a:prstClr val="black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lvl="0">
              <a:defRPr/>
            </a:pPr>
            <a:r>
              <a:rPr lang="ja-JP" altLang="en-US" sz="1250" dirty="0" smtClean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</a:t>
            </a:r>
            <a:r>
              <a:rPr lang="en-US" altLang="ja-JP" sz="1250" dirty="0" smtClean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※</a:t>
            </a:r>
            <a:r>
              <a:rPr lang="ja-JP" altLang="en-US" sz="1250" dirty="0" smtClean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「</a:t>
            </a:r>
            <a:r>
              <a:rPr lang="en-US" altLang="ja-JP" sz="1250" dirty="0" smtClean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Do</a:t>
            </a:r>
            <a:r>
              <a:rPr lang="ja-JP" altLang="en-US" sz="1250" dirty="0" smtClean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はぐ」未経験の方も参加可能</a:t>
            </a:r>
            <a:r>
              <a:rPr lang="ja-JP" altLang="en-US" sz="1100" dirty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113142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6556792"/>
              </p:ext>
            </p:extLst>
          </p:nvPr>
        </p:nvGraphicFramePr>
        <p:xfrm>
          <a:off x="135174" y="-143124"/>
          <a:ext cx="6599579" cy="99243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6410">
                  <a:extLst>
                    <a:ext uri="{9D8B030D-6E8A-4147-A177-3AD203B41FA5}">
                      <a16:colId xmlns:a16="http://schemas.microsoft.com/office/drawing/2014/main" val="591783836"/>
                    </a:ext>
                  </a:extLst>
                </a:gridCol>
                <a:gridCol w="933996">
                  <a:extLst>
                    <a:ext uri="{9D8B030D-6E8A-4147-A177-3AD203B41FA5}">
                      <a16:colId xmlns:a16="http://schemas.microsoft.com/office/drawing/2014/main" val="3723694239"/>
                    </a:ext>
                  </a:extLst>
                </a:gridCol>
                <a:gridCol w="933996">
                  <a:extLst>
                    <a:ext uri="{9D8B030D-6E8A-4147-A177-3AD203B41FA5}">
                      <a16:colId xmlns:a16="http://schemas.microsoft.com/office/drawing/2014/main" val="177211201"/>
                    </a:ext>
                  </a:extLst>
                </a:gridCol>
                <a:gridCol w="275658">
                  <a:extLst>
                    <a:ext uri="{9D8B030D-6E8A-4147-A177-3AD203B41FA5}">
                      <a16:colId xmlns:a16="http://schemas.microsoft.com/office/drawing/2014/main" val="3214376479"/>
                    </a:ext>
                  </a:extLst>
                </a:gridCol>
                <a:gridCol w="350248">
                  <a:extLst>
                    <a:ext uri="{9D8B030D-6E8A-4147-A177-3AD203B41FA5}">
                      <a16:colId xmlns:a16="http://schemas.microsoft.com/office/drawing/2014/main" val="4127617521"/>
                    </a:ext>
                  </a:extLst>
                </a:gridCol>
                <a:gridCol w="246471">
                  <a:extLst>
                    <a:ext uri="{9D8B030D-6E8A-4147-A177-3AD203B41FA5}">
                      <a16:colId xmlns:a16="http://schemas.microsoft.com/office/drawing/2014/main" val="3584978299"/>
                    </a:ext>
                  </a:extLst>
                </a:gridCol>
                <a:gridCol w="450782">
                  <a:extLst>
                    <a:ext uri="{9D8B030D-6E8A-4147-A177-3AD203B41FA5}">
                      <a16:colId xmlns:a16="http://schemas.microsoft.com/office/drawing/2014/main" val="246838521"/>
                    </a:ext>
                  </a:extLst>
                </a:gridCol>
                <a:gridCol w="324303">
                  <a:extLst>
                    <a:ext uri="{9D8B030D-6E8A-4147-A177-3AD203B41FA5}">
                      <a16:colId xmlns:a16="http://schemas.microsoft.com/office/drawing/2014/main" val="1223079836"/>
                    </a:ext>
                  </a:extLst>
                </a:gridCol>
                <a:gridCol w="324303">
                  <a:extLst>
                    <a:ext uri="{9D8B030D-6E8A-4147-A177-3AD203B41FA5}">
                      <a16:colId xmlns:a16="http://schemas.microsoft.com/office/drawing/2014/main" val="1742423658"/>
                    </a:ext>
                  </a:extLst>
                </a:gridCol>
                <a:gridCol w="301602">
                  <a:extLst>
                    <a:ext uri="{9D8B030D-6E8A-4147-A177-3AD203B41FA5}">
                      <a16:colId xmlns:a16="http://schemas.microsoft.com/office/drawing/2014/main" val="1268196652"/>
                    </a:ext>
                  </a:extLst>
                </a:gridCol>
                <a:gridCol w="324303">
                  <a:extLst>
                    <a:ext uri="{9D8B030D-6E8A-4147-A177-3AD203B41FA5}">
                      <a16:colId xmlns:a16="http://schemas.microsoft.com/office/drawing/2014/main" val="1484226814"/>
                    </a:ext>
                  </a:extLst>
                </a:gridCol>
                <a:gridCol w="301602">
                  <a:extLst>
                    <a:ext uri="{9D8B030D-6E8A-4147-A177-3AD203B41FA5}">
                      <a16:colId xmlns:a16="http://schemas.microsoft.com/office/drawing/2014/main" val="2521913849"/>
                    </a:ext>
                  </a:extLst>
                </a:gridCol>
                <a:gridCol w="324303">
                  <a:extLst>
                    <a:ext uri="{9D8B030D-6E8A-4147-A177-3AD203B41FA5}">
                      <a16:colId xmlns:a16="http://schemas.microsoft.com/office/drawing/2014/main" val="2994679051"/>
                    </a:ext>
                  </a:extLst>
                </a:gridCol>
                <a:gridCol w="301602">
                  <a:extLst>
                    <a:ext uri="{9D8B030D-6E8A-4147-A177-3AD203B41FA5}">
                      <a16:colId xmlns:a16="http://schemas.microsoft.com/office/drawing/2014/main" val="4247934062"/>
                    </a:ext>
                  </a:extLst>
                </a:gridCol>
              </a:tblGrid>
              <a:tr h="1065097"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ja-JP" altLang="en-US" sz="2400" u="none" strike="noStrike" dirty="0">
                          <a:effectLst/>
                        </a:rPr>
                        <a:t>令和５年度「</a:t>
                      </a:r>
                      <a:r>
                        <a:rPr lang="en-US" altLang="ja-JP" sz="2400" u="none" strike="noStrike" dirty="0">
                          <a:effectLst/>
                        </a:rPr>
                        <a:t>Do</a:t>
                      </a:r>
                      <a:r>
                        <a:rPr lang="ja-JP" altLang="en-US" sz="2400" u="none" strike="noStrike" dirty="0">
                          <a:effectLst/>
                        </a:rPr>
                        <a:t>はぐ講師養成研修会」受講申込書</a:t>
                      </a:r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909" marR="1909" marT="190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456856"/>
                  </a:ext>
                </a:extLst>
              </a:tr>
              <a:tr h="349617"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909" marR="1909" marT="190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909" marR="1909" marT="190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909" marR="1909" marT="190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909" marR="1909" marT="190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909" marR="1909" marT="190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1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909" marR="1909" marT="190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1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909" marR="1909" marT="190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1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909" marR="1909" marT="190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1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909" marR="1909" marT="190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1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909" marR="1909" marT="190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1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909" marR="1909" marT="190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1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909" marR="1909" marT="190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1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909" marR="1909" marT="190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909" marR="1909" marT="190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9812711"/>
                  </a:ext>
                </a:extLst>
              </a:tr>
              <a:tr h="297867">
                <a:tc gridSpan="14"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</a:rPr>
                        <a:t>○下記に必要事項を記入の上、電子メール又はＦＡＸで下記の申込先まで、お送りください。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909" marR="1909" marT="190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156392"/>
                  </a:ext>
                </a:extLst>
              </a:tr>
              <a:tr h="35804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 dirty="0">
                          <a:effectLst/>
                        </a:rPr>
                        <a:t>フリガナ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909" marR="1909" marT="1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909" marR="1909" marT="1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年齢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909" marR="1909" marT="1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r" fontAlgn="ctr"/>
                      <a:r>
                        <a:rPr lang="ja-JP" altLang="en-US" sz="1100" u="none" strike="noStrike" dirty="0" smtClean="0">
                          <a:effectLst/>
                        </a:rPr>
                        <a:t>歳　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909" marR="1909" marT="1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990864"/>
                  </a:ext>
                </a:extLst>
              </a:tr>
              <a:tr h="81537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お名前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909" marR="1909" marT="1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</a:rPr>
                        <a:t>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909" marR="1909" marT="1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181638"/>
                  </a:ext>
                </a:extLst>
              </a:tr>
              <a:tr h="704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ご住所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909" marR="1909" marT="1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3"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>
                          <a:effectLst/>
                        </a:rPr>
                        <a:t>　〒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909" marR="1909" marT="1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835851"/>
                  </a:ext>
                </a:extLst>
              </a:tr>
              <a:tr h="7040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</a:rPr>
                        <a:t>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909" marR="1909" marT="1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5221580"/>
                  </a:ext>
                </a:extLst>
              </a:tr>
              <a:tr h="109217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ご職業</a:t>
                      </a:r>
                      <a:endParaRPr lang="ja-JP" altLang="en-US" sz="11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909" marR="1909" marT="1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3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　国家公務員　・　道職員　・　市町村職員　・　消防職員　・　消防団員　・　教職員</a:t>
                      </a:r>
                      <a:br>
                        <a:rPr lang="ja-JP" altLang="en-US" sz="1100" u="none" strike="noStrike" dirty="0">
                          <a:effectLst/>
                        </a:rPr>
                      </a:br>
                      <a:r>
                        <a:rPr lang="ja-JP" altLang="en-US" sz="1100" u="none" strike="noStrike" dirty="0">
                          <a:effectLst/>
                        </a:rPr>
                        <a:t/>
                      </a:r>
                      <a:br>
                        <a:rPr lang="ja-JP" altLang="en-US" sz="1100" u="none" strike="noStrike" dirty="0">
                          <a:effectLst/>
                        </a:rPr>
                      </a:br>
                      <a:r>
                        <a:rPr lang="ja-JP" altLang="en-US" sz="1100" u="none" strike="noStrike" dirty="0">
                          <a:effectLst/>
                        </a:rPr>
                        <a:t>　　団体職員　・　会社員　・　自営業　・　その他　　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※</a:t>
                      </a:r>
                      <a:r>
                        <a:rPr lang="ja-JP" altLang="en-US" sz="1100" u="none" strike="noStrike" dirty="0">
                          <a:effectLst/>
                        </a:rPr>
                        <a:t>該当する職業に○を付けてください。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909" marR="1909" marT="1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753189"/>
                  </a:ext>
                </a:extLst>
              </a:tr>
              <a:tr h="109217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電話番号</a:t>
                      </a:r>
                      <a:endParaRPr lang="ja-JP" altLang="en-US" sz="11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909" marR="1909" marT="1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3">
                  <a:txBody>
                    <a:bodyPr/>
                    <a:lstStyle/>
                    <a:p>
                      <a:pPr algn="l" fontAlgn="b"/>
                      <a:r>
                        <a:rPr lang="en-US" altLang="ja-JP" sz="1050" u="none" strike="noStrike" dirty="0">
                          <a:effectLst/>
                        </a:rPr>
                        <a:t>※</a:t>
                      </a:r>
                      <a:r>
                        <a:rPr lang="ja-JP" altLang="en-US" sz="1050" u="none" strike="noStrike" dirty="0">
                          <a:effectLst/>
                        </a:rPr>
                        <a:t>日中、ご連絡が取れる電話番号を記入してください。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909" marR="1909" marT="1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827897"/>
                  </a:ext>
                </a:extLst>
              </a:tr>
              <a:tr h="10921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Email</a:t>
                      </a:r>
                      <a:r>
                        <a:rPr lang="ja-JP" altLang="en-US" sz="1050" u="none" strike="noStrike">
                          <a:effectLst/>
                        </a:rPr>
                        <a:t>アドレス</a:t>
                      </a:r>
                      <a:endParaRPr lang="ja-JP" altLang="en-US" sz="105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909" marR="1909" marT="1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3">
                  <a:txBody>
                    <a:bodyPr/>
                    <a:lstStyle/>
                    <a:p>
                      <a:pPr algn="l" fontAlgn="b"/>
                      <a:r>
                        <a:rPr lang="en-US" altLang="ja-JP" sz="1050" u="none" strike="noStrike" dirty="0">
                          <a:effectLst/>
                        </a:rPr>
                        <a:t>※</a:t>
                      </a:r>
                      <a:r>
                        <a:rPr lang="ja-JP" altLang="en-US" sz="1050" u="none" strike="noStrike" dirty="0">
                          <a:effectLst/>
                        </a:rPr>
                        <a:t>携帯電話のメールアドレスも可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909" marR="1909" marT="1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997340"/>
                  </a:ext>
                </a:extLst>
              </a:tr>
              <a:tr h="222707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</a:rPr>
                        <a:t>申込先等</a:t>
                      </a:r>
                      <a:endParaRPr lang="ja-JP" altLang="en-US" sz="105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909" marR="1909" marT="1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3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/>
                      </a:r>
                      <a:br>
                        <a:rPr lang="ja-JP" altLang="en-US" sz="1100" u="none" strike="noStrike" dirty="0">
                          <a:effectLst/>
                        </a:rPr>
                      </a:br>
                      <a:r>
                        <a:rPr lang="ja-JP" altLang="en-US" sz="1100" u="none" strike="noStrike" dirty="0">
                          <a:effectLst/>
                        </a:rPr>
                        <a:t>■申込期限</a:t>
                      </a:r>
                      <a:br>
                        <a:rPr lang="ja-JP" altLang="en-US" sz="1100" u="none" strike="noStrike" dirty="0">
                          <a:effectLst/>
                        </a:rPr>
                      </a:br>
                      <a:r>
                        <a:rPr lang="ja-JP" altLang="en-US" sz="1100" u="none" strike="noStrike" dirty="0">
                          <a:effectLst/>
                        </a:rPr>
                        <a:t>　令和５年（</a:t>
                      </a:r>
                      <a:r>
                        <a:rPr lang="en-US" altLang="ja-JP" sz="1100" u="none" strike="noStrike" dirty="0">
                          <a:effectLst/>
                        </a:rPr>
                        <a:t>2023</a:t>
                      </a:r>
                      <a:r>
                        <a:rPr lang="ja-JP" altLang="en-US" sz="1100" u="none" strike="noStrike" dirty="0">
                          <a:effectLst/>
                        </a:rPr>
                        <a:t>年）９月２１日（木）まで</a:t>
                      </a:r>
                      <a:br>
                        <a:rPr lang="ja-JP" altLang="en-US" sz="1100" u="none" strike="noStrike" dirty="0">
                          <a:effectLst/>
                        </a:rPr>
                      </a:br>
                      <a:r>
                        <a:rPr lang="ja-JP" altLang="en-US" sz="1100" u="none" strike="noStrike" dirty="0">
                          <a:effectLst/>
                        </a:rPr>
                        <a:t/>
                      </a:r>
                      <a:br>
                        <a:rPr lang="ja-JP" altLang="en-US" sz="1100" u="none" strike="noStrike" dirty="0">
                          <a:effectLst/>
                        </a:rPr>
                      </a:br>
                      <a:r>
                        <a:rPr lang="ja-JP" altLang="en-US" sz="1100" u="none" strike="noStrike" dirty="0">
                          <a:effectLst/>
                        </a:rPr>
                        <a:t>■応募先（電子メールまたは</a:t>
                      </a:r>
                      <a:r>
                        <a:rPr lang="en-US" sz="1100" u="none" strike="noStrike" dirty="0">
                          <a:effectLst/>
                        </a:rPr>
                        <a:t>ＦＡＸ</a:t>
                      </a:r>
                      <a:r>
                        <a:rPr lang="ja-JP" altLang="en-US" sz="1100" u="none" strike="noStrike" dirty="0">
                          <a:effectLst/>
                        </a:rPr>
                        <a:t>でご応募ください）</a:t>
                      </a:r>
                      <a:br>
                        <a:rPr lang="ja-JP" altLang="en-US" sz="1100" u="none" strike="noStrike" dirty="0">
                          <a:effectLst/>
                        </a:rPr>
                      </a:br>
                      <a:r>
                        <a:rPr lang="ja-JP" altLang="en-US" sz="1100" u="none" strike="noStrike" dirty="0">
                          <a:effectLst/>
                        </a:rPr>
                        <a:t>　電子メールアドレス：</a:t>
                      </a:r>
                      <a:r>
                        <a:rPr lang="en-US" sz="1100" u="none" strike="noStrike" dirty="0">
                          <a:effectLst/>
                        </a:rPr>
                        <a:t>higashimura.joe@pref.hokkaido.lg.jp</a:t>
                      </a:r>
                      <a:br>
                        <a:rPr lang="en-US" sz="1100" u="none" strike="noStrike" dirty="0">
                          <a:effectLst/>
                        </a:rPr>
                      </a:br>
                      <a:r>
                        <a:rPr lang="en-US" sz="1100" u="none" strike="noStrike" dirty="0">
                          <a:effectLst/>
                        </a:rPr>
                        <a:t>　FAX：（0166）46-5204</a:t>
                      </a:r>
                      <a:br>
                        <a:rPr lang="en-US" sz="1100" u="none" strike="noStrike" dirty="0">
                          <a:effectLst/>
                        </a:rPr>
                      </a:br>
                      <a:r>
                        <a:rPr lang="en-US" sz="1100" u="none" strike="noStrike" dirty="0">
                          <a:effectLst/>
                        </a:rPr>
                        <a:t/>
                      </a:r>
                      <a:br>
                        <a:rPr lang="en-US" sz="1100" u="none" strike="noStrike" dirty="0">
                          <a:effectLst/>
                        </a:rPr>
                      </a:br>
                      <a:r>
                        <a:rPr lang="en-US" sz="1100" u="none" strike="noStrike" dirty="0">
                          <a:effectLst/>
                        </a:rPr>
                        <a:t>■</a:t>
                      </a:r>
                      <a:r>
                        <a:rPr lang="ja-JP" altLang="en-US" sz="1100" u="none" strike="noStrike" dirty="0">
                          <a:effectLst/>
                        </a:rPr>
                        <a:t>お問い合わせ</a:t>
                      </a:r>
                      <a:br>
                        <a:rPr lang="ja-JP" altLang="en-US" sz="1100" u="none" strike="noStrike" dirty="0">
                          <a:effectLst/>
                        </a:rPr>
                      </a:br>
                      <a:r>
                        <a:rPr lang="ja-JP" altLang="en-US" sz="1100" u="none" strike="noStrike" dirty="0">
                          <a:effectLst/>
                        </a:rPr>
                        <a:t>　北海道上川総合振興局地域創生部危機対策室　東村</a:t>
                      </a:r>
                      <a:br>
                        <a:rPr lang="ja-JP" altLang="en-US" sz="1100" u="none" strike="noStrike" dirty="0">
                          <a:effectLst/>
                        </a:rPr>
                      </a:br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sz="1100" u="none" strike="noStrike" dirty="0">
                          <a:effectLst/>
                        </a:rPr>
                        <a:t>TEL：（0166）46-5918 （</a:t>
                      </a:r>
                      <a:r>
                        <a:rPr lang="ja-JP" altLang="en-US" sz="1100" u="none" strike="noStrike" dirty="0">
                          <a:effectLst/>
                        </a:rPr>
                        <a:t>内線：</a:t>
                      </a:r>
                      <a:r>
                        <a:rPr lang="en-US" altLang="ja-JP" sz="1100" u="none" strike="noStrike" dirty="0">
                          <a:effectLst/>
                        </a:rPr>
                        <a:t>6-550-2191</a:t>
                      </a:r>
                      <a:r>
                        <a:rPr lang="ja-JP" altLang="en-US" sz="1100" u="none" strike="noStrike" dirty="0">
                          <a:effectLst/>
                        </a:rPr>
                        <a:t>）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909" marR="1909" marT="1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3053120"/>
                  </a:ext>
                </a:extLst>
              </a:tr>
              <a:tr h="108315">
                <a:tc>
                  <a:txBody>
                    <a:bodyPr/>
                    <a:lstStyle/>
                    <a:p>
                      <a:pPr algn="l" fontAlgn="b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909" marR="1909" marT="190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909" marR="1909" marT="190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909" marR="1909" marT="190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909" marR="1909" marT="190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909" marR="1909" marT="190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909" marR="1909" marT="190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909" marR="1909" marT="190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909" marR="1909" marT="190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909" marR="1909" marT="190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909" marR="1909" marT="190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909" marR="1909" marT="190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909" marR="1909" marT="190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909" marR="1909" marT="190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909" marR="1909" marT="1909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5053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6725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C000"/>
        </a:solidFill>
      </a:spPr>
      <a:bodyPr wrap="square" lIns="91440" tIns="45720" rIns="91440" bIns="45720" rtlCol="0" anchor="ctr">
        <a:sp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1" sz="2400" b="0" i="0" u="none" strike="noStrike" kern="1200" cap="none" spc="0" normalizeH="0" baseline="0" noProof="0" dirty="0" smtClean="0">
            <a:ln w="0"/>
            <a:solidFill>
              <a:prstClr val="white"/>
            </a:solidFill>
            <a:effectLst/>
            <a:uLnTx/>
            <a:uFillTx/>
            <a:latin typeface="HGSｺﾞｼｯｸE" panose="020B0900000000000000" pitchFamily="50" charset="-128"/>
            <a:ea typeface="HGSｺﾞｼｯｸE" panose="020B0900000000000000" pitchFamily="50" charset="-128"/>
            <a:cs typeface="+mn-cs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2501</TotalTime>
  <Words>634</Words>
  <Application>Microsoft Office PowerPoint</Application>
  <PresentationFormat>A4 210 x 297 mm</PresentationFormat>
  <Paragraphs>63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HGSｺﾞｼｯｸE</vt:lpstr>
      <vt:lpstr>HGSｺﾞｼｯｸM</vt:lpstr>
      <vt:lpstr>HG丸ｺﾞｼｯｸM-PRO</vt:lpstr>
      <vt:lpstr>Meiryo UI</vt:lpstr>
      <vt:lpstr>ＭＳ Ｐゴシック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北舘＿則隆</dc:creator>
  <cp:lastModifiedBy>Windows ユーザー</cp:lastModifiedBy>
  <cp:revision>265</cp:revision>
  <cp:lastPrinted>2023-08-28T01:14:04Z</cp:lastPrinted>
  <dcterms:created xsi:type="dcterms:W3CDTF">2013-03-19T09:47:00Z</dcterms:created>
  <dcterms:modified xsi:type="dcterms:W3CDTF">2023-08-31T02:17:22Z</dcterms:modified>
</cp:coreProperties>
</file>