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3"/>
  </p:notesMasterIdLst>
  <p:sldIdLst>
    <p:sldId id="313" r:id="rId2"/>
    <p:sldId id="548" r:id="rId3"/>
    <p:sldId id="531" r:id="rId4"/>
    <p:sldId id="549" r:id="rId5"/>
    <p:sldId id="534" r:id="rId6"/>
    <p:sldId id="311" r:id="rId7"/>
    <p:sldId id="595" r:id="rId8"/>
    <p:sldId id="558" r:id="rId9"/>
    <p:sldId id="598" r:id="rId10"/>
    <p:sldId id="599" r:id="rId11"/>
    <p:sldId id="533" r:id="rId1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竹内＿剛" initials="竹内＿剛" lastIdx="1" clrIdx="0">
    <p:extLst>
      <p:ext uri="{19B8F6BF-5375-455C-9EA6-DF929625EA0E}">
        <p15:presenceInfo xmlns:p15="http://schemas.microsoft.com/office/powerpoint/2012/main" userId="竹内＿剛"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FFFF99"/>
    <a:srgbClr val="FFFFCC"/>
    <a:srgbClr val="FFC000"/>
    <a:srgbClr val="CCFFFF"/>
    <a:srgbClr val="FFCCFF"/>
    <a:srgbClr val="FFFF00"/>
    <a:srgbClr val="FFF2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91" autoAdjust="0"/>
    <p:restoredTop sz="94660"/>
  </p:normalViewPr>
  <p:slideViewPr>
    <p:cSldViewPr snapToGrid="0">
      <p:cViewPr varScale="1">
        <p:scale>
          <a:sx n="111" d="100"/>
          <a:sy n="111" d="100"/>
        </p:scale>
        <p:origin x="1446" y="78"/>
      </p:cViewPr>
      <p:guideLst/>
    </p:cSldViewPr>
  </p:slideViewPr>
  <p:notesTextViewPr>
    <p:cViewPr>
      <p:scale>
        <a:sx n="1" d="1"/>
        <a:sy n="1" d="1"/>
      </p:scale>
      <p:origin x="0" y="0"/>
    </p:cViewPr>
  </p:notesTextViewPr>
  <p:sorterViewPr>
    <p:cViewPr>
      <p:scale>
        <a:sx n="100" d="100"/>
        <a:sy n="100" d="100"/>
      </p:scale>
      <p:origin x="0" y="-125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19413" cy="495300"/>
          </a:xfrm>
          <a:prstGeom prst="rect">
            <a:avLst/>
          </a:prstGeom>
        </p:spPr>
        <p:txBody>
          <a:bodyPr vert="horz" lIns="91406" tIns="45705" rIns="91406" bIns="4570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06" tIns="45705" rIns="91406" bIns="45705" rtlCol="0"/>
          <a:lstStyle>
            <a:lvl1pPr algn="r">
              <a:defRPr sz="1200"/>
            </a:lvl1pPr>
          </a:lstStyle>
          <a:p>
            <a:fld id="{3A2B19E9-725E-4271-84E6-F1E4CC46E093}" type="datetimeFigureOut">
              <a:rPr kumimoji="1" lang="ja-JP" altLang="en-US" smtClean="0"/>
              <a:t>2023/10/12</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06" tIns="45705" rIns="91406" bIns="45705" rtlCol="0" anchor="ctr"/>
          <a:lstStyle/>
          <a:p>
            <a:endParaRPr lang="ja-JP" altLang="en-US"/>
          </a:p>
        </p:txBody>
      </p:sp>
      <p:sp>
        <p:nvSpPr>
          <p:cNvPr id="5" name="ノート プレースホルダー 4"/>
          <p:cNvSpPr>
            <a:spLocks noGrp="1"/>
          </p:cNvSpPr>
          <p:nvPr>
            <p:ph type="body" sz="quarter" idx="3"/>
          </p:nvPr>
        </p:nvSpPr>
        <p:spPr>
          <a:xfrm>
            <a:off x="673105" y="4748213"/>
            <a:ext cx="5389563" cy="3884612"/>
          </a:xfrm>
          <a:prstGeom prst="rect">
            <a:avLst/>
          </a:prstGeom>
        </p:spPr>
        <p:txBody>
          <a:bodyPr vert="horz" lIns="91406" tIns="45705" rIns="91406" bIns="4570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9371013"/>
            <a:ext cx="2919413" cy="495300"/>
          </a:xfrm>
          <a:prstGeom prst="rect">
            <a:avLst/>
          </a:prstGeom>
        </p:spPr>
        <p:txBody>
          <a:bodyPr vert="horz" lIns="91406" tIns="45705" rIns="91406" bIns="4570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06" tIns="45705" rIns="91406" bIns="45705" rtlCol="0" anchor="b"/>
          <a:lstStyle>
            <a:lvl1pPr algn="r">
              <a:defRPr sz="1200"/>
            </a:lvl1pPr>
          </a:lstStyle>
          <a:p>
            <a:fld id="{0C987CFB-5C6A-442B-A852-0F31A4240921}" type="slidenum">
              <a:rPr kumimoji="1" lang="ja-JP" altLang="en-US" smtClean="0"/>
              <a:t>‹#›</a:t>
            </a:fld>
            <a:endParaRPr kumimoji="1" lang="ja-JP" altLang="en-US"/>
          </a:p>
        </p:txBody>
      </p:sp>
    </p:spTree>
    <p:extLst>
      <p:ext uri="{BB962C8B-B14F-4D97-AF65-F5344CB8AC3E}">
        <p14:creationId xmlns:p14="http://schemas.microsoft.com/office/powerpoint/2010/main" val="38028305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3073400" y="908050"/>
            <a:ext cx="3544888" cy="2454275"/>
          </a:xfrm>
        </p:spPr>
      </p:sp>
      <p:sp>
        <p:nvSpPr>
          <p:cNvPr id="3" name="ノート プレースホルダ 2"/>
          <p:cNvSpPr>
            <a:spLocks noGrp="1"/>
          </p:cNvSpPr>
          <p:nvPr>
            <p:ph type="body" idx="1"/>
          </p:nvPr>
        </p:nvSpPr>
        <p:spPr/>
        <p:txBody>
          <a:bodyPr>
            <a:normAutofit/>
          </a:bodyPr>
          <a:lstStyle/>
          <a:p>
            <a:endParaRPr kumimoji="1" lang="ja-JP" altLang="en-US" dirty="0"/>
          </a:p>
        </p:txBody>
      </p:sp>
    </p:spTree>
    <p:extLst>
      <p:ext uri="{BB962C8B-B14F-4D97-AF65-F5344CB8AC3E}">
        <p14:creationId xmlns:p14="http://schemas.microsoft.com/office/powerpoint/2010/main" val="445003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Rot="1" noChangeAspect="1" noChangeArrowheads="1" noTextEdit="1"/>
          </p:cNvSpPr>
          <p:nvPr>
            <p:ph type="sldImg"/>
          </p:nvPr>
        </p:nvSpPr>
        <p:spPr>
          <a:xfrm>
            <a:off x="117475" y="844550"/>
            <a:ext cx="6135688" cy="4249738"/>
          </a:xfrm>
          <a:ln/>
        </p:spPr>
      </p:sp>
      <p:sp>
        <p:nvSpPr>
          <p:cNvPr id="8196" name="Rectangle 3"/>
          <p:cNvSpPr>
            <a:spLocks noGrp="1" noChangeArrowheads="1"/>
          </p:cNvSpPr>
          <p:nvPr>
            <p:ph type="body" idx="1"/>
          </p:nvPr>
        </p:nvSpPr>
        <p:spPr>
          <a:xfrm>
            <a:off x="638268" y="5377511"/>
            <a:ext cx="5086775" cy="5099045"/>
          </a:xfrm>
          <a:noFill/>
          <a:ln/>
        </p:spPr>
        <p:txBody>
          <a:bodyPr/>
          <a:lstStyle/>
          <a:p>
            <a:pPr eaLnBrk="1" hangingPunct="1"/>
            <a:endParaRPr lang="ja-JP" altLang="ja-JP" dirty="0" smtClean="0">
              <a:ea typeface="ＭＳ Ｐ明朝" charset="-128"/>
            </a:endParaRPr>
          </a:p>
        </p:txBody>
      </p:sp>
      <p:sp>
        <p:nvSpPr>
          <p:cNvPr id="2" name="スライド番号プレースホルダー 1"/>
          <p:cNvSpPr>
            <a:spLocks noGrp="1"/>
          </p:cNvSpPr>
          <p:nvPr>
            <p:ph type="sldNum" sz="quarter" idx="10"/>
          </p:nvPr>
        </p:nvSpPr>
        <p:spPr/>
        <p:txBody>
          <a:bodyPr/>
          <a:lstStyle/>
          <a:p>
            <a:pPr defTabSz="841896">
              <a:defRPr/>
            </a:pPr>
            <a:fld id="{22B00ADB-677D-4A29-8A05-7DC4DD55161D}" type="slidenum">
              <a:rPr kumimoji="1" lang="ja-JP" altLang="en-US">
                <a:solidFill>
                  <a:prstClr val="white"/>
                </a:solidFill>
                <a:latin typeface="Calibri"/>
                <a:ea typeface="ＭＳ Ｐゴシック" panose="020B0600070205080204" pitchFamily="50" charset="-128"/>
              </a:rPr>
              <a:pPr defTabSz="841896">
                <a:defRPr/>
              </a:pPr>
              <a:t>5</a:t>
            </a:fld>
            <a:endParaRPr kumimoji="1" lang="ja-JP" altLang="en-US" dirty="0">
              <a:solidFill>
                <a:prstClr val="white"/>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457727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C8B9425-0949-4077-8A02-592FB0441DA1}" type="slidenum">
              <a:rPr kumimoji="1" lang="ja-JP" altLang="en-US" smtClean="0"/>
              <a:t>10</a:t>
            </a:fld>
            <a:endParaRPr kumimoji="1" lang="ja-JP" altLang="en-US"/>
          </a:p>
        </p:txBody>
      </p:sp>
    </p:spTree>
    <p:extLst>
      <p:ext uri="{BB962C8B-B14F-4D97-AF65-F5344CB8AC3E}">
        <p14:creationId xmlns:p14="http://schemas.microsoft.com/office/powerpoint/2010/main" val="2383218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09FCA50-5457-4BFA-8326-1EB4B931E55D}" type="datetime1">
              <a:rPr kumimoji="1" lang="ja-JP" altLang="en-US" smtClean="0"/>
              <a:t>2023/10/12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1F2A22-9BBE-4B2C-A83B-E072242DD3B0}" type="slidenum">
              <a:rPr kumimoji="1" lang="ja-JP" altLang="en-US" smtClean="0"/>
              <a:t>‹#›</a:t>
            </a:fld>
            <a:endParaRPr kumimoji="1" lang="ja-JP" altLang="en-US" dirty="0"/>
          </a:p>
        </p:txBody>
      </p:sp>
    </p:spTree>
    <p:extLst>
      <p:ext uri="{BB962C8B-B14F-4D97-AF65-F5344CB8AC3E}">
        <p14:creationId xmlns:p14="http://schemas.microsoft.com/office/powerpoint/2010/main" val="406379887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B6A5B2E-F5F7-403D-9C36-226C110A75D5}" type="datetime1">
              <a:rPr kumimoji="1" lang="ja-JP" altLang="en-US" smtClean="0"/>
              <a:t>2023/10/12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1F2A22-9BBE-4B2C-A83B-E072242DD3B0}" type="slidenum">
              <a:rPr kumimoji="1" lang="ja-JP" altLang="en-US" smtClean="0"/>
              <a:t>‹#›</a:t>
            </a:fld>
            <a:endParaRPr kumimoji="1" lang="ja-JP" altLang="en-US"/>
          </a:p>
        </p:txBody>
      </p:sp>
    </p:spTree>
    <p:extLst>
      <p:ext uri="{BB962C8B-B14F-4D97-AF65-F5344CB8AC3E}">
        <p14:creationId xmlns:p14="http://schemas.microsoft.com/office/powerpoint/2010/main" val="426856673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154DE1B-565C-4F1F-8AC9-A184487176A1}" type="datetime1">
              <a:rPr kumimoji="1" lang="ja-JP" altLang="en-US" smtClean="0"/>
              <a:t>2023/10/12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1F2A22-9BBE-4B2C-A83B-E072242DD3B0}" type="slidenum">
              <a:rPr kumimoji="1" lang="ja-JP" altLang="en-US" smtClean="0"/>
              <a:t>‹#›</a:t>
            </a:fld>
            <a:endParaRPr kumimoji="1" lang="ja-JP" altLang="en-US"/>
          </a:p>
        </p:txBody>
      </p:sp>
    </p:spTree>
    <p:extLst>
      <p:ext uri="{BB962C8B-B14F-4D97-AF65-F5344CB8AC3E}">
        <p14:creationId xmlns:p14="http://schemas.microsoft.com/office/powerpoint/2010/main" val="30547975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37E6B66-4D9C-47EA-8CDB-623474B51407}" type="datetime1">
              <a:rPr kumimoji="1" lang="ja-JP" altLang="en-US" smtClean="0"/>
              <a:t>2023/10/12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77150" y="6356352"/>
            <a:ext cx="2228850" cy="365125"/>
          </a:xfrm>
        </p:spPr>
        <p:txBody>
          <a:bodyPr/>
          <a:lstStyle>
            <a:lvl1pPr>
              <a:defRPr sz="3200"/>
            </a:lvl1pPr>
          </a:lstStyle>
          <a:p>
            <a:fld id="{7D1F2A22-9BBE-4B2C-A83B-E072242DD3B0}" type="slidenum">
              <a:rPr kumimoji="1" lang="ja-JP" altLang="en-US" smtClean="0"/>
              <a:pPr/>
              <a:t>‹#›</a:t>
            </a:fld>
            <a:endParaRPr kumimoji="1" lang="ja-JP" altLang="en-US" dirty="0"/>
          </a:p>
        </p:txBody>
      </p:sp>
    </p:spTree>
    <p:extLst>
      <p:ext uri="{BB962C8B-B14F-4D97-AF65-F5344CB8AC3E}">
        <p14:creationId xmlns:p14="http://schemas.microsoft.com/office/powerpoint/2010/main" val="2478537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E4F997D-E70D-42F4-B5C3-0130188FFC2A}" type="datetime1">
              <a:rPr kumimoji="1" lang="ja-JP" altLang="en-US" smtClean="0"/>
              <a:t>2023/10/12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D1F2A22-9BBE-4B2C-A83B-E072242DD3B0}" type="slidenum">
              <a:rPr kumimoji="1" lang="ja-JP" altLang="en-US" smtClean="0"/>
              <a:t>‹#›</a:t>
            </a:fld>
            <a:endParaRPr kumimoji="1" lang="ja-JP" altLang="en-US"/>
          </a:p>
        </p:txBody>
      </p:sp>
    </p:spTree>
    <p:extLst>
      <p:ext uri="{BB962C8B-B14F-4D97-AF65-F5344CB8AC3E}">
        <p14:creationId xmlns:p14="http://schemas.microsoft.com/office/powerpoint/2010/main" val="9359318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E87AB00-F768-4E75-8C15-CF254B863D0B}" type="datetime1">
              <a:rPr kumimoji="1" lang="ja-JP" altLang="en-US" smtClean="0"/>
              <a:t>2023/10/12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1F2A22-9BBE-4B2C-A83B-E072242DD3B0}" type="slidenum">
              <a:rPr kumimoji="1" lang="ja-JP" altLang="en-US" smtClean="0"/>
              <a:t>‹#›</a:t>
            </a:fld>
            <a:endParaRPr kumimoji="1" lang="ja-JP" altLang="en-US"/>
          </a:p>
        </p:txBody>
      </p:sp>
    </p:spTree>
    <p:extLst>
      <p:ext uri="{BB962C8B-B14F-4D97-AF65-F5344CB8AC3E}">
        <p14:creationId xmlns:p14="http://schemas.microsoft.com/office/powerpoint/2010/main" val="5835577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3A8537F-02C6-4D9F-B4A4-28E336883F60}" type="datetime1">
              <a:rPr kumimoji="1" lang="ja-JP" altLang="en-US" smtClean="0"/>
              <a:t>2023/10/12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D1F2A22-9BBE-4B2C-A83B-E072242DD3B0}" type="slidenum">
              <a:rPr kumimoji="1" lang="ja-JP" altLang="en-US" smtClean="0"/>
              <a:t>‹#›</a:t>
            </a:fld>
            <a:endParaRPr kumimoji="1" lang="ja-JP" altLang="en-US"/>
          </a:p>
        </p:txBody>
      </p:sp>
    </p:spTree>
    <p:extLst>
      <p:ext uri="{BB962C8B-B14F-4D97-AF65-F5344CB8AC3E}">
        <p14:creationId xmlns:p14="http://schemas.microsoft.com/office/powerpoint/2010/main" val="351735207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47088B6-BBCF-45E7-99F6-116EBCA1FBEF}" type="datetime1">
              <a:rPr kumimoji="1" lang="ja-JP" altLang="en-US" smtClean="0"/>
              <a:t>2023/10/12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D1F2A22-9BBE-4B2C-A83B-E072242DD3B0}" type="slidenum">
              <a:rPr kumimoji="1" lang="ja-JP" altLang="en-US" smtClean="0"/>
              <a:t>‹#›</a:t>
            </a:fld>
            <a:endParaRPr kumimoji="1" lang="ja-JP" altLang="en-US"/>
          </a:p>
        </p:txBody>
      </p:sp>
    </p:spTree>
    <p:extLst>
      <p:ext uri="{BB962C8B-B14F-4D97-AF65-F5344CB8AC3E}">
        <p14:creationId xmlns:p14="http://schemas.microsoft.com/office/powerpoint/2010/main" val="300133282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1B54F7-1D9A-446D-AD22-38DA1FD8BECF}" type="datetime1">
              <a:rPr kumimoji="1" lang="ja-JP" altLang="en-US" smtClean="0"/>
              <a:t>2023/10/12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D1F2A22-9BBE-4B2C-A83B-E072242DD3B0}" type="slidenum">
              <a:rPr kumimoji="1" lang="ja-JP" altLang="en-US" smtClean="0"/>
              <a:t>‹#›</a:t>
            </a:fld>
            <a:endParaRPr kumimoji="1" lang="ja-JP" altLang="en-US" dirty="0"/>
          </a:p>
        </p:txBody>
      </p:sp>
    </p:spTree>
    <p:extLst>
      <p:ext uri="{BB962C8B-B14F-4D97-AF65-F5344CB8AC3E}">
        <p14:creationId xmlns:p14="http://schemas.microsoft.com/office/powerpoint/2010/main" val="107557061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9B58970-9D28-4820-A779-B3BBCBFD6306}" type="datetime1">
              <a:rPr kumimoji="1" lang="ja-JP" altLang="en-US" smtClean="0"/>
              <a:t>2023/10/12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1F2A22-9BBE-4B2C-A83B-E072242DD3B0}" type="slidenum">
              <a:rPr kumimoji="1" lang="ja-JP" altLang="en-US" smtClean="0"/>
              <a:t>‹#›</a:t>
            </a:fld>
            <a:endParaRPr kumimoji="1" lang="ja-JP" altLang="en-US"/>
          </a:p>
        </p:txBody>
      </p:sp>
    </p:spTree>
    <p:extLst>
      <p:ext uri="{BB962C8B-B14F-4D97-AF65-F5344CB8AC3E}">
        <p14:creationId xmlns:p14="http://schemas.microsoft.com/office/powerpoint/2010/main" val="75512271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20E658F-8077-4603-A71C-57F76CCABAA8}" type="datetime1">
              <a:rPr kumimoji="1" lang="ja-JP" altLang="en-US" smtClean="0"/>
              <a:t>2023/10/12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D1F2A22-9BBE-4B2C-A83B-E072242DD3B0}" type="slidenum">
              <a:rPr kumimoji="1" lang="ja-JP" altLang="en-US" smtClean="0"/>
              <a:t>‹#›</a:t>
            </a:fld>
            <a:endParaRPr kumimoji="1" lang="ja-JP" altLang="en-US"/>
          </a:p>
        </p:txBody>
      </p:sp>
    </p:spTree>
    <p:extLst>
      <p:ext uri="{BB962C8B-B14F-4D97-AF65-F5344CB8AC3E}">
        <p14:creationId xmlns:p14="http://schemas.microsoft.com/office/powerpoint/2010/main" val="37829085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CEADF6-3D0A-482B-8339-5C6290AC98B8}" type="datetime1">
              <a:rPr kumimoji="1" lang="ja-JP" altLang="en-US" smtClean="0"/>
              <a:t>2023/10/12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677150" y="6356351"/>
            <a:ext cx="2228850" cy="365125"/>
          </a:xfrm>
          <a:prstGeom prst="rect">
            <a:avLst/>
          </a:prstGeom>
        </p:spPr>
        <p:txBody>
          <a:bodyPr vert="horz" lIns="91440" tIns="45720" rIns="91440" bIns="45720" rtlCol="0" anchor="ctr"/>
          <a:lstStyle>
            <a:lvl1pPr algn="r">
              <a:defRPr sz="3200">
                <a:solidFill>
                  <a:schemeClr val="tx1">
                    <a:tint val="75000"/>
                  </a:schemeClr>
                </a:solidFill>
              </a:defRPr>
            </a:lvl1pPr>
          </a:lstStyle>
          <a:p>
            <a:fld id="{7D1F2A22-9BBE-4B2C-A83B-E072242DD3B0}" type="slidenum">
              <a:rPr kumimoji="1" lang="ja-JP" altLang="en-US" smtClean="0"/>
              <a:pPr/>
              <a:t>‹#›</a:t>
            </a:fld>
            <a:endParaRPr kumimoji="1" lang="ja-JP" altLang="en-US" dirty="0"/>
          </a:p>
        </p:txBody>
      </p:sp>
    </p:spTree>
    <p:extLst>
      <p:ext uri="{BB962C8B-B14F-4D97-AF65-F5344CB8AC3E}">
        <p14:creationId xmlns:p14="http://schemas.microsoft.com/office/powerpoint/2010/main" val="18749754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ef.hokkaido.lg.jp/index.ht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179"/>
          <p:cNvGrpSpPr>
            <a:grpSpLocks noChangeAspect="1"/>
          </p:cNvGrpSpPr>
          <p:nvPr/>
        </p:nvGrpSpPr>
        <p:grpSpPr bwMode="auto">
          <a:xfrm>
            <a:off x="1086005" y="5029199"/>
            <a:ext cx="2059500" cy="1246553"/>
            <a:chOff x="-10136" y="-9633"/>
            <a:chExt cx="39894" cy="23937"/>
          </a:xfrm>
          <a:solidFill>
            <a:schemeClr val="accent6">
              <a:lumMod val="60000"/>
              <a:lumOff val="40000"/>
            </a:schemeClr>
          </a:solidFill>
          <a:effectLst/>
        </p:grpSpPr>
        <p:sp>
          <p:nvSpPr>
            <p:cNvPr id="11" name="Freeform 114"/>
            <p:cNvSpPr>
              <a:spLocks noChangeAspect="1"/>
            </p:cNvSpPr>
            <p:nvPr/>
          </p:nvSpPr>
          <p:spPr bwMode="auto">
            <a:xfrm>
              <a:off x="-8605" y="-9419"/>
              <a:ext cx="25393" cy="23723"/>
            </a:xfrm>
            <a:custGeom>
              <a:avLst/>
              <a:gdLst/>
              <a:ahLst/>
              <a:cxnLst>
                <a:cxn ang="0">
                  <a:pos x="7748" y="1235"/>
                </a:cxn>
                <a:cxn ang="0">
                  <a:pos x="7895" y="7079"/>
                </a:cxn>
                <a:cxn ang="0">
                  <a:pos x="7517" y="9565"/>
                </a:cxn>
                <a:cxn ang="0">
                  <a:pos x="6677" y="10855"/>
                </a:cxn>
                <a:cxn ang="0">
                  <a:pos x="6952" y="12496"/>
                </a:cxn>
                <a:cxn ang="0">
                  <a:pos x="5261" y="13403"/>
                </a:cxn>
                <a:cxn ang="0">
                  <a:pos x="4613" y="13261"/>
                </a:cxn>
                <a:cxn ang="0">
                  <a:pos x="3665" y="12934"/>
                </a:cxn>
                <a:cxn ang="0">
                  <a:pos x="2962" y="12352"/>
                </a:cxn>
                <a:cxn ang="0">
                  <a:pos x="2392" y="13046"/>
                </a:cxn>
                <a:cxn ang="0">
                  <a:pos x="3017" y="14096"/>
                </a:cxn>
                <a:cxn ang="0">
                  <a:pos x="1807" y="15532"/>
                </a:cxn>
                <a:cxn ang="0">
                  <a:pos x="865" y="16273"/>
                </a:cxn>
                <a:cxn ang="0">
                  <a:pos x="334" y="17443"/>
                </a:cxn>
                <a:cxn ang="0">
                  <a:pos x="53" y="18622"/>
                </a:cxn>
                <a:cxn ang="0">
                  <a:pos x="650" y="19492"/>
                </a:cxn>
                <a:cxn ang="0">
                  <a:pos x="1531" y="20510"/>
                </a:cxn>
                <a:cxn ang="0">
                  <a:pos x="1093" y="21896"/>
                </a:cxn>
                <a:cxn ang="0">
                  <a:pos x="1025" y="23182"/>
                </a:cxn>
                <a:cxn ang="0">
                  <a:pos x="2027" y="23360"/>
                </a:cxn>
                <a:cxn ang="0">
                  <a:pos x="2788" y="22724"/>
                </a:cxn>
                <a:cxn ang="0">
                  <a:pos x="3871" y="21289"/>
                </a:cxn>
                <a:cxn ang="0">
                  <a:pos x="3982" y="21721"/>
                </a:cxn>
                <a:cxn ang="0">
                  <a:pos x="5875" y="21442"/>
                </a:cxn>
                <a:cxn ang="0">
                  <a:pos x="5165" y="20812"/>
                </a:cxn>
                <a:cxn ang="0">
                  <a:pos x="3986" y="19465"/>
                </a:cxn>
                <a:cxn ang="0">
                  <a:pos x="2972" y="16871"/>
                </a:cxn>
                <a:cxn ang="0">
                  <a:pos x="4295" y="17372"/>
                </a:cxn>
                <a:cxn ang="0">
                  <a:pos x="5015" y="18319"/>
                </a:cxn>
                <a:cxn ang="0">
                  <a:pos x="5216" y="18434"/>
                </a:cxn>
                <a:cxn ang="0">
                  <a:pos x="7793" y="16610"/>
                </a:cxn>
                <a:cxn ang="0">
                  <a:pos x="8965" y="16940"/>
                </a:cxn>
                <a:cxn ang="0">
                  <a:pos x="10690" y="18224"/>
                </a:cxn>
                <a:cxn ang="0">
                  <a:pos x="12451" y="19246"/>
                </a:cxn>
                <a:cxn ang="0">
                  <a:pos x="14401" y="20501"/>
                </a:cxn>
                <a:cxn ang="0">
                  <a:pos x="14929" y="19577"/>
                </a:cxn>
                <a:cxn ang="0">
                  <a:pos x="16543" y="16088"/>
                </a:cxn>
                <a:cxn ang="0">
                  <a:pos x="19438" y="14744"/>
                </a:cxn>
                <a:cxn ang="0">
                  <a:pos x="20806" y="14888"/>
                </a:cxn>
                <a:cxn ang="0">
                  <a:pos x="21459" y="14114"/>
                </a:cxn>
                <a:cxn ang="0">
                  <a:pos x="21636" y="14615"/>
                </a:cxn>
                <a:cxn ang="0">
                  <a:pos x="22176" y="14321"/>
                </a:cxn>
                <a:cxn ang="0">
                  <a:pos x="22431" y="13970"/>
                </a:cxn>
                <a:cxn ang="0">
                  <a:pos x="23146" y="13541"/>
                </a:cxn>
                <a:cxn ang="0">
                  <a:pos x="24118" y="13492"/>
                </a:cxn>
                <a:cxn ang="0">
                  <a:pos x="24514" y="12803"/>
                </a:cxn>
                <a:cxn ang="0">
                  <a:pos x="25281" y="12434"/>
                </a:cxn>
                <a:cxn ang="0">
                  <a:pos x="25021" y="12260"/>
                </a:cxn>
                <a:cxn ang="0">
                  <a:pos x="24417" y="12538"/>
                </a:cxn>
                <a:cxn ang="0">
                  <a:pos x="23056" y="11875"/>
                </a:cxn>
                <a:cxn ang="0">
                  <a:pos x="23065" y="11077"/>
                </a:cxn>
                <a:cxn ang="0">
                  <a:pos x="23415" y="11191"/>
                </a:cxn>
                <a:cxn ang="0">
                  <a:pos x="22713" y="8771"/>
                </a:cxn>
                <a:cxn ang="0">
                  <a:pos x="23428" y="7364"/>
                </a:cxn>
                <a:cxn ang="0">
                  <a:pos x="23239" y="6965"/>
                </a:cxn>
                <a:cxn ang="0">
                  <a:pos x="22416" y="7895"/>
                </a:cxn>
                <a:cxn ang="0">
                  <a:pos x="21375" y="8867"/>
                </a:cxn>
                <a:cxn ang="0">
                  <a:pos x="18847" y="8261"/>
                </a:cxn>
                <a:cxn ang="0">
                  <a:pos x="15066" y="6665"/>
                </a:cxn>
                <a:cxn ang="0">
                  <a:pos x="13080" y="4986"/>
                </a:cxn>
                <a:cxn ang="0">
                  <a:pos x="12103" y="3828"/>
                </a:cxn>
                <a:cxn ang="0">
                  <a:pos x="11011" y="2226"/>
                </a:cxn>
                <a:cxn ang="0">
                  <a:pos x="8940" y="74"/>
                </a:cxn>
              </a:cxnLst>
              <a:rect l="0" t="0" r="r" b="b"/>
              <a:pathLst>
                <a:path w="25393" h="23723">
                  <a:moveTo>
                    <a:pt x="8940" y="74"/>
                  </a:moveTo>
                  <a:cubicBezTo>
                    <a:pt x="8896" y="59"/>
                    <a:pt x="8943" y="116"/>
                    <a:pt x="8901" y="137"/>
                  </a:cubicBezTo>
                  <a:cubicBezTo>
                    <a:pt x="8886" y="158"/>
                    <a:pt x="8872" y="149"/>
                    <a:pt x="8865" y="164"/>
                  </a:cubicBezTo>
                  <a:cubicBezTo>
                    <a:pt x="8858" y="179"/>
                    <a:pt x="8861" y="211"/>
                    <a:pt x="8860" y="225"/>
                  </a:cubicBezTo>
                  <a:cubicBezTo>
                    <a:pt x="8859" y="239"/>
                    <a:pt x="8859" y="237"/>
                    <a:pt x="8856" y="246"/>
                  </a:cubicBezTo>
                  <a:cubicBezTo>
                    <a:pt x="8851" y="281"/>
                    <a:pt x="8841" y="261"/>
                    <a:pt x="8839" y="281"/>
                  </a:cubicBezTo>
                  <a:cubicBezTo>
                    <a:pt x="8836" y="293"/>
                    <a:pt x="8835" y="305"/>
                    <a:pt x="8836" y="317"/>
                  </a:cubicBezTo>
                  <a:cubicBezTo>
                    <a:pt x="8837" y="329"/>
                    <a:pt x="8843" y="346"/>
                    <a:pt x="8847" y="354"/>
                  </a:cubicBezTo>
                  <a:cubicBezTo>
                    <a:pt x="8851" y="362"/>
                    <a:pt x="8854" y="353"/>
                    <a:pt x="8859" y="363"/>
                  </a:cubicBezTo>
                  <a:cubicBezTo>
                    <a:pt x="8864" y="373"/>
                    <a:pt x="8800" y="482"/>
                    <a:pt x="8769" y="518"/>
                  </a:cubicBezTo>
                  <a:cubicBezTo>
                    <a:pt x="8715" y="595"/>
                    <a:pt x="8598" y="647"/>
                    <a:pt x="8509" y="677"/>
                  </a:cubicBezTo>
                  <a:cubicBezTo>
                    <a:pt x="8444" y="693"/>
                    <a:pt x="8415" y="687"/>
                    <a:pt x="8383" y="683"/>
                  </a:cubicBezTo>
                  <a:cubicBezTo>
                    <a:pt x="8356" y="681"/>
                    <a:pt x="8359" y="669"/>
                    <a:pt x="8348" y="662"/>
                  </a:cubicBezTo>
                  <a:cubicBezTo>
                    <a:pt x="8337" y="655"/>
                    <a:pt x="8332" y="651"/>
                    <a:pt x="8315" y="641"/>
                  </a:cubicBezTo>
                  <a:cubicBezTo>
                    <a:pt x="8305" y="666"/>
                    <a:pt x="8318" y="683"/>
                    <a:pt x="8299" y="698"/>
                  </a:cubicBezTo>
                  <a:cubicBezTo>
                    <a:pt x="8280" y="713"/>
                    <a:pt x="8223" y="727"/>
                    <a:pt x="8201" y="729"/>
                  </a:cubicBezTo>
                  <a:cubicBezTo>
                    <a:pt x="8179" y="731"/>
                    <a:pt x="8184" y="714"/>
                    <a:pt x="8167" y="707"/>
                  </a:cubicBezTo>
                  <a:cubicBezTo>
                    <a:pt x="8150" y="700"/>
                    <a:pt x="8114" y="691"/>
                    <a:pt x="8099" y="686"/>
                  </a:cubicBezTo>
                  <a:cubicBezTo>
                    <a:pt x="8084" y="681"/>
                    <a:pt x="8084" y="681"/>
                    <a:pt x="8077" y="677"/>
                  </a:cubicBezTo>
                  <a:cubicBezTo>
                    <a:pt x="8070" y="673"/>
                    <a:pt x="8063" y="676"/>
                    <a:pt x="8059" y="663"/>
                  </a:cubicBezTo>
                  <a:cubicBezTo>
                    <a:pt x="8055" y="650"/>
                    <a:pt x="8062" y="613"/>
                    <a:pt x="8054" y="600"/>
                  </a:cubicBezTo>
                  <a:cubicBezTo>
                    <a:pt x="8046" y="587"/>
                    <a:pt x="8024" y="597"/>
                    <a:pt x="8012" y="584"/>
                  </a:cubicBezTo>
                  <a:cubicBezTo>
                    <a:pt x="8000" y="571"/>
                    <a:pt x="7994" y="536"/>
                    <a:pt x="7984" y="521"/>
                  </a:cubicBezTo>
                  <a:cubicBezTo>
                    <a:pt x="7974" y="506"/>
                    <a:pt x="7968" y="505"/>
                    <a:pt x="7954" y="491"/>
                  </a:cubicBezTo>
                  <a:cubicBezTo>
                    <a:pt x="7940" y="477"/>
                    <a:pt x="7913" y="444"/>
                    <a:pt x="7901" y="435"/>
                  </a:cubicBezTo>
                  <a:cubicBezTo>
                    <a:pt x="7889" y="426"/>
                    <a:pt x="7883" y="430"/>
                    <a:pt x="7879" y="437"/>
                  </a:cubicBezTo>
                  <a:cubicBezTo>
                    <a:pt x="7873" y="442"/>
                    <a:pt x="7880" y="468"/>
                    <a:pt x="7877" y="477"/>
                  </a:cubicBezTo>
                  <a:cubicBezTo>
                    <a:pt x="7874" y="486"/>
                    <a:pt x="7865" y="486"/>
                    <a:pt x="7861" y="494"/>
                  </a:cubicBezTo>
                  <a:cubicBezTo>
                    <a:pt x="7857" y="502"/>
                    <a:pt x="7859" y="515"/>
                    <a:pt x="7856" y="525"/>
                  </a:cubicBezTo>
                  <a:cubicBezTo>
                    <a:pt x="7853" y="535"/>
                    <a:pt x="7842" y="548"/>
                    <a:pt x="7840" y="557"/>
                  </a:cubicBezTo>
                  <a:cubicBezTo>
                    <a:pt x="7838" y="566"/>
                    <a:pt x="7846" y="566"/>
                    <a:pt x="7846" y="579"/>
                  </a:cubicBezTo>
                  <a:cubicBezTo>
                    <a:pt x="7846" y="592"/>
                    <a:pt x="7836" y="608"/>
                    <a:pt x="7837" y="638"/>
                  </a:cubicBezTo>
                  <a:cubicBezTo>
                    <a:pt x="7839" y="672"/>
                    <a:pt x="7842" y="723"/>
                    <a:pt x="7853" y="759"/>
                  </a:cubicBezTo>
                  <a:cubicBezTo>
                    <a:pt x="7880" y="822"/>
                    <a:pt x="7891" y="831"/>
                    <a:pt x="7904" y="852"/>
                  </a:cubicBezTo>
                  <a:cubicBezTo>
                    <a:pt x="7913" y="863"/>
                    <a:pt x="7924" y="871"/>
                    <a:pt x="7930" y="888"/>
                  </a:cubicBezTo>
                  <a:cubicBezTo>
                    <a:pt x="7936" y="905"/>
                    <a:pt x="7939" y="912"/>
                    <a:pt x="7939" y="953"/>
                  </a:cubicBezTo>
                  <a:cubicBezTo>
                    <a:pt x="7929" y="1046"/>
                    <a:pt x="7859" y="1137"/>
                    <a:pt x="7813" y="1185"/>
                  </a:cubicBezTo>
                  <a:cubicBezTo>
                    <a:pt x="7782" y="1230"/>
                    <a:pt x="7775" y="1220"/>
                    <a:pt x="7751" y="1223"/>
                  </a:cubicBezTo>
                  <a:cubicBezTo>
                    <a:pt x="7740" y="1231"/>
                    <a:pt x="7744" y="1218"/>
                    <a:pt x="7748" y="1235"/>
                  </a:cubicBezTo>
                  <a:cubicBezTo>
                    <a:pt x="7774" y="1254"/>
                    <a:pt x="7778" y="1288"/>
                    <a:pt x="7775" y="1325"/>
                  </a:cubicBezTo>
                  <a:cubicBezTo>
                    <a:pt x="7772" y="1362"/>
                    <a:pt x="7750" y="1420"/>
                    <a:pt x="7729" y="1458"/>
                  </a:cubicBezTo>
                  <a:cubicBezTo>
                    <a:pt x="7708" y="1496"/>
                    <a:pt x="7677" y="1520"/>
                    <a:pt x="7651" y="1553"/>
                  </a:cubicBezTo>
                  <a:cubicBezTo>
                    <a:pt x="7619" y="1611"/>
                    <a:pt x="7604" y="1622"/>
                    <a:pt x="7574" y="1658"/>
                  </a:cubicBezTo>
                  <a:cubicBezTo>
                    <a:pt x="7571" y="1688"/>
                    <a:pt x="7579" y="1717"/>
                    <a:pt x="7577" y="1740"/>
                  </a:cubicBezTo>
                  <a:cubicBezTo>
                    <a:pt x="7575" y="1763"/>
                    <a:pt x="7566" y="1776"/>
                    <a:pt x="7564" y="1799"/>
                  </a:cubicBezTo>
                  <a:cubicBezTo>
                    <a:pt x="7562" y="1822"/>
                    <a:pt x="7567" y="1829"/>
                    <a:pt x="7564" y="1881"/>
                  </a:cubicBezTo>
                  <a:cubicBezTo>
                    <a:pt x="7586" y="1965"/>
                    <a:pt x="7604" y="2010"/>
                    <a:pt x="7630" y="2108"/>
                  </a:cubicBezTo>
                  <a:cubicBezTo>
                    <a:pt x="7704" y="2270"/>
                    <a:pt x="7746" y="2360"/>
                    <a:pt x="7793" y="2459"/>
                  </a:cubicBezTo>
                  <a:cubicBezTo>
                    <a:pt x="7810" y="2495"/>
                    <a:pt x="7807" y="2492"/>
                    <a:pt x="7825" y="2538"/>
                  </a:cubicBezTo>
                  <a:cubicBezTo>
                    <a:pt x="7862" y="2607"/>
                    <a:pt x="7917" y="2732"/>
                    <a:pt x="7958" y="2826"/>
                  </a:cubicBezTo>
                  <a:cubicBezTo>
                    <a:pt x="7999" y="2920"/>
                    <a:pt x="8037" y="3017"/>
                    <a:pt x="8071" y="3104"/>
                  </a:cubicBezTo>
                  <a:cubicBezTo>
                    <a:pt x="8093" y="3159"/>
                    <a:pt x="8087" y="3141"/>
                    <a:pt x="8162" y="3349"/>
                  </a:cubicBezTo>
                  <a:cubicBezTo>
                    <a:pt x="8206" y="3449"/>
                    <a:pt x="8262" y="3646"/>
                    <a:pt x="8273" y="3672"/>
                  </a:cubicBezTo>
                  <a:cubicBezTo>
                    <a:pt x="8284" y="3698"/>
                    <a:pt x="8275" y="3699"/>
                    <a:pt x="8273" y="3723"/>
                  </a:cubicBezTo>
                  <a:cubicBezTo>
                    <a:pt x="8311" y="3791"/>
                    <a:pt x="8384" y="4096"/>
                    <a:pt x="8413" y="4271"/>
                  </a:cubicBezTo>
                  <a:cubicBezTo>
                    <a:pt x="8439" y="4420"/>
                    <a:pt x="8449" y="4536"/>
                    <a:pt x="8461" y="4617"/>
                  </a:cubicBezTo>
                  <a:cubicBezTo>
                    <a:pt x="8473" y="4698"/>
                    <a:pt x="8477" y="4667"/>
                    <a:pt x="8483" y="4755"/>
                  </a:cubicBezTo>
                  <a:cubicBezTo>
                    <a:pt x="8498" y="4901"/>
                    <a:pt x="8498" y="5039"/>
                    <a:pt x="8497" y="5147"/>
                  </a:cubicBezTo>
                  <a:cubicBezTo>
                    <a:pt x="8496" y="5255"/>
                    <a:pt x="8486" y="5349"/>
                    <a:pt x="8479" y="5405"/>
                  </a:cubicBezTo>
                  <a:cubicBezTo>
                    <a:pt x="8465" y="5465"/>
                    <a:pt x="8460" y="5466"/>
                    <a:pt x="8453" y="5483"/>
                  </a:cubicBezTo>
                  <a:cubicBezTo>
                    <a:pt x="8446" y="5500"/>
                    <a:pt x="8444" y="5489"/>
                    <a:pt x="8434" y="5507"/>
                  </a:cubicBezTo>
                  <a:cubicBezTo>
                    <a:pt x="8424" y="5525"/>
                    <a:pt x="8403" y="5531"/>
                    <a:pt x="8395" y="5592"/>
                  </a:cubicBezTo>
                  <a:cubicBezTo>
                    <a:pt x="8389" y="5645"/>
                    <a:pt x="8380" y="5724"/>
                    <a:pt x="8383" y="5874"/>
                  </a:cubicBezTo>
                  <a:cubicBezTo>
                    <a:pt x="8357" y="6021"/>
                    <a:pt x="8383" y="6127"/>
                    <a:pt x="8291" y="6311"/>
                  </a:cubicBezTo>
                  <a:cubicBezTo>
                    <a:pt x="8257" y="6419"/>
                    <a:pt x="8183" y="6464"/>
                    <a:pt x="8155" y="6509"/>
                  </a:cubicBezTo>
                  <a:cubicBezTo>
                    <a:pt x="8144" y="6551"/>
                    <a:pt x="8154" y="6566"/>
                    <a:pt x="8147" y="6587"/>
                  </a:cubicBezTo>
                  <a:cubicBezTo>
                    <a:pt x="8140" y="6608"/>
                    <a:pt x="8125" y="6627"/>
                    <a:pt x="8116" y="6635"/>
                  </a:cubicBezTo>
                  <a:cubicBezTo>
                    <a:pt x="8107" y="6643"/>
                    <a:pt x="8103" y="6626"/>
                    <a:pt x="8093" y="6638"/>
                  </a:cubicBezTo>
                  <a:cubicBezTo>
                    <a:pt x="8083" y="6650"/>
                    <a:pt x="8063" y="6689"/>
                    <a:pt x="8057" y="6705"/>
                  </a:cubicBezTo>
                  <a:cubicBezTo>
                    <a:pt x="8051" y="6721"/>
                    <a:pt x="8057" y="6725"/>
                    <a:pt x="8054" y="6735"/>
                  </a:cubicBezTo>
                  <a:cubicBezTo>
                    <a:pt x="8051" y="6745"/>
                    <a:pt x="8046" y="6752"/>
                    <a:pt x="8041" y="6767"/>
                  </a:cubicBezTo>
                  <a:cubicBezTo>
                    <a:pt x="8028" y="6796"/>
                    <a:pt x="8033" y="6803"/>
                    <a:pt x="8021" y="6828"/>
                  </a:cubicBezTo>
                  <a:cubicBezTo>
                    <a:pt x="8017" y="6840"/>
                    <a:pt x="8016" y="6836"/>
                    <a:pt x="8014" y="6843"/>
                  </a:cubicBezTo>
                  <a:cubicBezTo>
                    <a:pt x="8012" y="6850"/>
                    <a:pt x="8014" y="6856"/>
                    <a:pt x="8006" y="6869"/>
                  </a:cubicBezTo>
                  <a:cubicBezTo>
                    <a:pt x="7998" y="6882"/>
                    <a:pt x="7978" y="6907"/>
                    <a:pt x="7967" y="6920"/>
                  </a:cubicBezTo>
                  <a:cubicBezTo>
                    <a:pt x="7956" y="6933"/>
                    <a:pt x="7952" y="6939"/>
                    <a:pt x="7939" y="6945"/>
                  </a:cubicBezTo>
                  <a:cubicBezTo>
                    <a:pt x="7926" y="6951"/>
                    <a:pt x="7895" y="6934"/>
                    <a:pt x="7888" y="6956"/>
                  </a:cubicBezTo>
                  <a:cubicBezTo>
                    <a:pt x="7878" y="6982"/>
                    <a:pt x="7890" y="7034"/>
                    <a:pt x="7895" y="7079"/>
                  </a:cubicBezTo>
                  <a:cubicBezTo>
                    <a:pt x="7900" y="7124"/>
                    <a:pt x="7912" y="7176"/>
                    <a:pt x="7916" y="7224"/>
                  </a:cubicBezTo>
                  <a:cubicBezTo>
                    <a:pt x="7920" y="7272"/>
                    <a:pt x="7921" y="7326"/>
                    <a:pt x="7921" y="7367"/>
                  </a:cubicBezTo>
                  <a:cubicBezTo>
                    <a:pt x="7921" y="7408"/>
                    <a:pt x="7914" y="7404"/>
                    <a:pt x="7916" y="7470"/>
                  </a:cubicBezTo>
                  <a:cubicBezTo>
                    <a:pt x="7918" y="7536"/>
                    <a:pt x="7933" y="7694"/>
                    <a:pt x="7933" y="7763"/>
                  </a:cubicBezTo>
                  <a:cubicBezTo>
                    <a:pt x="7933" y="7832"/>
                    <a:pt x="7937" y="7830"/>
                    <a:pt x="7915" y="7883"/>
                  </a:cubicBezTo>
                  <a:cubicBezTo>
                    <a:pt x="7913" y="7975"/>
                    <a:pt x="7942" y="8213"/>
                    <a:pt x="7948" y="8325"/>
                  </a:cubicBezTo>
                  <a:cubicBezTo>
                    <a:pt x="7954" y="8437"/>
                    <a:pt x="7949" y="8501"/>
                    <a:pt x="7949" y="8556"/>
                  </a:cubicBezTo>
                  <a:cubicBezTo>
                    <a:pt x="7949" y="8611"/>
                    <a:pt x="7952" y="8635"/>
                    <a:pt x="7948" y="8654"/>
                  </a:cubicBezTo>
                  <a:cubicBezTo>
                    <a:pt x="7945" y="8670"/>
                    <a:pt x="7948" y="8669"/>
                    <a:pt x="7927" y="8670"/>
                  </a:cubicBezTo>
                  <a:cubicBezTo>
                    <a:pt x="7923" y="8677"/>
                    <a:pt x="7927" y="8698"/>
                    <a:pt x="7922" y="8715"/>
                  </a:cubicBezTo>
                  <a:cubicBezTo>
                    <a:pt x="7917" y="8732"/>
                    <a:pt x="7906" y="8747"/>
                    <a:pt x="7897" y="8774"/>
                  </a:cubicBezTo>
                  <a:cubicBezTo>
                    <a:pt x="7888" y="8801"/>
                    <a:pt x="7872" y="8849"/>
                    <a:pt x="7867" y="8876"/>
                  </a:cubicBezTo>
                  <a:cubicBezTo>
                    <a:pt x="7862" y="8903"/>
                    <a:pt x="7869" y="8920"/>
                    <a:pt x="7868" y="8936"/>
                  </a:cubicBezTo>
                  <a:cubicBezTo>
                    <a:pt x="7867" y="8952"/>
                    <a:pt x="7859" y="8960"/>
                    <a:pt x="7858" y="8973"/>
                  </a:cubicBezTo>
                  <a:cubicBezTo>
                    <a:pt x="7847" y="9025"/>
                    <a:pt x="7865" y="9005"/>
                    <a:pt x="7864" y="9014"/>
                  </a:cubicBezTo>
                  <a:cubicBezTo>
                    <a:pt x="7863" y="9023"/>
                    <a:pt x="7854" y="9024"/>
                    <a:pt x="7853" y="9029"/>
                  </a:cubicBezTo>
                  <a:cubicBezTo>
                    <a:pt x="7852" y="9034"/>
                    <a:pt x="7854" y="9039"/>
                    <a:pt x="7856" y="9045"/>
                  </a:cubicBezTo>
                  <a:cubicBezTo>
                    <a:pt x="7858" y="9051"/>
                    <a:pt x="7867" y="9063"/>
                    <a:pt x="7868" y="9068"/>
                  </a:cubicBezTo>
                  <a:cubicBezTo>
                    <a:pt x="7869" y="9073"/>
                    <a:pt x="7869" y="9076"/>
                    <a:pt x="7865" y="9075"/>
                  </a:cubicBezTo>
                  <a:cubicBezTo>
                    <a:pt x="7861" y="9074"/>
                    <a:pt x="7847" y="9068"/>
                    <a:pt x="7844" y="9063"/>
                  </a:cubicBezTo>
                  <a:cubicBezTo>
                    <a:pt x="7841" y="9058"/>
                    <a:pt x="7846" y="9047"/>
                    <a:pt x="7844" y="9042"/>
                  </a:cubicBezTo>
                  <a:cubicBezTo>
                    <a:pt x="7842" y="9037"/>
                    <a:pt x="7832" y="9030"/>
                    <a:pt x="7829" y="9032"/>
                  </a:cubicBezTo>
                  <a:cubicBezTo>
                    <a:pt x="7826" y="9034"/>
                    <a:pt x="7828" y="9050"/>
                    <a:pt x="7826" y="9056"/>
                  </a:cubicBezTo>
                  <a:cubicBezTo>
                    <a:pt x="7824" y="9062"/>
                    <a:pt x="7815" y="9064"/>
                    <a:pt x="7814" y="9069"/>
                  </a:cubicBezTo>
                  <a:cubicBezTo>
                    <a:pt x="7813" y="9074"/>
                    <a:pt x="7820" y="9080"/>
                    <a:pt x="7823" y="9084"/>
                  </a:cubicBezTo>
                  <a:cubicBezTo>
                    <a:pt x="7826" y="9088"/>
                    <a:pt x="7835" y="9086"/>
                    <a:pt x="7835" y="9092"/>
                  </a:cubicBezTo>
                  <a:cubicBezTo>
                    <a:pt x="7835" y="9098"/>
                    <a:pt x="7828" y="9101"/>
                    <a:pt x="7823" y="9119"/>
                  </a:cubicBezTo>
                  <a:cubicBezTo>
                    <a:pt x="7818" y="9137"/>
                    <a:pt x="7811" y="9182"/>
                    <a:pt x="7802" y="9201"/>
                  </a:cubicBezTo>
                  <a:cubicBezTo>
                    <a:pt x="7793" y="9220"/>
                    <a:pt x="7786" y="9213"/>
                    <a:pt x="7771" y="9234"/>
                  </a:cubicBezTo>
                  <a:cubicBezTo>
                    <a:pt x="7756" y="9255"/>
                    <a:pt x="7729" y="9300"/>
                    <a:pt x="7714" y="9329"/>
                  </a:cubicBezTo>
                  <a:cubicBezTo>
                    <a:pt x="7699" y="9358"/>
                    <a:pt x="7693" y="9393"/>
                    <a:pt x="7681" y="9411"/>
                  </a:cubicBezTo>
                  <a:cubicBezTo>
                    <a:pt x="7669" y="9429"/>
                    <a:pt x="7650" y="9427"/>
                    <a:pt x="7639" y="9437"/>
                  </a:cubicBezTo>
                  <a:cubicBezTo>
                    <a:pt x="7623" y="9460"/>
                    <a:pt x="7626" y="9459"/>
                    <a:pt x="7616" y="9470"/>
                  </a:cubicBezTo>
                  <a:cubicBezTo>
                    <a:pt x="7612" y="9478"/>
                    <a:pt x="7619" y="9481"/>
                    <a:pt x="7616" y="9487"/>
                  </a:cubicBezTo>
                  <a:cubicBezTo>
                    <a:pt x="7613" y="9493"/>
                    <a:pt x="7604" y="9503"/>
                    <a:pt x="7598" y="9505"/>
                  </a:cubicBezTo>
                  <a:cubicBezTo>
                    <a:pt x="7592" y="9507"/>
                    <a:pt x="7589" y="9499"/>
                    <a:pt x="7580" y="9502"/>
                  </a:cubicBezTo>
                  <a:cubicBezTo>
                    <a:pt x="7571" y="9505"/>
                    <a:pt x="7551" y="9512"/>
                    <a:pt x="7544" y="9521"/>
                  </a:cubicBezTo>
                  <a:cubicBezTo>
                    <a:pt x="7537" y="9530"/>
                    <a:pt x="7539" y="9547"/>
                    <a:pt x="7535" y="9554"/>
                  </a:cubicBezTo>
                  <a:cubicBezTo>
                    <a:pt x="7531" y="9561"/>
                    <a:pt x="7525" y="9566"/>
                    <a:pt x="7517" y="9565"/>
                  </a:cubicBezTo>
                  <a:cubicBezTo>
                    <a:pt x="7509" y="9564"/>
                    <a:pt x="7495" y="9549"/>
                    <a:pt x="7487" y="9547"/>
                  </a:cubicBezTo>
                  <a:cubicBezTo>
                    <a:pt x="7479" y="9545"/>
                    <a:pt x="7476" y="9546"/>
                    <a:pt x="7471" y="9554"/>
                  </a:cubicBezTo>
                  <a:cubicBezTo>
                    <a:pt x="7466" y="9562"/>
                    <a:pt x="7467" y="9585"/>
                    <a:pt x="7459" y="9593"/>
                  </a:cubicBezTo>
                  <a:cubicBezTo>
                    <a:pt x="7451" y="9601"/>
                    <a:pt x="7431" y="9603"/>
                    <a:pt x="7423" y="9604"/>
                  </a:cubicBezTo>
                  <a:cubicBezTo>
                    <a:pt x="7415" y="9605"/>
                    <a:pt x="7411" y="9604"/>
                    <a:pt x="7408" y="9599"/>
                  </a:cubicBezTo>
                  <a:cubicBezTo>
                    <a:pt x="7405" y="9594"/>
                    <a:pt x="7417" y="9579"/>
                    <a:pt x="7408" y="9574"/>
                  </a:cubicBezTo>
                  <a:cubicBezTo>
                    <a:pt x="7399" y="9569"/>
                    <a:pt x="7370" y="9568"/>
                    <a:pt x="7354" y="9571"/>
                  </a:cubicBezTo>
                  <a:cubicBezTo>
                    <a:pt x="7338" y="9574"/>
                    <a:pt x="7323" y="9582"/>
                    <a:pt x="7313" y="9590"/>
                  </a:cubicBezTo>
                  <a:cubicBezTo>
                    <a:pt x="7298" y="9596"/>
                    <a:pt x="7302" y="9606"/>
                    <a:pt x="7294" y="9617"/>
                  </a:cubicBezTo>
                  <a:cubicBezTo>
                    <a:pt x="7286" y="9628"/>
                    <a:pt x="7274" y="9646"/>
                    <a:pt x="7267" y="9658"/>
                  </a:cubicBezTo>
                  <a:cubicBezTo>
                    <a:pt x="7260" y="9670"/>
                    <a:pt x="7265" y="9681"/>
                    <a:pt x="7253" y="9688"/>
                  </a:cubicBezTo>
                  <a:cubicBezTo>
                    <a:pt x="7241" y="9695"/>
                    <a:pt x="7214" y="9699"/>
                    <a:pt x="7192" y="9703"/>
                  </a:cubicBezTo>
                  <a:cubicBezTo>
                    <a:pt x="7170" y="9707"/>
                    <a:pt x="7133" y="9716"/>
                    <a:pt x="7118" y="9715"/>
                  </a:cubicBezTo>
                  <a:cubicBezTo>
                    <a:pt x="7103" y="9714"/>
                    <a:pt x="7111" y="9693"/>
                    <a:pt x="7100" y="9698"/>
                  </a:cubicBezTo>
                  <a:cubicBezTo>
                    <a:pt x="7056" y="9721"/>
                    <a:pt x="7064" y="9735"/>
                    <a:pt x="7051" y="9743"/>
                  </a:cubicBezTo>
                  <a:cubicBezTo>
                    <a:pt x="7038" y="9751"/>
                    <a:pt x="7033" y="9740"/>
                    <a:pt x="7021" y="9746"/>
                  </a:cubicBezTo>
                  <a:cubicBezTo>
                    <a:pt x="7009" y="9752"/>
                    <a:pt x="6990" y="9770"/>
                    <a:pt x="6979" y="9776"/>
                  </a:cubicBezTo>
                  <a:cubicBezTo>
                    <a:pt x="6968" y="9782"/>
                    <a:pt x="6959" y="9779"/>
                    <a:pt x="6953" y="9782"/>
                  </a:cubicBezTo>
                  <a:cubicBezTo>
                    <a:pt x="6947" y="9785"/>
                    <a:pt x="6947" y="9791"/>
                    <a:pt x="6940" y="9797"/>
                  </a:cubicBezTo>
                  <a:cubicBezTo>
                    <a:pt x="6933" y="9803"/>
                    <a:pt x="6925" y="9814"/>
                    <a:pt x="6910" y="9820"/>
                  </a:cubicBezTo>
                  <a:cubicBezTo>
                    <a:pt x="6895" y="9826"/>
                    <a:pt x="6873" y="9820"/>
                    <a:pt x="6848" y="9835"/>
                  </a:cubicBezTo>
                  <a:cubicBezTo>
                    <a:pt x="6797" y="9877"/>
                    <a:pt x="6783" y="9884"/>
                    <a:pt x="6761" y="9911"/>
                  </a:cubicBezTo>
                  <a:cubicBezTo>
                    <a:pt x="6739" y="9938"/>
                    <a:pt x="6724" y="9976"/>
                    <a:pt x="6718" y="9995"/>
                  </a:cubicBezTo>
                  <a:cubicBezTo>
                    <a:pt x="6710" y="10012"/>
                    <a:pt x="6729" y="10018"/>
                    <a:pt x="6727" y="10025"/>
                  </a:cubicBezTo>
                  <a:cubicBezTo>
                    <a:pt x="6725" y="10032"/>
                    <a:pt x="6709" y="10031"/>
                    <a:pt x="6707" y="10036"/>
                  </a:cubicBezTo>
                  <a:cubicBezTo>
                    <a:pt x="6705" y="10041"/>
                    <a:pt x="6715" y="10049"/>
                    <a:pt x="6713" y="10058"/>
                  </a:cubicBezTo>
                  <a:cubicBezTo>
                    <a:pt x="6711" y="10067"/>
                    <a:pt x="6702" y="10078"/>
                    <a:pt x="6697" y="10090"/>
                  </a:cubicBezTo>
                  <a:cubicBezTo>
                    <a:pt x="6692" y="10102"/>
                    <a:pt x="6692" y="10120"/>
                    <a:pt x="6685" y="10130"/>
                  </a:cubicBezTo>
                  <a:cubicBezTo>
                    <a:pt x="6678" y="10140"/>
                    <a:pt x="6667" y="10132"/>
                    <a:pt x="6655" y="10148"/>
                  </a:cubicBezTo>
                  <a:cubicBezTo>
                    <a:pt x="6633" y="10188"/>
                    <a:pt x="6621" y="10207"/>
                    <a:pt x="6610" y="10225"/>
                  </a:cubicBezTo>
                  <a:cubicBezTo>
                    <a:pt x="6599" y="10243"/>
                    <a:pt x="6593" y="10247"/>
                    <a:pt x="6589" y="10256"/>
                  </a:cubicBezTo>
                  <a:cubicBezTo>
                    <a:pt x="6577" y="10275"/>
                    <a:pt x="6591" y="10271"/>
                    <a:pt x="6587" y="10280"/>
                  </a:cubicBezTo>
                  <a:cubicBezTo>
                    <a:pt x="6583" y="10289"/>
                    <a:pt x="6571" y="10303"/>
                    <a:pt x="6566" y="10313"/>
                  </a:cubicBezTo>
                  <a:cubicBezTo>
                    <a:pt x="6561" y="10323"/>
                    <a:pt x="6558" y="10322"/>
                    <a:pt x="6557" y="10339"/>
                  </a:cubicBezTo>
                  <a:cubicBezTo>
                    <a:pt x="6556" y="10356"/>
                    <a:pt x="6552" y="10373"/>
                    <a:pt x="6559" y="10415"/>
                  </a:cubicBezTo>
                  <a:cubicBezTo>
                    <a:pt x="6583" y="10463"/>
                    <a:pt x="6598" y="10544"/>
                    <a:pt x="6602" y="10592"/>
                  </a:cubicBezTo>
                  <a:cubicBezTo>
                    <a:pt x="6626" y="10634"/>
                    <a:pt x="6627" y="10652"/>
                    <a:pt x="6635" y="10688"/>
                  </a:cubicBezTo>
                  <a:cubicBezTo>
                    <a:pt x="6643" y="10724"/>
                    <a:pt x="6642" y="10783"/>
                    <a:pt x="6649" y="10811"/>
                  </a:cubicBezTo>
                  <a:cubicBezTo>
                    <a:pt x="6656" y="10842"/>
                    <a:pt x="6670" y="10834"/>
                    <a:pt x="6677" y="10855"/>
                  </a:cubicBezTo>
                  <a:cubicBezTo>
                    <a:pt x="6685" y="10873"/>
                    <a:pt x="6694" y="10902"/>
                    <a:pt x="6698" y="10916"/>
                  </a:cubicBezTo>
                  <a:cubicBezTo>
                    <a:pt x="6702" y="10930"/>
                    <a:pt x="6694" y="10927"/>
                    <a:pt x="6703" y="10940"/>
                  </a:cubicBezTo>
                  <a:cubicBezTo>
                    <a:pt x="6710" y="10966"/>
                    <a:pt x="6737" y="10977"/>
                    <a:pt x="6749" y="10994"/>
                  </a:cubicBezTo>
                  <a:cubicBezTo>
                    <a:pt x="6761" y="11011"/>
                    <a:pt x="6770" y="11028"/>
                    <a:pt x="6775" y="11044"/>
                  </a:cubicBezTo>
                  <a:cubicBezTo>
                    <a:pt x="6780" y="11060"/>
                    <a:pt x="6779" y="11073"/>
                    <a:pt x="6782" y="11092"/>
                  </a:cubicBezTo>
                  <a:cubicBezTo>
                    <a:pt x="6785" y="11111"/>
                    <a:pt x="6793" y="11145"/>
                    <a:pt x="6793" y="11159"/>
                  </a:cubicBezTo>
                  <a:cubicBezTo>
                    <a:pt x="6793" y="11173"/>
                    <a:pt x="6787" y="11166"/>
                    <a:pt x="6784" y="11174"/>
                  </a:cubicBezTo>
                  <a:cubicBezTo>
                    <a:pt x="6781" y="11182"/>
                    <a:pt x="6780" y="11189"/>
                    <a:pt x="6775" y="11207"/>
                  </a:cubicBezTo>
                  <a:cubicBezTo>
                    <a:pt x="6770" y="11225"/>
                    <a:pt x="6757" y="11266"/>
                    <a:pt x="6754" y="11281"/>
                  </a:cubicBezTo>
                  <a:cubicBezTo>
                    <a:pt x="6751" y="11296"/>
                    <a:pt x="6758" y="11293"/>
                    <a:pt x="6755" y="11299"/>
                  </a:cubicBezTo>
                  <a:cubicBezTo>
                    <a:pt x="6752" y="11305"/>
                    <a:pt x="6739" y="11308"/>
                    <a:pt x="6734" y="11318"/>
                  </a:cubicBezTo>
                  <a:cubicBezTo>
                    <a:pt x="6729" y="11328"/>
                    <a:pt x="6729" y="11349"/>
                    <a:pt x="6725" y="11359"/>
                  </a:cubicBezTo>
                  <a:cubicBezTo>
                    <a:pt x="6721" y="11369"/>
                    <a:pt x="6711" y="11371"/>
                    <a:pt x="6707" y="11377"/>
                  </a:cubicBezTo>
                  <a:cubicBezTo>
                    <a:pt x="6703" y="11383"/>
                    <a:pt x="6704" y="11393"/>
                    <a:pt x="6701" y="11398"/>
                  </a:cubicBezTo>
                  <a:cubicBezTo>
                    <a:pt x="6698" y="11403"/>
                    <a:pt x="6689" y="11400"/>
                    <a:pt x="6688" y="11410"/>
                  </a:cubicBezTo>
                  <a:cubicBezTo>
                    <a:pt x="6687" y="11420"/>
                    <a:pt x="6693" y="11445"/>
                    <a:pt x="6692" y="11456"/>
                  </a:cubicBezTo>
                  <a:cubicBezTo>
                    <a:pt x="6691" y="11467"/>
                    <a:pt x="6682" y="11465"/>
                    <a:pt x="6680" y="11477"/>
                  </a:cubicBezTo>
                  <a:cubicBezTo>
                    <a:pt x="6678" y="11489"/>
                    <a:pt x="6680" y="11514"/>
                    <a:pt x="6682" y="11530"/>
                  </a:cubicBezTo>
                  <a:cubicBezTo>
                    <a:pt x="6684" y="11546"/>
                    <a:pt x="6689" y="11561"/>
                    <a:pt x="6695" y="11573"/>
                  </a:cubicBezTo>
                  <a:cubicBezTo>
                    <a:pt x="6701" y="11585"/>
                    <a:pt x="6715" y="11591"/>
                    <a:pt x="6721" y="11600"/>
                  </a:cubicBezTo>
                  <a:cubicBezTo>
                    <a:pt x="6727" y="11609"/>
                    <a:pt x="6730" y="11618"/>
                    <a:pt x="6733" y="11630"/>
                  </a:cubicBezTo>
                  <a:cubicBezTo>
                    <a:pt x="6736" y="11642"/>
                    <a:pt x="6730" y="11658"/>
                    <a:pt x="6739" y="11675"/>
                  </a:cubicBezTo>
                  <a:cubicBezTo>
                    <a:pt x="6748" y="11692"/>
                    <a:pt x="6777" y="11718"/>
                    <a:pt x="6787" y="11732"/>
                  </a:cubicBezTo>
                  <a:cubicBezTo>
                    <a:pt x="6797" y="11746"/>
                    <a:pt x="6792" y="11745"/>
                    <a:pt x="6800" y="11759"/>
                  </a:cubicBezTo>
                  <a:cubicBezTo>
                    <a:pt x="6808" y="11773"/>
                    <a:pt x="6828" y="11802"/>
                    <a:pt x="6835" y="11816"/>
                  </a:cubicBezTo>
                  <a:cubicBezTo>
                    <a:pt x="6842" y="11830"/>
                    <a:pt x="6835" y="11829"/>
                    <a:pt x="6841" y="11843"/>
                  </a:cubicBezTo>
                  <a:cubicBezTo>
                    <a:pt x="6860" y="11881"/>
                    <a:pt x="6857" y="11869"/>
                    <a:pt x="6872" y="11900"/>
                  </a:cubicBezTo>
                  <a:cubicBezTo>
                    <a:pt x="6887" y="11931"/>
                    <a:pt x="6912" y="11995"/>
                    <a:pt x="6929" y="12031"/>
                  </a:cubicBezTo>
                  <a:cubicBezTo>
                    <a:pt x="6948" y="12076"/>
                    <a:pt x="6967" y="12090"/>
                    <a:pt x="6974" y="12113"/>
                  </a:cubicBezTo>
                  <a:cubicBezTo>
                    <a:pt x="6981" y="12136"/>
                    <a:pt x="6970" y="12151"/>
                    <a:pt x="6971" y="12167"/>
                  </a:cubicBezTo>
                  <a:cubicBezTo>
                    <a:pt x="6981" y="12197"/>
                    <a:pt x="6977" y="12193"/>
                    <a:pt x="6979" y="12212"/>
                  </a:cubicBezTo>
                  <a:cubicBezTo>
                    <a:pt x="6981" y="12231"/>
                    <a:pt x="6985" y="12265"/>
                    <a:pt x="6983" y="12280"/>
                  </a:cubicBezTo>
                  <a:cubicBezTo>
                    <a:pt x="6981" y="12295"/>
                    <a:pt x="6970" y="12294"/>
                    <a:pt x="6965" y="12304"/>
                  </a:cubicBezTo>
                  <a:cubicBezTo>
                    <a:pt x="6960" y="12314"/>
                    <a:pt x="6957" y="12323"/>
                    <a:pt x="6955" y="12340"/>
                  </a:cubicBezTo>
                  <a:cubicBezTo>
                    <a:pt x="6953" y="12357"/>
                    <a:pt x="6951" y="12388"/>
                    <a:pt x="6953" y="12404"/>
                  </a:cubicBezTo>
                  <a:cubicBezTo>
                    <a:pt x="6955" y="12420"/>
                    <a:pt x="6963" y="12425"/>
                    <a:pt x="6964" y="12434"/>
                  </a:cubicBezTo>
                  <a:cubicBezTo>
                    <a:pt x="6965" y="12443"/>
                    <a:pt x="6956" y="12451"/>
                    <a:pt x="6956" y="12458"/>
                  </a:cubicBezTo>
                  <a:cubicBezTo>
                    <a:pt x="6956" y="12465"/>
                    <a:pt x="6963" y="12472"/>
                    <a:pt x="6962" y="12478"/>
                  </a:cubicBezTo>
                  <a:cubicBezTo>
                    <a:pt x="6961" y="12484"/>
                    <a:pt x="6955" y="12492"/>
                    <a:pt x="6952" y="12496"/>
                  </a:cubicBezTo>
                  <a:cubicBezTo>
                    <a:pt x="6949" y="12500"/>
                    <a:pt x="6943" y="12496"/>
                    <a:pt x="6941" y="12502"/>
                  </a:cubicBezTo>
                  <a:cubicBezTo>
                    <a:pt x="6939" y="12508"/>
                    <a:pt x="6939" y="12516"/>
                    <a:pt x="6940" y="12533"/>
                  </a:cubicBezTo>
                  <a:cubicBezTo>
                    <a:pt x="6941" y="12550"/>
                    <a:pt x="6947" y="12590"/>
                    <a:pt x="6950" y="12604"/>
                  </a:cubicBezTo>
                  <a:cubicBezTo>
                    <a:pt x="6953" y="12618"/>
                    <a:pt x="6969" y="12599"/>
                    <a:pt x="6958" y="12619"/>
                  </a:cubicBezTo>
                  <a:cubicBezTo>
                    <a:pt x="6923" y="12680"/>
                    <a:pt x="6897" y="12705"/>
                    <a:pt x="6884" y="12725"/>
                  </a:cubicBezTo>
                  <a:cubicBezTo>
                    <a:pt x="6871" y="12745"/>
                    <a:pt x="6887" y="12730"/>
                    <a:pt x="6881" y="12742"/>
                  </a:cubicBezTo>
                  <a:cubicBezTo>
                    <a:pt x="6849" y="12786"/>
                    <a:pt x="6872" y="12767"/>
                    <a:pt x="6848" y="12796"/>
                  </a:cubicBezTo>
                  <a:cubicBezTo>
                    <a:pt x="6824" y="12826"/>
                    <a:pt x="6775" y="12893"/>
                    <a:pt x="6739" y="12920"/>
                  </a:cubicBezTo>
                  <a:cubicBezTo>
                    <a:pt x="6739" y="12929"/>
                    <a:pt x="6736" y="12926"/>
                    <a:pt x="6737" y="12941"/>
                  </a:cubicBezTo>
                  <a:cubicBezTo>
                    <a:pt x="6667" y="13050"/>
                    <a:pt x="6561" y="13179"/>
                    <a:pt x="6517" y="13231"/>
                  </a:cubicBezTo>
                  <a:cubicBezTo>
                    <a:pt x="6473" y="13283"/>
                    <a:pt x="6485" y="13253"/>
                    <a:pt x="6475" y="13256"/>
                  </a:cubicBezTo>
                  <a:cubicBezTo>
                    <a:pt x="6465" y="13259"/>
                    <a:pt x="6462" y="13247"/>
                    <a:pt x="6455" y="13250"/>
                  </a:cubicBezTo>
                  <a:cubicBezTo>
                    <a:pt x="6448" y="13253"/>
                    <a:pt x="6436" y="13265"/>
                    <a:pt x="6433" y="13271"/>
                  </a:cubicBezTo>
                  <a:cubicBezTo>
                    <a:pt x="6430" y="13277"/>
                    <a:pt x="6430" y="13286"/>
                    <a:pt x="6434" y="13286"/>
                  </a:cubicBezTo>
                  <a:cubicBezTo>
                    <a:pt x="6438" y="13286"/>
                    <a:pt x="6452" y="13272"/>
                    <a:pt x="6458" y="13271"/>
                  </a:cubicBezTo>
                  <a:cubicBezTo>
                    <a:pt x="6464" y="13270"/>
                    <a:pt x="6471" y="13275"/>
                    <a:pt x="6469" y="13280"/>
                  </a:cubicBezTo>
                  <a:cubicBezTo>
                    <a:pt x="6467" y="13285"/>
                    <a:pt x="6452" y="13297"/>
                    <a:pt x="6443" y="13303"/>
                  </a:cubicBezTo>
                  <a:cubicBezTo>
                    <a:pt x="6434" y="13309"/>
                    <a:pt x="6422" y="13316"/>
                    <a:pt x="6418" y="13315"/>
                  </a:cubicBezTo>
                  <a:cubicBezTo>
                    <a:pt x="6414" y="13314"/>
                    <a:pt x="6421" y="13299"/>
                    <a:pt x="6418" y="13298"/>
                  </a:cubicBezTo>
                  <a:cubicBezTo>
                    <a:pt x="6415" y="13297"/>
                    <a:pt x="6400" y="13303"/>
                    <a:pt x="6397" y="13309"/>
                  </a:cubicBezTo>
                  <a:cubicBezTo>
                    <a:pt x="6397" y="13321"/>
                    <a:pt x="6399" y="13326"/>
                    <a:pt x="6398" y="13336"/>
                  </a:cubicBezTo>
                  <a:cubicBezTo>
                    <a:pt x="6397" y="13346"/>
                    <a:pt x="6399" y="13363"/>
                    <a:pt x="6392" y="13370"/>
                  </a:cubicBezTo>
                  <a:cubicBezTo>
                    <a:pt x="6385" y="13377"/>
                    <a:pt x="6364" y="13372"/>
                    <a:pt x="6355" y="13379"/>
                  </a:cubicBezTo>
                  <a:cubicBezTo>
                    <a:pt x="6346" y="13386"/>
                    <a:pt x="6347" y="13401"/>
                    <a:pt x="6335" y="13412"/>
                  </a:cubicBezTo>
                  <a:cubicBezTo>
                    <a:pt x="6323" y="13423"/>
                    <a:pt x="6308" y="13427"/>
                    <a:pt x="6284" y="13444"/>
                  </a:cubicBezTo>
                  <a:cubicBezTo>
                    <a:pt x="6260" y="13461"/>
                    <a:pt x="6257" y="13476"/>
                    <a:pt x="6188" y="13514"/>
                  </a:cubicBezTo>
                  <a:cubicBezTo>
                    <a:pt x="6079" y="13585"/>
                    <a:pt x="5972" y="13642"/>
                    <a:pt x="5869" y="13670"/>
                  </a:cubicBezTo>
                  <a:cubicBezTo>
                    <a:pt x="5810" y="13687"/>
                    <a:pt x="5773" y="13622"/>
                    <a:pt x="5717" y="13601"/>
                  </a:cubicBezTo>
                  <a:cubicBezTo>
                    <a:pt x="5678" y="13598"/>
                    <a:pt x="5691" y="13596"/>
                    <a:pt x="5683" y="13588"/>
                  </a:cubicBezTo>
                  <a:cubicBezTo>
                    <a:pt x="5674" y="13580"/>
                    <a:pt x="5672" y="13560"/>
                    <a:pt x="5660" y="13553"/>
                  </a:cubicBezTo>
                  <a:cubicBezTo>
                    <a:pt x="5638" y="13543"/>
                    <a:pt x="5630" y="13555"/>
                    <a:pt x="5612" y="13547"/>
                  </a:cubicBezTo>
                  <a:cubicBezTo>
                    <a:pt x="5594" y="13539"/>
                    <a:pt x="5569" y="13515"/>
                    <a:pt x="5551" y="13507"/>
                  </a:cubicBezTo>
                  <a:cubicBezTo>
                    <a:pt x="5533" y="13499"/>
                    <a:pt x="5517" y="13504"/>
                    <a:pt x="5504" y="13499"/>
                  </a:cubicBezTo>
                  <a:cubicBezTo>
                    <a:pt x="5491" y="13494"/>
                    <a:pt x="5482" y="13479"/>
                    <a:pt x="5471" y="13475"/>
                  </a:cubicBezTo>
                  <a:cubicBezTo>
                    <a:pt x="5460" y="13471"/>
                    <a:pt x="5449" y="13476"/>
                    <a:pt x="5437" y="13472"/>
                  </a:cubicBezTo>
                  <a:cubicBezTo>
                    <a:pt x="5425" y="13468"/>
                    <a:pt x="5412" y="13451"/>
                    <a:pt x="5396" y="13448"/>
                  </a:cubicBezTo>
                  <a:cubicBezTo>
                    <a:pt x="5380" y="13445"/>
                    <a:pt x="5358" y="13456"/>
                    <a:pt x="5341" y="13453"/>
                  </a:cubicBezTo>
                  <a:cubicBezTo>
                    <a:pt x="5324" y="13450"/>
                    <a:pt x="5304" y="13438"/>
                    <a:pt x="5291" y="13430"/>
                  </a:cubicBezTo>
                  <a:cubicBezTo>
                    <a:pt x="5267" y="13424"/>
                    <a:pt x="5272" y="13413"/>
                    <a:pt x="5261" y="13403"/>
                  </a:cubicBezTo>
                  <a:cubicBezTo>
                    <a:pt x="5252" y="13400"/>
                    <a:pt x="5242" y="13412"/>
                    <a:pt x="5237" y="13412"/>
                  </a:cubicBezTo>
                  <a:cubicBezTo>
                    <a:pt x="5232" y="13412"/>
                    <a:pt x="5227" y="13409"/>
                    <a:pt x="5228" y="13406"/>
                  </a:cubicBezTo>
                  <a:cubicBezTo>
                    <a:pt x="5229" y="13403"/>
                    <a:pt x="5245" y="13397"/>
                    <a:pt x="5246" y="13393"/>
                  </a:cubicBezTo>
                  <a:cubicBezTo>
                    <a:pt x="5247" y="13389"/>
                    <a:pt x="5238" y="13384"/>
                    <a:pt x="5234" y="13384"/>
                  </a:cubicBezTo>
                  <a:cubicBezTo>
                    <a:pt x="5230" y="13384"/>
                    <a:pt x="5225" y="13391"/>
                    <a:pt x="5222" y="13391"/>
                  </a:cubicBezTo>
                  <a:cubicBezTo>
                    <a:pt x="5219" y="13391"/>
                    <a:pt x="5215" y="13386"/>
                    <a:pt x="5216" y="13382"/>
                  </a:cubicBezTo>
                  <a:cubicBezTo>
                    <a:pt x="5217" y="13378"/>
                    <a:pt x="5226" y="13378"/>
                    <a:pt x="5225" y="13367"/>
                  </a:cubicBezTo>
                  <a:cubicBezTo>
                    <a:pt x="5224" y="13356"/>
                    <a:pt x="5218" y="13325"/>
                    <a:pt x="5212" y="13316"/>
                  </a:cubicBezTo>
                  <a:cubicBezTo>
                    <a:pt x="5206" y="13307"/>
                    <a:pt x="5192" y="13317"/>
                    <a:pt x="5189" y="13315"/>
                  </a:cubicBezTo>
                  <a:cubicBezTo>
                    <a:pt x="5186" y="13313"/>
                    <a:pt x="5186" y="13308"/>
                    <a:pt x="5191" y="13306"/>
                  </a:cubicBezTo>
                  <a:cubicBezTo>
                    <a:pt x="5196" y="13304"/>
                    <a:pt x="5214" y="13306"/>
                    <a:pt x="5222" y="13303"/>
                  </a:cubicBezTo>
                  <a:cubicBezTo>
                    <a:pt x="5230" y="13300"/>
                    <a:pt x="5237" y="13296"/>
                    <a:pt x="5242" y="13289"/>
                  </a:cubicBezTo>
                  <a:cubicBezTo>
                    <a:pt x="5247" y="13282"/>
                    <a:pt x="5249" y="13269"/>
                    <a:pt x="5254" y="13259"/>
                  </a:cubicBezTo>
                  <a:cubicBezTo>
                    <a:pt x="5259" y="13249"/>
                    <a:pt x="5272" y="13234"/>
                    <a:pt x="5275" y="13226"/>
                  </a:cubicBezTo>
                  <a:cubicBezTo>
                    <a:pt x="5278" y="13218"/>
                    <a:pt x="5276" y="13213"/>
                    <a:pt x="5273" y="13208"/>
                  </a:cubicBezTo>
                  <a:cubicBezTo>
                    <a:pt x="5270" y="13203"/>
                    <a:pt x="5259" y="13205"/>
                    <a:pt x="5255" y="13198"/>
                  </a:cubicBezTo>
                  <a:cubicBezTo>
                    <a:pt x="5251" y="13191"/>
                    <a:pt x="5252" y="13178"/>
                    <a:pt x="5251" y="13168"/>
                  </a:cubicBezTo>
                  <a:cubicBezTo>
                    <a:pt x="5250" y="13158"/>
                    <a:pt x="5258" y="13144"/>
                    <a:pt x="5251" y="13138"/>
                  </a:cubicBezTo>
                  <a:cubicBezTo>
                    <a:pt x="5242" y="13119"/>
                    <a:pt x="5221" y="13132"/>
                    <a:pt x="5209" y="13130"/>
                  </a:cubicBezTo>
                  <a:cubicBezTo>
                    <a:pt x="5197" y="13128"/>
                    <a:pt x="5190" y="13127"/>
                    <a:pt x="5180" y="13127"/>
                  </a:cubicBezTo>
                  <a:cubicBezTo>
                    <a:pt x="5170" y="13127"/>
                    <a:pt x="5158" y="13130"/>
                    <a:pt x="5150" y="13130"/>
                  </a:cubicBezTo>
                  <a:cubicBezTo>
                    <a:pt x="5142" y="13130"/>
                    <a:pt x="5139" y="13127"/>
                    <a:pt x="5129" y="13127"/>
                  </a:cubicBezTo>
                  <a:cubicBezTo>
                    <a:pt x="5119" y="13127"/>
                    <a:pt x="5103" y="13127"/>
                    <a:pt x="5090" y="13129"/>
                  </a:cubicBezTo>
                  <a:cubicBezTo>
                    <a:pt x="5077" y="13131"/>
                    <a:pt x="5065" y="13136"/>
                    <a:pt x="5053" y="13142"/>
                  </a:cubicBezTo>
                  <a:cubicBezTo>
                    <a:pt x="5041" y="13148"/>
                    <a:pt x="5030" y="13159"/>
                    <a:pt x="5021" y="13165"/>
                  </a:cubicBezTo>
                  <a:cubicBezTo>
                    <a:pt x="5012" y="13171"/>
                    <a:pt x="5008" y="13170"/>
                    <a:pt x="4999" y="13175"/>
                  </a:cubicBezTo>
                  <a:cubicBezTo>
                    <a:pt x="4990" y="13180"/>
                    <a:pt x="4979" y="13192"/>
                    <a:pt x="4967" y="13195"/>
                  </a:cubicBezTo>
                  <a:cubicBezTo>
                    <a:pt x="4955" y="13198"/>
                    <a:pt x="4934" y="13191"/>
                    <a:pt x="4924" y="13193"/>
                  </a:cubicBezTo>
                  <a:cubicBezTo>
                    <a:pt x="4914" y="13195"/>
                    <a:pt x="4914" y="13202"/>
                    <a:pt x="4907" y="13204"/>
                  </a:cubicBezTo>
                  <a:cubicBezTo>
                    <a:pt x="4900" y="13206"/>
                    <a:pt x="4890" y="13205"/>
                    <a:pt x="4883" y="13204"/>
                  </a:cubicBezTo>
                  <a:cubicBezTo>
                    <a:pt x="4876" y="13203"/>
                    <a:pt x="4869" y="13193"/>
                    <a:pt x="4865" y="13195"/>
                  </a:cubicBezTo>
                  <a:cubicBezTo>
                    <a:pt x="4861" y="13197"/>
                    <a:pt x="4864" y="13213"/>
                    <a:pt x="4859" y="13217"/>
                  </a:cubicBezTo>
                  <a:cubicBezTo>
                    <a:pt x="4854" y="13221"/>
                    <a:pt x="4838" y="13212"/>
                    <a:pt x="4834" y="13217"/>
                  </a:cubicBezTo>
                  <a:cubicBezTo>
                    <a:pt x="4830" y="13222"/>
                    <a:pt x="4831" y="13239"/>
                    <a:pt x="4832" y="13247"/>
                  </a:cubicBezTo>
                  <a:cubicBezTo>
                    <a:pt x="4833" y="13255"/>
                    <a:pt x="4850" y="13263"/>
                    <a:pt x="4840" y="13267"/>
                  </a:cubicBezTo>
                  <a:cubicBezTo>
                    <a:pt x="4830" y="13271"/>
                    <a:pt x="4797" y="13269"/>
                    <a:pt x="4769" y="13273"/>
                  </a:cubicBezTo>
                  <a:cubicBezTo>
                    <a:pt x="4741" y="13277"/>
                    <a:pt x="4697" y="13283"/>
                    <a:pt x="4673" y="13289"/>
                  </a:cubicBezTo>
                  <a:cubicBezTo>
                    <a:pt x="4649" y="13295"/>
                    <a:pt x="4637" y="13314"/>
                    <a:pt x="4627" y="13309"/>
                  </a:cubicBezTo>
                  <a:cubicBezTo>
                    <a:pt x="4617" y="13304"/>
                    <a:pt x="4618" y="13270"/>
                    <a:pt x="4613" y="13261"/>
                  </a:cubicBezTo>
                  <a:cubicBezTo>
                    <a:pt x="4608" y="13252"/>
                    <a:pt x="4598" y="13256"/>
                    <a:pt x="4595" y="13256"/>
                  </a:cubicBezTo>
                  <a:cubicBezTo>
                    <a:pt x="4592" y="13256"/>
                    <a:pt x="4599" y="13262"/>
                    <a:pt x="4594" y="13264"/>
                  </a:cubicBezTo>
                  <a:cubicBezTo>
                    <a:pt x="4570" y="13255"/>
                    <a:pt x="4565" y="13262"/>
                    <a:pt x="4565" y="13268"/>
                  </a:cubicBezTo>
                  <a:cubicBezTo>
                    <a:pt x="4565" y="13274"/>
                    <a:pt x="4582" y="13277"/>
                    <a:pt x="4594" y="13303"/>
                  </a:cubicBezTo>
                  <a:cubicBezTo>
                    <a:pt x="4546" y="13265"/>
                    <a:pt x="4563" y="13288"/>
                    <a:pt x="4559" y="13289"/>
                  </a:cubicBezTo>
                  <a:cubicBezTo>
                    <a:pt x="4555" y="13290"/>
                    <a:pt x="4565" y="13301"/>
                    <a:pt x="4568" y="13309"/>
                  </a:cubicBezTo>
                  <a:cubicBezTo>
                    <a:pt x="4571" y="13317"/>
                    <a:pt x="4580" y="13334"/>
                    <a:pt x="4579" y="13340"/>
                  </a:cubicBezTo>
                  <a:cubicBezTo>
                    <a:pt x="4578" y="13346"/>
                    <a:pt x="4568" y="13343"/>
                    <a:pt x="4559" y="13343"/>
                  </a:cubicBezTo>
                  <a:cubicBezTo>
                    <a:pt x="4550" y="13343"/>
                    <a:pt x="4542" y="13336"/>
                    <a:pt x="4523" y="13340"/>
                  </a:cubicBezTo>
                  <a:cubicBezTo>
                    <a:pt x="4504" y="13344"/>
                    <a:pt x="4482" y="13362"/>
                    <a:pt x="4447" y="13367"/>
                  </a:cubicBezTo>
                  <a:cubicBezTo>
                    <a:pt x="4404" y="13375"/>
                    <a:pt x="4341" y="13375"/>
                    <a:pt x="4310" y="13373"/>
                  </a:cubicBezTo>
                  <a:cubicBezTo>
                    <a:pt x="4279" y="13371"/>
                    <a:pt x="4267" y="13371"/>
                    <a:pt x="4258" y="13352"/>
                  </a:cubicBezTo>
                  <a:cubicBezTo>
                    <a:pt x="4225" y="13334"/>
                    <a:pt x="4256" y="13283"/>
                    <a:pt x="4255" y="13261"/>
                  </a:cubicBezTo>
                  <a:cubicBezTo>
                    <a:pt x="4254" y="13239"/>
                    <a:pt x="4256" y="13229"/>
                    <a:pt x="4252" y="13217"/>
                  </a:cubicBezTo>
                  <a:cubicBezTo>
                    <a:pt x="4248" y="13205"/>
                    <a:pt x="4239" y="13192"/>
                    <a:pt x="4232" y="13190"/>
                  </a:cubicBezTo>
                  <a:cubicBezTo>
                    <a:pt x="4225" y="13188"/>
                    <a:pt x="4215" y="13204"/>
                    <a:pt x="4207" y="13204"/>
                  </a:cubicBezTo>
                  <a:cubicBezTo>
                    <a:pt x="4199" y="13204"/>
                    <a:pt x="4193" y="13193"/>
                    <a:pt x="4186" y="13192"/>
                  </a:cubicBezTo>
                  <a:cubicBezTo>
                    <a:pt x="4179" y="13191"/>
                    <a:pt x="4172" y="13201"/>
                    <a:pt x="4166" y="13198"/>
                  </a:cubicBezTo>
                  <a:cubicBezTo>
                    <a:pt x="4160" y="13195"/>
                    <a:pt x="4156" y="13178"/>
                    <a:pt x="4151" y="13174"/>
                  </a:cubicBezTo>
                  <a:cubicBezTo>
                    <a:pt x="4146" y="13170"/>
                    <a:pt x="4138" y="13179"/>
                    <a:pt x="4133" y="13175"/>
                  </a:cubicBezTo>
                  <a:cubicBezTo>
                    <a:pt x="4128" y="13171"/>
                    <a:pt x="4127" y="13156"/>
                    <a:pt x="4118" y="13151"/>
                  </a:cubicBezTo>
                  <a:cubicBezTo>
                    <a:pt x="4109" y="13146"/>
                    <a:pt x="4085" y="13150"/>
                    <a:pt x="4079" y="13145"/>
                  </a:cubicBezTo>
                  <a:cubicBezTo>
                    <a:pt x="4073" y="13140"/>
                    <a:pt x="4084" y="13126"/>
                    <a:pt x="4082" y="13120"/>
                  </a:cubicBezTo>
                  <a:cubicBezTo>
                    <a:pt x="4080" y="13114"/>
                    <a:pt x="4076" y="13111"/>
                    <a:pt x="4069" y="13109"/>
                  </a:cubicBezTo>
                  <a:cubicBezTo>
                    <a:pt x="4062" y="13107"/>
                    <a:pt x="4054" y="13113"/>
                    <a:pt x="4042" y="13106"/>
                  </a:cubicBezTo>
                  <a:cubicBezTo>
                    <a:pt x="4030" y="13099"/>
                    <a:pt x="4007" y="13072"/>
                    <a:pt x="3995" y="13066"/>
                  </a:cubicBezTo>
                  <a:cubicBezTo>
                    <a:pt x="3983" y="13060"/>
                    <a:pt x="3974" y="13068"/>
                    <a:pt x="3968" y="13067"/>
                  </a:cubicBezTo>
                  <a:cubicBezTo>
                    <a:pt x="3962" y="13066"/>
                    <a:pt x="3965" y="13059"/>
                    <a:pt x="3959" y="13057"/>
                  </a:cubicBezTo>
                  <a:cubicBezTo>
                    <a:pt x="3953" y="13055"/>
                    <a:pt x="3939" y="13059"/>
                    <a:pt x="3932" y="13057"/>
                  </a:cubicBezTo>
                  <a:cubicBezTo>
                    <a:pt x="3925" y="13055"/>
                    <a:pt x="3924" y="13047"/>
                    <a:pt x="3919" y="13046"/>
                  </a:cubicBezTo>
                  <a:cubicBezTo>
                    <a:pt x="3914" y="13045"/>
                    <a:pt x="3912" y="13054"/>
                    <a:pt x="3904" y="13052"/>
                  </a:cubicBezTo>
                  <a:cubicBezTo>
                    <a:pt x="3896" y="13050"/>
                    <a:pt x="3880" y="13037"/>
                    <a:pt x="3872" y="13034"/>
                  </a:cubicBezTo>
                  <a:cubicBezTo>
                    <a:pt x="3864" y="13031"/>
                    <a:pt x="3868" y="13040"/>
                    <a:pt x="3856" y="13036"/>
                  </a:cubicBezTo>
                  <a:cubicBezTo>
                    <a:pt x="3844" y="13032"/>
                    <a:pt x="3821" y="13018"/>
                    <a:pt x="3802" y="13012"/>
                  </a:cubicBezTo>
                  <a:cubicBezTo>
                    <a:pt x="3783" y="13006"/>
                    <a:pt x="3755" y="13004"/>
                    <a:pt x="3743" y="13000"/>
                  </a:cubicBezTo>
                  <a:cubicBezTo>
                    <a:pt x="3731" y="12996"/>
                    <a:pt x="3735" y="12989"/>
                    <a:pt x="3730" y="12988"/>
                  </a:cubicBezTo>
                  <a:cubicBezTo>
                    <a:pt x="3725" y="12987"/>
                    <a:pt x="3721" y="12994"/>
                    <a:pt x="3715" y="12994"/>
                  </a:cubicBezTo>
                  <a:cubicBezTo>
                    <a:pt x="3709" y="12994"/>
                    <a:pt x="3703" y="13001"/>
                    <a:pt x="3695" y="12991"/>
                  </a:cubicBezTo>
                  <a:cubicBezTo>
                    <a:pt x="3687" y="12981"/>
                    <a:pt x="3665" y="12951"/>
                    <a:pt x="3665" y="12934"/>
                  </a:cubicBezTo>
                  <a:cubicBezTo>
                    <a:pt x="3665" y="12917"/>
                    <a:pt x="3689" y="12901"/>
                    <a:pt x="3695" y="12889"/>
                  </a:cubicBezTo>
                  <a:cubicBezTo>
                    <a:pt x="3701" y="12877"/>
                    <a:pt x="3702" y="12870"/>
                    <a:pt x="3701" y="12865"/>
                  </a:cubicBezTo>
                  <a:cubicBezTo>
                    <a:pt x="3700" y="12860"/>
                    <a:pt x="3693" y="12857"/>
                    <a:pt x="3686" y="12856"/>
                  </a:cubicBezTo>
                  <a:cubicBezTo>
                    <a:pt x="3679" y="12855"/>
                    <a:pt x="3665" y="12862"/>
                    <a:pt x="3658" y="12856"/>
                  </a:cubicBezTo>
                  <a:cubicBezTo>
                    <a:pt x="3651" y="12850"/>
                    <a:pt x="3649" y="12830"/>
                    <a:pt x="3644" y="12820"/>
                  </a:cubicBezTo>
                  <a:cubicBezTo>
                    <a:pt x="3639" y="12810"/>
                    <a:pt x="3635" y="12800"/>
                    <a:pt x="3629" y="12797"/>
                  </a:cubicBezTo>
                  <a:cubicBezTo>
                    <a:pt x="3616" y="12785"/>
                    <a:pt x="3616" y="12800"/>
                    <a:pt x="3608" y="12799"/>
                  </a:cubicBezTo>
                  <a:cubicBezTo>
                    <a:pt x="3600" y="12798"/>
                    <a:pt x="3590" y="12793"/>
                    <a:pt x="3578" y="12790"/>
                  </a:cubicBezTo>
                  <a:cubicBezTo>
                    <a:pt x="3566" y="12787"/>
                    <a:pt x="3545" y="12784"/>
                    <a:pt x="3535" y="12779"/>
                  </a:cubicBezTo>
                  <a:cubicBezTo>
                    <a:pt x="3525" y="12774"/>
                    <a:pt x="3519" y="12764"/>
                    <a:pt x="3517" y="12758"/>
                  </a:cubicBezTo>
                  <a:cubicBezTo>
                    <a:pt x="3515" y="12752"/>
                    <a:pt x="3525" y="12744"/>
                    <a:pt x="3524" y="12740"/>
                  </a:cubicBezTo>
                  <a:cubicBezTo>
                    <a:pt x="3523" y="12736"/>
                    <a:pt x="3515" y="12733"/>
                    <a:pt x="3511" y="12733"/>
                  </a:cubicBezTo>
                  <a:cubicBezTo>
                    <a:pt x="3507" y="12733"/>
                    <a:pt x="3501" y="12738"/>
                    <a:pt x="3499" y="12742"/>
                  </a:cubicBezTo>
                  <a:cubicBezTo>
                    <a:pt x="3497" y="12746"/>
                    <a:pt x="3501" y="12754"/>
                    <a:pt x="3499" y="12757"/>
                  </a:cubicBezTo>
                  <a:cubicBezTo>
                    <a:pt x="3497" y="12760"/>
                    <a:pt x="3488" y="12764"/>
                    <a:pt x="3484" y="12763"/>
                  </a:cubicBezTo>
                  <a:cubicBezTo>
                    <a:pt x="3480" y="12762"/>
                    <a:pt x="3475" y="12755"/>
                    <a:pt x="3473" y="12749"/>
                  </a:cubicBezTo>
                  <a:cubicBezTo>
                    <a:pt x="3471" y="12743"/>
                    <a:pt x="3473" y="12731"/>
                    <a:pt x="3469" y="12728"/>
                  </a:cubicBezTo>
                  <a:cubicBezTo>
                    <a:pt x="3457" y="12730"/>
                    <a:pt x="3455" y="12732"/>
                    <a:pt x="3448" y="12730"/>
                  </a:cubicBezTo>
                  <a:cubicBezTo>
                    <a:pt x="3441" y="12728"/>
                    <a:pt x="3435" y="12720"/>
                    <a:pt x="3428" y="12715"/>
                  </a:cubicBezTo>
                  <a:cubicBezTo>
                    <a:pt x="3421" y="12710"/>
                    <a:pt x="3412" y="12709"/>
                    <a:pt x="3407" y="12701"/>
                  </a:cubicBezTo>
                  <a:cubicBezTo>
                    <a:pt x="3402" y="12693"/>
                    <a:pt x="3402" y="12674"/>
                    <a:pt x="3397" y="12665"/>
                  </a:cubicBezTo>
                  <a:cubicBezTo>
                    <a:pt x="3392" y="12656"/>
                    <a:pt x="3387" y="12656"/>
                    <a:pt x="3377" y="12649"/>
                  </a:cubicBezTo>
                  <a:cubicBezTo>
                    <a:pt x="3357" y="12630"/>
                    <a:pt x="3347" y="12629"/>
                    <a:pt x="3338" y="12620"/>
                  </a:cubicBezTo>
                  <a:cubicBezTo>
                    <a:pt x="3329" y="12611"/>
                    <a:pt x="3331" y="12600"/>
                    <a:pt x="3325" y="12593"/>
                  </a:cubicBezTo>
                  <a:cubicBezTo>
                    <a:pt x="3319" y="12586"/>
                    <a:pt x="3305" y="12586"/>
                    <a:pt x="3299" y="12580"/>
                  </a:cubicBezTo>
                  <a:cubicBezTo>
                    <a:pt x="3293" y="12574"/>
                    <a:pt x="3296" y="12564"/>
                    <a:pt x="3290" y="12559"/>
                  </a:cubicBezTo>
                  <a:cubicBezTo>
                    <a:pt x="3284" y="12554"/>
                    <a:pt x="3268" y="12555"/>
                    <a:pt x="3262" y="12550"/>
                  </a:cubicBezTo>
                  <a:cubicBezTo>
                    <a:pt x="3256" y="12545"/>
                    <a:pt x="3261" y="12533"/>
                    <a:pt x="3256" y="12529"/>
                  </a:cubicBezTo>
                  <a:cubicBezTo>
                    <a:pt x="3251" y="12525"/>
                    <a:pt x="3241" y="12529"/>
                    <a:pt x="3235" y="12524"/>
                  </a:cubicBezTo>
                  <a:cubicBezTo>
                    <a:pt x="3229" y="12519"/>
                    <a:pt x="3223" y="12504"/>
                    <a:pt x="3218" y="12496"/>
                  </a:cubicBezTo>
                  <a:cubicBezTo>
                    <a:pt x="3213" y="12488"/>
                    <a:pt x="3202" y="12483"/>
                    <a:pt x="3202" y="12475"/>
                  </a:cubicBezTo>
                  <a:cubicBezTo>
                    <a:pt x="3202" y="12467"/>
                    <a:pt x="3216" y="12455"/>
                    <a:pt x="3215" y="12449"/>
                  </a:cubicBezTo>
                  <a:cubicBezTo>
                    <a:pt x="3214" y="12443"/>
                    <a:pt x="3204" y="12436"/>
                    <a:pt x="3194" y="12436"/>
                  </a:cubicBezTo>
                  <a:cubicBezTo>
                    <a:pt x="3184" y="12436"/>
                    <a:pt x="3167" y="12447"/>
                    <a:pt x="3157" y="12448"/>
                  </a:cubicBezTo>
                  <a:cubicBezTo>
                    <a:pt x="3147" y="12449"/>
                    <a:pt x="3140" y="12452"/>
                    <a:pt x="3133" y="12442"/>
                  </a:cubicBezTo>
                  <a:cubicBezTo>
                    <a:pt x="3126" y="12432"/>
                    <a:pt x="3123" y="12403"/>
                    <a:pt x="3116" y="12391"/>
                  </a:cubicBezTo>
                  <a:cubicBezTo>
                    <a:pt x="3109" y="12379"/>
                    <a:pt x="3111" y="12379"/>
                    <a:pt x="3091" y="12371"/>
                  </a:cubicBezTo>
                  <a:cubicBezTo>
                    <a:pt x="3071" y="12363"/>
                    <a:pt x="3019" y="12343"/>
                    <a:pt x="2998" y="12340"/>
                  </a:cubicBezTo>
                  <a:cubicBezTo>
                    <a:pt x="2977" y="12337"/>
                    <a:pt x="2973" y="12349"/>
                    <a:pt x="2962" y="12352"/>
                  </a:cubicBezTo>
                  <a:cubicBezTo>
                    <a:pt x="2951" y="12355"/>
                    <a:pt x="2943" y="12356"/>
                    <a:pt x="2935" y="12359"/>
                  </a:cubicBezTo>
                  <a:cubicBezTo>
                    <a:pt x="2921" y="12364"/>
                    <a:pt x="2923" y="12365"/>
                    <a:pt x="2915" y="12370"/>
                  </a:cubicBezTo>
                  <a:cubicBezTo>
                    <a:pt x="2912" y="12376"/>
                    <a:pt x="2910" y="12392"/>
                    <a:pt x="2914" y="12398"/>
                  </a:cubicBezTo>
                  <a:cubicBezTo>
                    <a:pt x="2918" y="12404"/>
                    <a:pt x="2937" y="12402"/>
                    <a:pt x="2939" y="12407"/>
                  </a:cubicBezTo>
                  <a:cubicBezTo>
                    <a:pt x="2941" y="12412"/>
                    <a:pt x="2931" y="12417"/>
                    <a:pt x="2927" y="12427"/>
                  </a:cubicBezTo>
                  <a:cubicBezTo>
                    <a:pt x="2923" y="12437"/>
                    <a:pt x="2919" y="12457"/>
                    <a:pt x="2915" y="12467"/>
                  </a:cubicBezTo>
                  <a:cubicBezTo>
                    <a:pt x="2911" y="12477"/>
                    <a:pt x="2901" y="12479"/>
                    <a:pt x="2900" y="12488"/>
                  </a:cubicBezTo>
                  <a:cubicBezTo>
                    <a:pt x="2899" y="12497"/>
                    <a:pt x="2913" y="12516"/>
                    <a:pt x="2911" y="12523"/>
                  </a:cubicBezTo>
                  <a:cubicBezTo>
                    <a:pt x="2909" y="12530"/>
                    <a:pt x="2891" y="12525"/>
                    <a:pt x="2885" y="12529"/>
                  </a:cubicBezTo>
                  <a:cubicBezTo>
                    <a:pt x="2879" y="12533"/>
                    <a:pt x="2880" y="12543"/>
                    <a:pt x="2875" y="12548"/>
                  </a:cubicBezTo>
                  <a:cubicBezTo>
                    <a:pt x="2870" y="12553"/>
                    <a:pt x="2863" y="12552"/>
                    <a:pt x="2857" y="12557"/>
                  </a:cubicBezTo>
                  <a:cubicBezTo>
                    <a:pt x="2851" y="12562"/>
                    <a:pt x="2845" y="12572"/>
                    <a:pt x="2837" y="12577"/>
                  </a:cubicBezTo>
                  <a:cubicBezTo>
                    <a:pt x="2829" y="12582"/>
                    <a:pt x="2819" y="12582"/>
                    <a:pt x="2807" y="12586"/>
                  </a:cubicBezTo>
                  <a:cubicBezTo>
                    <a:pt x="2795" y="12590"/>
                    <a:pt x="2785" y="12606"/>
                    <a:pt x="2767" y="12604"/>
                  </a:cubicBezTo>
                  <a:cubicBezTo>
                    <a:pt x="2749" y="12602"/>
                    <a:pt x="2719" y="12575"/>
                    <a:pt x="2701" y="12574"/>
                  </a:cubicBezTo>
                  <a:cubicBezTo>
                    <a:pt x="2659" y="12589"/>
                    <a:pt x="2668" y="12593"/>
                    <a:pt x="2656" y="12595"/>
                  </a:cubicBezTo>
                  <a:cubicBezTo>
                    <a:pt x="2644" y="12597"/>
                    <a:pt x="2638" y="12583"/>
                    <a:pt x="2626" y="12584"/>
                  </a:cubicBezTo>
                  <a:cubicBezTo>
                    <a:pt x="2614" y="12585"/>
                    <a:pt x="2596" y="12599"/>
                    <a:pt x="2585" y="12599"/>
                  </a:cubicBezTo>
                  <a:cubicBezTo>
                    <a:pt x="2574" y="12599"/>
                    <a:pt x="2575" y="12587"/>
                    <a:pt x="2561" y="12587"/>
                  </a:cubicBezTo>
                  <a:cubicBezTo>
                    <a:pt x="2547" y="12587"/>
                    <a:pt x="2513" y="12601"/>
                    <a:pt x="2501" y="12601"/>
                  </a:cubicBezTo>
                  <a:cubicBezTo>
                    <a:pt x="2492" y="12595"/>
                    <a:pt x="2497" y="12596"/>
                    <a:pt x="2489" y="12587"/>
                  </a:cubicBezTo>
                  <a:cubicBezTo>
                    <a:pt x="2473" y="12598"/>
                    <a:pt x="2490" y="12606"/>
                    <a:pt x="2476" y="12601"/>
                  </a:cubicBezTo>
                  <a:cubicBezTo>
                    <a:pt x="2469" y="12601"/>
                    <a:pt x="2456" y="12593"/>
                    <a:pt x="2444" y="12586"/>
                  </a:cubicBezTo>
                  <a:cubicBezTo>
                    <a:pt x="2432" y="12579"/>
                    <a:pt x="2403" y="12550"/>
                    <a:pt x="2407" y="12557"/>
                  </a:cubicBezTo>
                  <a:cubicBezTo>
                    <a:pt x="2395" y="12564"/>
                    <a:pt x="2455" y="12607"/>
                    <a:pt x="2467" y="12628"/>
                  </a:cubicBezTo>
                  <a:cubicBezTo>
                    <a:pt x="2479" y="12649"/>
                    <a:pt x="2478" y="12670"/>
                    <a:pt x="2477" y="12682"/>
                  </a:cubicBezTo>
                  <a:cubicBezTo>
                    <a:pt x="2476" y="12694"/>
                    <a:pt x="2464" y="12695"/>
                    <a:pt x="2462" y="12703"/>
                  </a:cubicBezTo>
                  <a:cubicBezTo>
                    <a:pt x="2460" y="12711"/>
                    <a:pt x="2469" y="12703"/>
                    <a:pt x="2464" y="12728"/>
                  </a:cubicBezTo>
                  <a:cubicBezTo>
                    <a:pt x="2459" y="12753"/>
                    <a:pt x="2447" y="12825"/>
                    <a:pt x="2434" y="12851"/>
                  </a:cubicBezTo>
                  <a:cubicBezTo>
                    <a:pt x="2421" y="12877"/>
                    <a:pt x="2389" y="12871"/>
                    <a:pt x="2386" y="12883"/>
                  </a:cubicBezTo>
                  <a:cubicBezTo>
                    <a:pt x="2396" y="12913"/>
                    <a:pt x="2411" y="12914"/>
                    <a:pt x="2416" y="12923"/>
                  </a:cubicBezTo>
                  <a:cubicBezTo>
                    <a:pt x="2421" y="12932"/>
                    <a:pt x="2422" y="12934"/>
                    <a:pt x="2419" y="12938"/>
                  </a:cubicBezTo>
                  <a:cubicBezTo>
                    <a:pt x="2416" y="12942"/>
                    <a:pt x="2402" y="12939"/>
                    <a:pt x="2399" y="12946"/>
                  </a:cubicBezTo>
                  <a:cubicBezTo>
                    <a:pt x="2396" y="12953"/>
                    <a:pt x="2405" y="12973"/>
                    <a:pt x="2401" y="12980"/>
                  </a:cubicBezTo>
                  <a:cubicBezTo>
                    <a:pt x="2397" y="12987"/>
                    <a:pt x="2385" y="12985"/>
                    <a:pt x="2377" y="12991"/>
                  </a:cubicBezTo>
                  <a:cubicBezTo>
                    <a:pt x="2369" y="12997"/>
                    <a:pt x="2355" y="13011"/>
                    <a:pt x="2354" y="13016"/>
                  </a:cubicBezTo>
                  <a:cubicBezTo>
                    <a:pt x="2353" y="13021"/>
                    <a:pt x="2365" y="13019"/>
                    <a:pt x="2369" y="13022"/>
                  </a:cubicBezTo>
                  <a:cubicBezTo>
                    <a:pt x="2373" y="13025"/>
                    <a:pt x="2374" y="13033"/>
                    <a:pt x="2378" y="13037"/>
                  </a:cubicBezTo>
                  <a:cubicBezTo>
                    <a:pt x="2382" y="13041"/>
                    <a:pt x="2393" y="13043"/>
                    <a:pt x="2392" y="13046"/>
                  </a:cubicBezTo>
                  <a:cubicBezTo>
                    <a:pt x="2391" y="13049"/>
                    <a:pt x="2375" y="13051"/>
                    <a:pt x="2372" y="13058"/>
                  </a:cubicBezTo>
                  <a:cubicBezTo>
                    <a:pt x="2369" y="13065"/>
                    <a:pt x="2376" y="13080"/>
                    <a:pt x="2372" y="13091"/>
                  </a:cubicBezTo>
                  <a:cubicBezTo>
                    <a:pt x="2368" y="13102"/>
                    <a:pt x="2347" y="13116"/>
                    <a:pt x="2345" y="13123"/>
                  </a:cubicBezTo>
                  <a:cubicBezTo>
                    <a:pt x="2343" y="13130"/>
                    <a:pt x="2362" y="13129"/>
                    <a:pt x="2362" y="13136"/>
                  </a:cubicBezTo>
                  <a:cubicBezTo>
                    <a:pt x="2362" y="13143"/>
                    <a:pt x="2350" y="13156"/>
                    <a:pt x="2347" y="13166"/>
                  </a:cubicBezTo>
                  <a:cubicBezTo>
                    <a:pt x="2344" y="13176"/>
                    <a:pt x="2343" y="13189"/>
                    <a:pt x="2341" y="13199"/>
                  </a:cubicBezTo>
                  <a:cubicBezTo>
                    <a:pt x="2339" y="13209"/>
                    <a:pt x="2335" y="13215"/>
                    <a:pt x="2336" y="13225"/>
                  </a:cubicBezTo>
                  <a:cubicBezTo>
                    <a:pt x="2337" y="13235"/>
                    <a:pt x="2340" y="13255"/>
                    <a:pt x="2344" y="13261"/>
                  </a:cubicBezTo>
                  <a:cubicBezTo>
                    <a:pt x="2348" y="13267"/>
                    <a:pt x="2354" y="13257"/>
                    <a:pt x="2360" y="13262"/>
                  </a:cubicBezTo>
                  <a:cubicBezTo>
                    <a:pt x="2366" y="13267"/>
                    <a:pt x="2372" y="13285"/>
                    <a:pt x="2378" y="13291"/>
                  </a:cubicBezTo>
                  <a:cubicBezTo>
                    <a:pt x="2384" y="13297"/>
                    <a:pt x="2393" y="13293"/>
                    <a:pt x="2396" y="13297"/>
                  </a:cubicBezTo>
                  <a:cubicBezTo>
                    <a:pt x="2399" y="13301"/>
                    <a:pt x="2392" y="13308"/>
                    <a:pt x="2395" y="13316"/>
                  </a:cubicBezTo>
                  <a:cubicBezTo>
                    <a:pt x="2398" y="13324"/>
                    <a:pt x="2414" y="13337"/>
                    <a:pt x="2417" y="13348"/>
                  </a:cubicBezTo>
                  <a:cubicBezTo>
                    <a:pt x="2420" y="13359"/>
                    <a:pt x="2408" y="13375"/>
                    <a:pt x="2411" y="13381"/>
                  </a:cubicBezTo>
                  <a:cubicBezTo>
                    <a:pt x="2414" y="13387"/>
                    <a:pt x="2430" y="13378"/>
                    <a:pt x="2434" y="13384"/>
                  </a:cubicBezTo>
                  <a:cubicBezTo>
                    <a:pt x="2438" y="13390"/>
                    <a:pt x="2428" y="13400"/>
                    <a:pt x="2437" y="13414"/>
                  </a:cubicBezTo>
                  <a:cubicBezTo>
                    <a:pt x="2446" y="13428"/>
                    <a:pt x="2471" y="13457"/>
                    <a:pt x="2486" y="13471"/>
                  </a:cubicBezTo>
                  <a:cubicBezTo>
                    <a:pt x="2501" y="13485"/>
                    <a:pt x="2516" y="13487"/>
                    <a:pt x="2524" y="13496"/>
                  </a:cubicBezTo>
                  <a:cubicBezTo>
                    <a:pt x="2532" y="13505"/>
                    <a:pt x="2528" y="13515"/>
                    <a:pt x="2534" y="13522"/>
                  </a:cubicBezTo>
                  <a:cubicBezTo>
                    <a:pt x="2540" y="13529"/>
                    <a:pt x="2547" y="13531"/>
                    <a:pt x="2561" y="13541"/>
                  </a:cubicBezTo>
                  <a:cubicBezTo>
                    <a:pt x="2575" y="13551"/>
                    <a:pt x="2601" y="13575"/>
                    <a:pt x="2618" y="13585"/>
                  </a:cubicBezTo>
                  <a:cubicBezTo>
                    <a:pt x="2635" y="13595"/>
                    <a:pt x="2641" y="13589"/>
                    <a:pt x="2662" y="13603"/>
                  </a:cubicBezTo>
                  <a:cubicBezTo>
                    <a:pt x="2683" y="13617"/>
                    <a:pt x="2725" y="13654"/>
                    <a:pt x="2741" y="13670"/>
                  </a:cubicBezTo>
                  <a:cubicBezTo>
                    <a:pt x="2757" y="13686"/>
                    <a:pt x="2752" y="13694"/>
                    <a:pt x="2761" y="13697"/>
                  </a:cubicBezTo>
                  <a:cubicBezTo>
                    <a:pt x="2782" y="13696"/>
                    <a:pt x="2792" y="13687"/>
                    <a:pt x="2794" y="13691"/>
                  </a:cubicBezTo>
                  <a:cubicBezTo>
                    <a:pt x="2796" y="13695"/>
                    <a:pt x="2772" y="13710"/>
                    <a:pt x="2776" y="13724"/>
                  </a:cubicBezTo>
                  <a:cubicBezTo>
                    <a:pt x="2780" y="13738"/>
                    <a:pt x="2807" y="13763"/>
                    <a:pt x="2816" y="13775"/>
                  </a:cubicBezTo>
                  <a:cubicBezTo>
                    <a:pt x="2825" y="13785"/>
                    <a:pt x="2825" y="13779"/>
                    <a:pt x="2827" y="13783"/>
                  </a:cubicBezTo>
                  <a:cubicBezTo>
                    <a:pt x="2829" y="13787"/>
                    <a:pt x="2829" y="13788"/>
                    <a:pt x="2830" y="13796"/>
                  </a:cubicBezTo>
                  <a:cubicBezTo>
                    <a:pt x="2831" y="13804"/>
                    <a:pt x="2831" y="13822"/>
                    <a:pt x="2834" y="13829"/>
                  </a:cubicBezTo>
                  <a:cubicBezTo>
                    <a:pt x="2837" y="13836"/>
                    <a:pt x="2845" y="13832"/>
                    <a:pt x="2849" y="13837"/>
                  </a:cubicBezTo>
                  <a:cubicBezTo>
                    <a:pt x="2853" y="13842"/>
                    <a:pt x="2858" y="13852"/>
                    <a:pt x="2861" y="13861"/>
                  </a:cubicBezTo>
                  <a:cubicBezTo>
                    <a:pt x="2864" y="13870"/>
                    <a:pt x="2860" y="13880"/>
                    <a:pt x="2866" y="13889"/>
                  </a:cubicBezTo>
                  <a:cubicBezTo>
                    <a:pt x="2872" y="13898"/>
                    <a:pt x="2890" y="13894"/>
                    <a:pt x="2900" y="13915"/>
                  </a:cubicBezTo>
                  <a:cubicBezTo>
                    <a:pt x="2910" y="13936"/>
                    <a:pt x="2917" y="13997"/>
                    <a:pt x="2927" y="14018"/>
                  </a:cubicBezTo>
                  <a:cubicBezTo>
                    <a:pt x="2938" y="14033"/>
                    <a:pt x="2938" y="14018"/>
                    <a:pt x="2960" y="14042"/>
                  </a:cubicBezTo>
                  <a:cubicBezTo>
                    <a:pt x="2969" y="14047"/>
                    <a:pt x="2971" y="14043"/>
                    <a:pt x="2980" y="14048"/>
                  </a:cubicBezTo>
                  <a:cubicBezTo>
                    <a:pt x="2989" y="14053"/>
                    <a:pt x="3005" y="14067"/>
                    <a:pt x="3011" y="14075"/>
                  </a:cubicBezTo>
                  <a:cubicBezTo>
                    <a:pt x="3017" y="14083"/>
                    <a:pt x="3009" y="14086"/>
                    <a:pt x="3017" y="14096"/>
                  </a:cubicBezTo>
                  <a:cubicBezTo>
                    <a:pt x="3025" y="14106"/>
                    <a:pt x="3054" y="14124"/>
                    <a:pt x="3061" y="14135"/>
                  </a:cubicBezTo>
                  <a:cubicBezTo>
                    <a:pt x="3068" y="14146"/>
                    <a:pt x="3052" y="14142"/>
                    <a:pt x="3059" y="14164"/>
                  </a:cubicBezTo>
                  <a:cubicBezTo>
                    <a:pt x="3066" y="14186"/>
                    <a:pt x="3099" y="14243"/>
                    <a:pt x="3106" y="14269"/>
                  </a:cubicBezTo>
                  <a:cubicBezTo>
                    <a:pt x="3103" y="14294"/>
                    <a:pt x="3094" y="14316"/>
                    <a:pt x="3100" y="14323"/>
                  </a:cubicBezTo>
                  <a:cubicBezTo>
                    <a:pt x="3106" y="14330"/>
                    <a:pt x="3131" y="14311"/>
                    <a:pt x="3140" y="14312"/>
                  </a:cubicBezTo>
                  <a:cubicBezTo>
                    <a:pt x="3149" y="14313"/>
                    <a:pt x="3145" y="14329"/>
                    <a:pt x="3155" y="14332"/>
                  </a:cubicBezTo>
                  <a:cubicBezTo>
                    <a:pt x="3165" y="14335"/>
                    <a:pt x="3191" y="14304"/>
                    <a:pt x="3197" y="14333"/>
                  </a:cubicBezTo>
                  <a:cubicBezTo>
                    <a:pt x="3203" y="14362"/>
                    <a:pt x="3199" y="14466"/>
                    <a:pt x="3191" y="14506"/>
                  </a:cubicBezTo>
                  <a:cubicBezTo>
                    <a:pt x="3191" y="14542"/>
                    <a:pt x="3172" y="14559"/>
                    <a:pt x="3151" y="14575"/>
                  </a:cubicBezTo>
                  <a:cubicBezTo>
                    <a:pt x="3130" y="14591"/>
                    <a:pt x="3107" y="14575"/>
                    <a:pt x="3064" y="14602"/>
                  </a:cubicBezTo>
                  <a:cubicBezTo>
                    <a:pt x="2989" y="14677"/>
                    <a:pt x="2893" y="14735"/>
                    <a:pt x="2893" y="14735"/>
                  </a:cubicBezTo>
                  <a:cubicBezTo>
                    <a:pt x="2864" y="14779"/>
                    <a:pt x="2744" y="14794"/>
                    <a:pt x="2720" y="14842"/>
                  </a:cubicBezTo>
                  <a:cubicBezTo>
                    <a:pt x="2677" y="14880"/>
                    <a:pt x="2698" y="14923"/>
                    <a:pt x="2620" y="14951"/>
                  </a:cubicBezTo>
                  <a:cubicBezTo>
                    <a:pt x="2609" y="14990"/>
                    <a:pt x="2577" y="15027"/>
                    <a:pt x="2564" y="15059"/>
                  </a:cubicBezTo>
                  <a:cubicBezTo>
                    <a:pt x="2552" y="15106"/>
                    <a:pt x="2552" y="15116"/>
                    <a:pt x="2539" y="15142"/>
                  </a:cubicBezTo>
                  <a:cubicBezTo>
                    <a:pt x="2526" y="15168"/>
                    <a:pt x="2503" y="15205"/>
                    <a:pt x="2488" y="15214"/>
                  </a:cubicBezTo>
                  <a:cubicBezTo>
                    <a:pt x="2478" y="15230"/>
                    <a:pt x="2488" y="15220"/>
                    <a:pt x="2476" y="15239"/>
                  </a:cubicBezTo>
                  <a:cubicBezTo>
                    <a:pt x="2464" y="15258"/>
                    <a:pt x="2435" y="15308"/>
                    <a:pt x="2414" y="15332"/>
                  </a:cubicBezTo>
                  <a:cubicBezTo>
                    <a:pt x="2393" y="15356"/>
                    <a:pt x="2367" y="15371"/>
                    <a:pt x="2353" y="15385"/>
                  </a:cubicBezTo>
                  <a:cubicBezTo>
                    <a:pt x="2339" y="15399"/>
                    <a:pt x="2339" y="15411"/>
                    <a:pt x="2332" y="15418"/>
                  </a:cubicBezTo>
                  <a:cubicBezTo>
                    <a:pt x="2325" y="15425"/>
                    <a:pt x="2321" y="15418"/>
                    <a:pt x="2311" y="15425"/>
                  </a:cubicBezTo>
                  <a:cubicBezTo>
                    <a:pt x="2301" y="15432"/>
                    <a:pt x="2282" y="15452"/>
                    <a:pt x="2273" y="15463"/>
                  </a:cubicBezTo>
                  <a:cubicBezTo>
                    <a:pt x="2266" y="15479"/>
                    <a:pt x="2269" y="15484"/>
                    <a:pt x="2255" y="15494"/>
                  </a:cubicBezTo>
                  <a:cubicBezTo>
                    <a:pt x="2255" y="15512"/>
                    <a:pt x="2253" y="15535"/>
                    <a:pt x="2252" y="15551"/>
                  </a:cubicBezTo>
                  <a:cubicBezTo>
                    <a:pt x="2251" y="15567"/>
                    <a:pt x="2245" y="15576"/>
                    <a:pt x="2246" y="15593"/>
                  </a:cubicBezTo>
                  <a:cubicBezTo>
                    <a:pt x="2247" y="15610"/>
                    <a:pt x="2256" y="15639"/>
                    <a:pt x="2261" y="15652"/>
                  </a:cubicBezTo>
                  <a:cubicBezTo>
                    <a:pt x="2266" y="15665"/>
                    <a:pt x="2277" y="15664"/>
                    <a:pt x="2278" y="15673"/>
                  </a:cubicBezTo>
                  <a:cubicBezTo>
                    <a:pt x="2279" y="15682"/>
                    <a:pt x="2270" y="15689"/>
                    <a:pt x="2267" y="15706"/>
                  </a:cubicBezTo>
                  <a:cubicBezTo>
                    <a:pt x="2264" y="15723"/>
                    <a:pt x="2270" y="15745"/>
                    <a:pt x="2258" y="15775"/>
                  </a:cubicBezTo>
                  <a:cubicBezTo>
                    <a:pt x="2219" y="15832"/>
                    <a:pt x="2078" y="15847"/>
                    <a:pt x="2032" y="15836"/>
                  </a:cubicBezTo>
                  <a:cubicBezTo>
                    <a:pt x="1996" y="15815"/>
                    <a:pt x="1995" y="15737"/>
                    <a:pt x="1982" y="15709"/>
                  </a:cubicBezTo>
                  <a:cubicBezTo>
                    <a:pt x="1969" y="15681"/>
                    <a:pt x="1962" y="15677"/>
                    <a:pt x="1955" y="15667"/>
                  </a:cubicBezTo>
                  <a:cubicBezTo>
                    <a:pt x="1948" y="15657"/>
                    <a:pt x="1946" y="15653"/>
                    <a:pt x="1942" y="15646"/>
                  </a:cubicBezTo>
                  <a:cubicBezTo>
                    <a:pt x="1938" y="15639"/>
                    <a:pt x="1935" y="15631"/>
                    <a:pt x="1928" y="15626"/>
                  </a:cubicBezTo>
                  <a:cubicBezTo>
                    <a:pt x="1921" y="15619"/>
                    <a:pt x="1911" y="15621"/>
                    <a:pt x="1900" y="15617"/>
                  </a:cubicBezTo>
                  <a:cubicBezTo>
                    <a:pt x="1889" y="15613"/>
                    <a:pt x="1873" y="15610"/>
                    <a:pt x="1861" y="15602"/>
                  </a:cubicBezTo>
                  <a:cubicBezTo>
                    <a:pt x="1849" y="15594"/>
                    <a:pt x="1838" y="15578"/>
                    <a:pt x="1829" y="15569"/>
                  </a:cubicBezTo>
                  <a:cubicBezTo>
                    <a:pt x="1820" y="15560"/>
                    <a:pt x="1811" y="15556"/>
                    <a:pt x="1807" y="15550"/>
                  </a:cubicBezTo>
                  <a:cubicBezTo>
                    <a:pt x="1803" y="15544"/>
                    <a:pt x="1809" y="15538"/>
                    <a:pt x="1807" y="15532"/>
                  </a:cubicBezTo>
                  <a:cubicBezTo>
                    <a:pt x="1805" y="15526"/>
                    <a:pt x="1800" y="15517"/>
                    <a:pt x="1792" y="15512"/>
                  </a:cubicBezTo>
                  <a:cubicBezTo>
                    <a:pt x="1784" y="15507"/>
                    <a:pt x="1765" y="15499"/>
                    <a:pt x="1759" y="15502"/>
                  </a:cubicBezTo>
                  <a:cubicBezTo>
                    <a:pt x="1753" y="15505"/>
                    <a:pt x="1758" y="15522"/>
                    <a:pt x="1754" y="15532"/>
                  </a:cubicBezTo>
                  <a:cubicBezTo>
                    <a:pt x="1750" y="15542"/>
                    <a:pt x="1738" y="15548"/>
                    <a:pt x="1732" y="15560"/>
                  </a:cubicBezTo>
                  <a:cubicBezTo>
                    <a:pt x="1726" y="15572"/>
                    <a:pt x="1727" y="15594"/>
                    <a:pt x="1720" y="15605"/>
                  </a:cubicBezTo>
                  <a:cubicBezTo>
                    <a:pt x="1713" y="15616"/>
                    <a:pt x="1697" y="15619"/>
                    <a:pt x="1691" y="15629"/>
                  </a:cubicBezTo>
                  <a:cubicBezTo>
                    <a:pt x="1683" y="15637"/>
                    <a:pt x="1688" y="15657"/>
                    <a:pt x="1682" y="15665"/>
                  </a:cubicBezTo>
                  <a:cubicBezTo>
                    <a:pt x="1676" y="15673"/>
                    <a:pt x="1662" y="15672"/>
                    <a:pt x="1655" y="15680"/>
                  </a:cubicBezTo>
                  <a:cubicBezTo>
                    <a:pt x="1648" y="15688"/>
                    <a:pt x="1646" y="15699"/>
                    <a:pt x="1642" y="15710"/>
                  </a:cubicBezTo>
                  <a:cubicBezTo>
                    <a:pt x="1638" y="15721"/>
                    <a:pt x="1637" y="15736"/>
                    <a:pt x="1633" y="15745"/>
                  </a:cubicBezTo>
                  <a:cubicBezTo>
                    <a:pt x="1629" y="15754"/>
                    <a:pt x="1618" y="15756"/>
                    <a:pt x="1615" y="15764"/>
                  </a:cubicBezTo>
                  <a:cubicBezTo>
                    <a:pt x="1612" y="15772"/>
                    <a:pt x="1616" y="15784"/>
                    <a:pt x="1613" y="15793"/>
                  </a:cubicBezTo>
                  <a:cubicBezTo>
                    <a:pt x="1610" y="15802"/>
                    <a:pt x="1599" y="15806"/>
                    <a:pt x="1598" y="15818"/>
                  </a:cubicBezTo>
                  <a:cubicBezTo>
                    <a:pt x="1597" y="15830"/>
                    <a:pt x="1612" y="15850"/>
                    <a:pt x="1610" y="15865"/>
                  </a:cubicBezTo>
                  <a:cubicBezTo>
                    <a:pt x="1608" y="15880"/>
                    <a:pt x="1593" y="15898"/>
                    <a:pt x="1586" y="15910"/>
                  </a:cubicBezTo>
                  <a:cubicBezTo>
                    <a:pt x="1579" y="15922"/>
                    <a:pt x="1573" y="15933"/>
                    <a:pt x="1567" y="15937"/>
                  </a:cubicBezTo>
                  <a:cubicBezTo>
                    <a:pt x="1561" y="15941"/>
                    <a:pt x="1556" y="15934"/>
                    <a:pt x="1550" y="15937"/>
                  </a:cubicBezTo>
                  <a:cubicBezTo>
                    <a:pt x="1544" y="15940"/>
                    <a:pt x="1535" y="15954"/>
                    <a:pt x="1528" y="15956"/>
                  </a:cubicBezTo>
                  <a:cubicBezTo>
                    <a:pt x="1521" y="15958"/>
                    <a:pt x="1518" y="15950"/>
                    <a:pt x="1511" y="15949"/>
                  </a:cubicBezTo>
                  <a:cubicBezTo>
                    <a:pt x="1504" y="15948"/>
                    <a:pt x="1492" y="15951"/>
                    <a:pt x="1483" y="15952"/>
                  </a:cubicBezTo>
                  <a:cubicBezTo>
                    <a:pt x="1474" y="15953"/>
                    <a:pt x="1458" y="15950"/>
                    <a:pt x="1454" y="15956"/>
                  </a:cubicBezTo>
                  <a:cubicBezTo>
                    <a:pt x="1450" y="15962"/>
                    <a:pt x="1463" y="15980"/>
                    <a:pt x="1459" y="15986"/>
                  </a:cubicBezTo>
                  <a:cubicBezTo>
                    <a:pt x="1455" y="15992"/>
                    <a:pt x="1439" y="15987"/>
                    <a:pt x="1429" y="15992"/>
                  </a:cubicBezTo>
                  <a:cubicBezTo>
                    <a:pt x="1419" y="15997"/>
                    <a:pt x="1405" y="16013"/>
                    <a:pt x="1397" y="16015"/>
                  </a:cubicBezTo>
                  <a:cubicBezTo>
                    <a:pt x="1389" y="16017"/>
                    <a:pt x="1387" y="16001"/>
                    <a:pt x="1382" y="16001"/>
                  </a:cubicBezTo>
                  <a:cubicBezTo>
                    <a:pt x="1377" y="16001"/>
                    <a:pt x="1370" y="16008"/>
                    <a:pt x="1364" y="16013"/>
                  </a:cubicBezTo>
                  <a:cubicBezTo>
                    <a:pt x="1358" y="16018"/>
                    <a:pt x="1353" y="16029"/>
                    <a:pt x="1346" y="16034"/>
                  </a:cubicBezTo>
                  <a:cubicBezTo>
                    <a:pt x="1339" y="16039"/>
                    <a:pt x="1329" y="16038"/>
                    <a:pt x="1322" y="16043"/>
                  </a:cubicBezTo>
                  <a:cubicBezTo>
                    <a:pt x="1315" y="16048"/>
                    <a:pt x="1311" y="16059"/>
                    <a:pt x="1304" y="16063"/>
                  </a:cubicBezTo>
                  <a:cubicBezTo>
                    <a:pt x="1297" y="16067"/>
                    <a:pt x="1290" y="16062"/>
                    <a:pt x="1283" y="16070"/>
                  </a:cubicBezTo>
                  <a:cubicBezTo>
                    <a:pt x="1276" y="16078"/>
                    <a:pt x="1267" y="16104"/>
                    <a:pt x="1261" y="16114"/>
                  </a:cubicBezTo>
                  <a:cubicBezTo>
                    <a:pt x="1255" y="16124"/>
                    <a:pt x="1251" y="16116"/>
                    <a:pt x="1249" y="16130"/>
                  </a:cubicBezTo>
                  <a:cubicBezTo>
                    <a:pt x="1247" y="16144"/>
                    <a:pt x="1267" y="16170"/>
                    <a:pt x="1247" y="16196"/>
                  </a:cubicBezTo>
                  <a:cubicBezTo>
                    <a:pt x="1227" y="16222"/>
                    <a:pt x="1172" y="16268"/>
                    <a:pt x="1132" y="16286"/>
                  </a:cubicBezTo>
                  <a:cubicBezTo>
                    <a:pt x="1090" y="16309"/>
                    <a:pt x="1033" y="16306"/>
                    <a:pt x="1007" y="16306"/>
                  </a:cubicBezTo>
                  <a:cubicBezTo>
                    <a:pt x="981" y="16306"/>
                    <a:pt x="986" y="16291"/>
                    <a:pt x="976" y="16286"/>
                  </a:cubicBezTo>
                  <a:cubicBezTo>
                    <a:pt x="966" y="16281"/>
                    <a:pt x="957" y="16273"/>
                    <a:pt x="946" y="16273"/>
                  </a:cubicBezTo>
                  <a:cubicBezTo>
                    <a:pt x="935" y="16273"/>
                    <a:pt x="924" y="16288"/>
                    <a:pt x="911" y="16288"/>
                  </a:cubicBezTo>
                  <a:cubicBezTo>
                    <a:pt x="898" y="16288"/>
                    <a:pt x="879" y="16274"/>
                    <a:pt x="865" y="16273"/>
                  </a:cubicBezTo>
                  <a:cubicBezTo>
                    <a:pt x="851" y="16272"/>
                    <a:pt x="834" y="16279"/>
                    <a:pt x="824" y="16282"/>
                  </a:cubicBezTo>
                  <a:cubicBezTo>
                    <a:pt x="814" y="16285"/>
                    <a:pt x="820" y="16291"/>
                    <a:pt x="806" y="16291"/>
                  </a:cubicBezTo>
                  <a:cubicBezTo>
                    <a:pt x="792" y="16291"/>
                    <a:pt x="759" y="16283"/>
                    <a:pt x="742" y="16283"/>
                  </a:cubicBezTo>
                  <a:cubicBezTo>
                    <a:pt x="732" y="16291"/>
                    <a:pt x="718" y="16291"/>
                    <a:pt x="706" y="16292"/>
                  </a:cubicBezTo>
                  <a:cubicBezTo>
                    <a:pt x="694" y="16293"/>
                    <a:pt x="679" y="16285"/>
                    <a:pt x="668" y="16289"/>
                  </a:cubicBezTo>
                  <a:cubicBezTo>
                    <a:pt x="657" y="16293"/>
                    <a:pt x="658" y="16306"/>
                    <a:pt x="638" y="16316"/>
                  </a:cubicBezTo>
                  <a:cubicBezTo>
                    <a:pt x="618" y="16326"/>
                    <a:pt x="573" y="16338"/>
                    <a:pt x="550" y="16349"/>
                  </a:cubicBezTo>
                  <a:cubicBezTo>
                    <a:pt x="527" y="16360"/>
                    <a:pt x="511" y="16377"/>
                    <a:pt x="500" y="16384"/>
                  </a:cubicBezTo>
                  <a:cubicBezTo>
                    <a:pt x="489" y="16391"/>
                    <a:pt x="489" y="16384"/>
                    <a:pt x="482" y="16390"/>
                  </a:cubicBezTo>
                  <a:cubicBezTo>
                    <a:pt x="475" y="16396"/>
                    <a:pt x="465" y="16412"/>
                    <a:pt x="457" y="16417"/>
                  </a:cubicBezTo>
                  <a:cubicBezTo>
                    <a:pt x="449" y="16422"/>
                    <a:pt x="443" y="16411"/>
                    <a:pt x="434" y="16421"/>
                  </a:cubicBezTo>
                  <a:cubicBezTo>
                    <a:pt x="425" y="16431"/>
                    <a:pt x="414" y="16465"/>
                    <a:pt x="406" y="16478"/>
                  </a:cubicBezTo>
                  <a:cubicBezTo>
                    <a:pt x="398" y="16491"/>
                    <a:pt x="391" y="16489"/>
                    <a:pt x="385" y="16498"/>
                  </a:cubicBezTo>
                  <a:cubicBezTo>
                    <a:pt x="379" y="16507"/>
                    <a:pt x="373" y="16523"/>
                    <a:pt x="370" y="16534"/>
                  </a:cubicBezTo>
                  <a:cubicBezTo>
                    <a:pt x="367" y="16545"/>
                    <a:pt x="370" y="16555"/>
                    <a:pt x="365" y="16564"/>
                  </a:cubicBezTo>
                  <a:cubicBezTo>
                    <a:pt x="360" y="16573"/>
                    <a:pt x="346" y="16583"/>
                    <a:pt x="341" y="16591"/>
                  </a:cubicBezTo>
                  <a:cubicBezTo>
                    <a:pt x="336" y="16599"/>
                    <a:pt x="340" y="16608"/>
                    <a:pt x="337" y="16612"/>
                  </a:cubicBezTo>
                  <a:cubicBezTo>
                    <a:pt x="334" y="16616"/>
                    <a:pt x="324" y="16611"/>
                    <a:pt x="320" y="16618"/>
                  </a:cubicBezTo>
                  <a:cubicBezTo>
                    <a:pt x="316" y="16625"/>
                    <a:pt x="319" y="16645"/>
                    <a:pt x="311" y="16655"/>
                  </a:cubicBezTo>
                  <a:cubicBezTo>
                    <a:pt x="286" y="16667"/>
                    <a:pt x="285" y="16667"/>
                    <a:pt x="272" y="16679"/>
                  </a:cubicBezTo>
                  <a:cubicBezTo>
                    <a:pt x="260" y="16691"/>
                    <a:pt x="243" y="16703"/>
                    <a:pt x="239" y="16727"/>
                  </a:cubicBezTo>
                  <a:cubicBezTo>
                    <a:pt x="228" y="16754"/>
                    <a:pt x="250" y="16806"/>
                    <a:pt x="250" y="16825"/>
                  </a:cubicBezTo>
                  <a:cubicBezTo>
                    <a:pt x="250" y="16844"/>
                    <a:pt x="238" y="16829"/>
                    <a:pt x="239" y="16840"/>
                  </a:cubicBezTo>
                  <a:cubicBezTo>
                    <a:pt x="240" y="16851"/>
                    <a:pt x="251" y="16874"/>
                    <a:pt x="254" y="16891"/>
                  </a:cubicBezTo>
                  <a:cubicBezTo>
                    <a:pt x="257" y="16908"/>
                    <a:pt x="257" y="16931"/>
                    <a:pt x="260" y="16942"/>
                  </a:cubicBezTo>
                  <a:cubicBezTo>
                    <a:pt x="262" y="16954"/>
                    <a:pt x="270" y="16948"/>
                    <a:pt x="272" y="16955"/>
                  </a:cubicBezTo>
                  <a:cubicBezTo>
                    <a:pt x="274" y="16962"/>
                    <a:pt x="272" y="16975"/>
                    <a:pt x="274" y="16985"/>
                  </a:cubicBezTo>
                  <a:cubicBezTo>
                    <a:pt x="276" y="16995"/>
                    <a:pt x="282" y="17002"/>
                    <a:pt x="284" y="17017"/>
                  </a:cubicBezTo>
                  <a:cubicBezTo>
                    <a:pt x="286" y="17032"/>
                    <a:pt x="281" y="17060"/>
                    <a:pt x="284" y="17075"/>
                  </a:cubicBezTo>
                  <a:cubicBezTo>
                    <a:pt x="287" y="17090"/>
                    <a:pt x="298" y="17097"/>
                    <a:pt x="301" y="17110"/>
                  </a:cubicBezTo>
                  <a:cubicBezTo>
                    <a:pt x="304" y="17123"/>
                    <a:pt x="295" y="17134"/>
                    <a:pt x="301" y="17152"/>
                  </a:cubicBezTo>
                  <a:cubicBezTo>
                    <a:pt x="307" y="17170"/>
                    <a:pt x="333" y="17193"/>
                    <a:pt x="335" y="17219"/>
                  </a:cubicBezTo>
                  <a:cubicBezTo>
                    <a:pt x="337" y="17245"/>
                    <a:pt x="319" y="17288"/>
                    <a:pt x="316" y="17306"/>
                  </a:cubicBezTo>
                  <a:cubicBezTo>
                    <a:pt x="317" y="17315"/>
                    <a:pt x="316" y="17321"/>
                    <a:pt x="319" y="17329"/>
                  </a:cubicBezTo>
                  <a:cubicBezTo>
                    <a:pt x="322" y="17337"/>
                    <a:pt x="335" y="17344"/>
                    <a:pt x="335" y="17353"/>
                  </a:cubicBezTo>
                  <a:cubicBezTo>
                    <a:pt x="335" y="17362"/>
                    <a:pt x="322" y="17372"/>
                    <a:pt x="320" y="17381"/>
                  </a:cubicBezTo>
                  <a:cubicBezTo>
                    <a:pt x="326" y="17459"/>
                    <a:pt x="320" y="17390"/>
                    <a:pt x="320" y="17408"/>
                  </a:cubicBezTo>
                  <a:cubicBezTo>
                    <a:pt x="321" y="17416"/>
                    <a:pt x="339" y="17413"/>
                    <a:pt x="341" y="17419"/>
                  </a:cubicBezTo>
                  <a:cubicBezTo>
                    <a:pt x="343" y="17425"/>
                    <a:pt x="335" y="17435"/>
                    <a:pt x="334" y="17443"/>
                  </a:cubicBezTo>
                  <a:cubicBezTo>
                    <a:pt x="333" y="17451"/>
                    <a:pt x="337" y="17465"/>
                    <a:pt x="335" y="17470"/>
                  </a:cubicBezTo>
                  <a:cubicBezTo>
                    <a:pt x="333" y="17475"/>
                    <a:pt x="322" y="17473"/>
                    <a:pt x="320" y="17477"/>
                  </a:cubicBezTo>
                  <a:cubicBezTo>
                    <a:pt x="318" y="17481"/>
                    <a:pt x="319" y="17487"/>
                    <a:pt x="322" y="17492"/>
                  </a:cubicBezTo>
                  <a:cubicBezTo>
                    <a:pt x="325" y="17497"/>
                    <a:pt x="332" y="17501"/>
                    <a:pt x="335" y="17507"/>
                  </a:cubicBezTo>
                  <a:cubicBezTo>
                    <a:pt x="338" y="17513"/>
                    <a:pt x="339" y="17516"/>
                    <a:pt x="343" y="17527"/>
                  </a:cubicBezTo>
                  <a:cubicBezTo>
                    <a:pt x="347" y="17538"/>
                    <a:pt x="359" y="17557"/>
                    <a:pt x="359" y="17573"/>
                  </a:cubicBezTo>
                  <a:cubicBezTo>
                    <a:pt x="359" y="17589"/>
                    <a:pt x="348" y="17610"/>
                    <a:pt x="341" y="17621"/>
                  </a:cubicBezTo>
                  <a:cubicBezTo>
                    <a:pt x="334" y="17632"/>
                    <a:pt x="322" y="17631"/>
                    <a:pt x="319" y="17638"/>
                  </a:cubicBezTo>
                  <a:cubicBezTo>
                    <a:pt x="316" y="17645"/>
                    <a:pt x="317" y="17659"/>
                    <a:pt x="320" y="17662"/>
                  </a:cubicBezTo>
                  <a:cubicBezTo>
                    <a:pt x="323" y="17665"/>
                    <a:pt x="339" y="17633"/>
                    <a:pt x="340" y="17656"/>
                  </a:cubicBezTo>
                  <a:cubicBezTo>
                    <a:pt x="341" y="17679"/>
                    <a:pt x="345" y="17751"/>
                    <a:pt x="325" y="17803"/>
                  </a:cubicBezTo>
                  <a:cubicBezTo>
                    <a:pt x="307" y="17910"/>
                    <a:pt x="287" y="17945"/>
                    <a:pt x="269" y="17980"/>
                  </a:cubicBezTo>
                  <a:cubicBezTo>
                    <a:pt x="251" y="18015"/>
                    <a:pt x="228" y="18004"/>
                    <a:pt x="218" y="18013"/>
                  </a:cubicBezTo>
                  <a:cubicBezTo>
                    <a:pt x="208" y="18022"/>
                    <a:pt x="214" y="18029"/>
                    <a:pt x="211" y="18035"/>
                  </a:cubicBezTo>
                  <a:cubicBezTo>
                    <a:pt x="208" y="18041"/>
                    <a:pt x="203" y="18039"/>
                    <a:pt x="202" y="18047"/>
                  </a:cubicBezTo>
                  <a:cubicBezTo>
                    <a:pt x="201" y="18055"/>
                    <a:pt x="205" y="18077"/>
                    <a:pt x="203" y="18085"/>
                  </a:cubicBezTo>
                  <a:cubicBezTo>
                    <a:pt x="201" y="18093"/>
                    <a:pt x="191" y="18091"/>
                    <a:pt x="187" y="18097"/>
                  </a:cubicBezTo>
                  <a:cubicBezTo>
                    <a:pt x="183" y="18103"/>
                    <a:pt x="185" y="18115"/>
                    <a:pt x="179" y="18122"/>
                  </a:cubicBezTo>
                  <a:cubicBezTo>
                    <a:pt x="173" y="18129"/>
                    <a:pt x="157" y="18133"/>
                    <a:pt x="151" y="18142"/>
                  </a:cubicBezTo>
                  <a:cubicBezTo>
                    <a:pt x="136" y="18168"/>
                    <a:pt x="147" y="18170"/>
                    <a:pt x="140" y="18178"/>
                  </a:cubicBezTo>
                  <a:cubicBezTo>
                    <a:pt x="133" y="18186"/>
                    <a:pt x="115" y="18182"/>
                    <a:pt x="107" y="18188"/>
                  </a:cubicBezTo>
                  <a:cubicBezTo>
                    <a:pt x="99" y="18194"/>
                    <a:pt x="96" y="18209"/>
                    <a:pt x="89" y="18214"/>
                  </a:cubicBezTo>
                  <a:cubicBezTo>
                    <a:pt x="82" y="18219"/>
                    <a:pt x="70" y="18202"/>
                    <a:pt x="62" y="18220"/>
                  </a:cubicBezTo>
                  <a:cubicBezTo>
                    <a:pt x="44" y="18247"/>
                    <a:pt x="46" y="18300"/>
                    <a:pt x="40" y="18323"/>
                  </a:cubicBezTo>
                  <a:cubicBezTo>
                    <a:pt x="34" y="18346"/>
                    <a:pt x="26" y="18352"/>
                    <a:pt x="25" y="18361"/>
                  </a:cubicBezTo>
                  <a:cubicBezTo>
                    <a:pt x="15" y="18383"/>
                    <a:pt x="35" y="18371"/>
                    <a:pt x="35" y="18377"/>
                  </a:cubicBezTo>
                  <a:cubicBezTo>
                    <a:pt x="35" y="18383"/>
                    <a:pt x="23" y="18392"/>
                    <a:pt x="22" y="18397"/>
                  </a:cubicBezTo>
                  <a:cubicBezTo>
                    <a:pt x="21" y="18402"/>
                    <a:pt x="28" y="18405"/>
                    <a:pt x="26" y="18409"/>
                  </a:cubicBezTo>
                  <a:cubicBezTo>
                    <a:pt x="24" y="18413"/>
                    <a:pt x="12" y="18414"/>
                    <a:pt x="10" y="18421"/>
                  </a:cubicBezTo>
                  <a:cubicBezTo>
                    <a:pt x="8" y="18428"/>
                    <a:pt x="15" y="18445"/>
                    <a:pt x="14" y="18452"/>
                  </a:cubicBezTo>
                  <a:cubicBezTo>
                    <a:pt x="13" y="18459"/>
                    <a:pt x="2" y="18459"/>
                    <a:pt x="1" y="18463"/>
                  </a:cubicBezTo>
                  <a:cubicBezTo>
                    <a:pt x="0" y="18467"/>
                    <a:pt x="8" y="18474"/>
                    <a:pt x="8" y="18479"/>
                  </a:cubicBezTo>
                  <a:cubicBezTo>
                    <a:pt x="8" y="18484"/>
                    <a:pt x="3" y="18488"/>
                    <a:pt x="2" y="18494"/>
                  </a:cubicBezTo>
                  <a:cubicBezTo>
                    <a:pt x="1" y="18500"/>
                    <a:pt x="0" y="18512"/>
                    <a:pt x="2" y="18517"/>
                  </a:cubicBezTo>
                  <a:cubicBezTo>
                    <a:pt x="4" y="18522"/>
                    <a:pt x="11" y="18518"/>
                    <a:pt x="16" y="18523"/>
                  </a:cubicBezTo>
                  <a:cubicBezTo>
                    <a:pt x="21" y="18528"/>
                    <a:pt x="31" y="18539"/>
                    <a:pt x="34" y="18548"/>
                  </a:cubicBezTo>
                  <a:cubicBezTo>
                    <a:pt x="37" y="18557"/>
                    <a:pt x="31" y="18570"/>
                    <a:pt x="34" y="18578"/>
                  </a:cubicBezTo>
                  <a:cubicBezTo>
                    <a:pt x="37" y="18586"/>
                    <a:pt x="47" y="18591"/>
                    <a:pt x="50" y="18598"/>
                  </a:cubicBezTo>
                  <a:cubicBezTo>
                    <a:pt x="53" y="18605"/>
                    <a:pt x="49" y="18610"/>
                    <a:pt x="53" y="18622"/>
                  </a:cubicBezTo>
                  <a:cubicBezTo>
                    <a:pt x="57" y="18634"/>
                    <a:pt x="75" y="18654"/>
                    <a:pt x="73" y="18670"/>
                  </a:cubicBezTo>
                  <a:cubicBezTo>
                    <a:pt x="71" y="18686"/>
                    <a:pt x="51" y="18705"/>
                    <a:pt x="44" y="18718"/>
                  </a:cubicBezTo>
                  <a:cubicBezTo>
                    <a:pt x="37" y="18731"/>
                    <a:pt x="32" y="18738"/>
                    <a:pt x="32" y="18749"/>
                  </a:cubicBezTo>
                  <a:cubicBezTo>
                    <a:pt x="35" y="18778"/>
                    <a:pt x="45" y="18775"/>
                    <a:pt x="47" y="18785"/>
                  </a:cubicBezTo>
                  <a:cubicBezTo>
                    <a:pt x="49" y="18795"/>
                    <a:pt x="42" y="18804"/>
                    <a:pt x="46" y="18811"/>
                  </a:cubicBezTo>
                  <a:cubicBezTo>
                    <a:pt x="50" y="18818"/>
                    <a:pt x="67" y="18818"/>
                    <a:pt x="74" y="18826"/>
                  </a:cubicBezTo>
                  <a:cubicBezTo>
                    <a:pt x="81" y="18834"/>
                    <a:pt x="85" y="18851"/>
                    <a:pt x="89" y="18860"/>
                  </a:cubicBezTo>
                  <a:cubicBezTo>
                    <a:pt x="93" y="18869"/>
                    <a:pt x="92" y="18872"/>
                    <a:pt x="95" y="18878"/>
                  </a:cubicBezTo>
                  <a:cubicBezTo>
                    <a:pt x="98" y="18884"/>
                    <a:pt x="103" y="18889"/>
                    <a:pt x="109" y="18898"/>
                  </a:cubicBezTo>
                  <a:cubicBezTo>
                    <a:pt x="115" y="18907"/>
                    <a:pt x="114" y="18923"/>
                    <a:pt x="128" y="18931"/>
                  </a:cubicBezTo>
                  <a:cubicBezTo>
                    <a:pt x="142" y="18939"/>
                    <a:pt x="181" y="18937"/>
                    <a:pt x="193" y="18946"/>
                  </a:cubicBezTo>
                  <a:cubicBezTo>
                    <a:pt x="196" y="18961"/>
                    <a:pt x="194" y="18953"/>
                    <a:pt x="202" y="18985"/>
                  </a:cubicBezTo>
                  <a:cubicBezTo>
                    <a:pt x="211" y="18988"/>
                    <a:pt x="206" y="18983"/>
                    <a:pt x="217" y="18982"/>
                  </a:cubicBezTo>
                  <a:cubicBezTo>
                    <a:pt x="228" y="18981"/>
                    <a:pt x="255" y="18977"/>
                    <a:pt x="266" y="18980"/>
                  </a:cubicBezTo>
                  <a:cubicBezTo>
                    <a:pt x="277" y="18983"/>
                    <a:pt x="277" y="18994"/>
                    <a:pt x="286" y="18998"/>
                  </a:cubicBezTo>
                  <a:cubicBezTo>
                    <a:pt x="295" y="19002"/>
                    <a:pt x="314" y="19003"/>
                    <a:pt x="323" y="19004"/>
                  </a:cubicBezTo>
                  <a:cubicBezTo>
                    <a:pt x="332" y="19005"/>
                    <a:pt x="333" y="19001"/>
                    <a:pt x="341" y="19003"/>
                  </a:cubicBezTo>
                  <a:cubicBezTo>
                    <a:pt x="349" y="19005"/>
                    <a:pt x="357" y="19018"/>
                    <a:pt x="370" y="19018"/>
                  </a:cubicBezTo>
                  <a:cubicBezTo>
                    <a:pt x="383" y="19018"/>
                    <a:pt x="408" y="19000"/>
                    <a:pt x="418" y="19000"/>
                  </a:cubicBezTo>
                  <a:cubicBezTo>
                    <a:pt x="428" y="19000"/>
                    <a:pt x="422" y="19007"/>
                    <a:pt x="431" y="19018"/>
                  </a:cubicBezTo>
                  <a:cubicBezTo>
                    <a:pt x="440" y="19029"/>
                    <a:pt x="466" y="19045"/>
                    <a:pt x="473" y="19066"/>
                  </a:cubicBezTo>
                  <a:cubicBezTo>
                    <a:pt x="480" y="19087"/>
                    <a:pt x="473" y="19127"/>
                    <a:pt x="476" y="19144"/>
                  </a:cubicBezTo>
                  <a:cubicBezTo>
                    <a:pt x="479" y="19161"/>
                    <a:pt x="486" y="19161"/>
                    <a:pt x="490" y="19168"/>
                  </a:cubicBezTo>
                  <a:cubicBezTo>
                    <a:pt x="494" y="19175"/>
                    <a:pt x="496" y="19181"/>
                    <a:pt x="503" y="19187"/>
                  </a:cubicBezTo>
                  <a:cubicBezTo>
                    <a:pt x="510" y="19193"/>
                    <a:pt x="530" y="19198"/>
                    <a:pt x="535" y="19205"/>
                  </a:cubicBezTo>
                  <a:cubicBezTo>
                    <a:pt x="540" y="19212"/>
                    <a:pt x="534" y="19221"/>
                    <a:pt x="535" y="19229"/>
                  </a:cubicBezTo>
                  <a:cubicBezTo>
                    <a:pt x="536" y="19237"/>
                    <a:pt x="538" y="19247"/>
                    <a:pt x="542" y="19255"/>
                  </a:cubicBezTo>
                  <a:cubicBezTo>
                    <a:pt x="554" y="19282"/>
                    <a:pt x="554" y="19269"/>
                    <a:pt x="557" y="19277"/>
                  </a:cubicBezTo>
                  <a:cubicBezTo>
                    <a:pt x="560" y="19285"/>
                    <a:pt x="559" y="19296"/>
                    <a:pt x="562" y="19301"/>
                  </a:cubicBezTo>
                  <a:cubicBezTo>
                    <a:pt x="565" y="19306"/>
                    <a:pt x="571" y="19301"/>
                    <a:pt x="575" y="19306"/>
                  </a:cubicBezTo>
                  <a:cubicBezTo>
                    <a:pt x="579" y="19311"/>
                    <a:pt x="585" y="19325"/>
                    <a:pt x="587" y="19333"/>
                  </a:cubicBezTo>
                  <a:cubicBezTo>
                    <a:pt x="589" y="19341"/>
                    <a:pt x="582" y="19350"/>
                    <a:pt x="584" y="19355"/>
                  </a:cubicBezTo>
                  <a:cubicBezTo>
                    <a:pt x="586" y="19360"/>
                    <a:pt x="597" y="19354"/>
                    <a:pt x="601" y="19364"/>
                  </a:cubicBezTo>
                  <a:cubicBezTo>
                    <a:pt x="605" y="19374"/>
                    <a:pt x="603" y="19404"/>
                    <a:pt x="607" y="19414"/>
                  </a:cubicBezTo>
                  <a:cubicBezTo>
                    <a:pt x="611" y="19424"/>
                    <a:pt x="621" y="19417"/>
                    <a:pt x="625" y="19423"/>
                  </a:cubicBezTo>
                  <a:cubicBezTo>
                    <a:pt x="629" y="19429"/>
                    <a:pt x="634" y="19441"/>
                    <a:pt x="634" y="19448"/>
                  </a:cubicBezTo>
                  <a:cubicBezTo>
                    <a:pt x="634" y="19455"/>
                    <a:pt x="625" y="19461"/>
                    <a:pt x="626" y="19466"/>
                  </a:cubicBezTo>
                  <a:cubicBezTo>
                    <a:pt x="627" y="19471"/>
                    <a:pt x="637" y="19476"/>
                    <a:pt x="641" y="19480"/>
                  </a:cubicBezTo>
                  <a:cubicBezTo>
                    <a:pt x="645" y="19484"/>
                    <a:pt x="647" y="19489"/>
                    <a:pt x="650" y="19492"/>
                  </a:cubicBezTo>
                  <a:cubicBezTo>
                    <a:pt x="653" y="19493"/>
                    <a:pt x="658" y="19498"/>
                    <a:pt x="662" y="19501"/>
                  </a:cubicBezTo>
                  <a:cubicBezTo>
                    <a:pt x="666" y="19504"/>
                    <a:pt x="672" y="19514"/>
                    <a:pt x="677" y="19513"/>
                  </a:cubicBezTo>
                  <a:cubicBezTo>
                    <a:pt x="682" y="19512"/>
                    <a:pt x="686" y="19493"/>
                    <a:pt x="692" y="19492"/>
                  </a:cubicBezTo>
                  <a:cubicBezTo>
                    <a:pt x="698" y="19491"/>
                    <a:pt x="703" y="19505"/>
                    <a:pt x="712" y="19508"/>
                  </a:cubicBezTo>
                  <a:cubicBezTo>
                    <a:pt x="721" y="19511"/>
                    <a:pt x="736" y="19508"/>
                    <a:pt x="748" y="19510"/>
                  </a:cubicBezTo>
                  <a:cubicBezTo>
                    <a:pt x="760" y="19512"/>
                    <a:pt x="769" y="19518"/>
                    <a:pt x="782" y="19520"/>
                  </a:cubicBezTo>
                  <a:cubicBezTo>
                    <a:pt x="795" y="19522"/>
                    <a:pt x="816" y="19521"/>
                    <a:pt x="826" y="19522"/>
                  </a:cubicBezTo>
                  <a:cubicBezTo>
                    <a:pt x="836" y="19523"/>
                    <a:pt x="839" y="19526"/>
                    <a:pt x="844" y="19525"/>
                  </a:cubicBezTo>
                  <a:cubicBezTo>
                    <a:pt x="849" y="19524"/>
                    <a:pt x="852" y="19514"/>
                    <a:pt x="857" y="19514"/>
                  </a:cubicBezTo>
                  <a:cubicBezTo>
                    <a:pt x="862" y="19514"/>
                    <a:pt x="865" y="19524"/>
                    <a:pt x="875" y="19526"/>
                  </a:cubicBezTo>
                  <a:cubicBezTo>
                    <a:pt x="917" y="19535"/>
                    <a:pt x="904" y="19520"/>
                    <a:pt x="920" y="19526"/>
                  </a:cubicBezTo>
                  <a:cubicBezTo>
                    <a:pt x="931" y="19526"/>
                    <a:pt x="935" y="19520"/>
                    <a:pt x="944" y="19526"/>
                  </a:cubicBezTo>
                  <a:cubicBezTo>
                    <a:pt x="953" y="19532"/>
                    <a:pt x="966" y="19555"/>
                    <a:pt x="973" y="19561"/>
                  </a:cubicBezTo>
                  <a:cubicBezTo>
                    <a:pt x="980" y="19567"/>
                    <a:pt x="984" y="19562"/>
                    <a:pt x="989" y="19565"/>
                  </a:cubicBezTo>
                  <a:cubicBezTo>
                    <a:pt x="994" y="19568"/>
                    <a:pt x="999" y="19578"/>
                    <a:pt x="1006" y="19579"/>
                  </a:cubicBezTo>
                  <a:cubicBezTo>
                    <a:pt x="1013" y="19580"/>
                    <a:pt x="1021" y="19568"/>
                    <a:pt x="1030" y="19570"/>
                  </a:cubicBezTo>
                  <a:cubicBezTo>
                    <a:pt x="1039" y="19572"/>
                    <a:pt x="1043" y="19577"/>
                    <a:pt x="1058" y="19589"/>
                  </a:cubicBezTo>
                  <a:cubicBezTo>
                    <a:pt x="1073" y="19601"/>
                    <a:pt x="1092" y="19610"/>
                    <a:pt x="1118" y="19643"/>
                  </a:cubicBezTo>
                  <a:cubicBezTo>
                    <a:pt x="1165" y="19697"/>
                    <a:pt x="1216" y="19778"/>
                    <a:pt x="1214" y="19789"/>
                  </a:cubicBezTo>
                  <a:cubicBezTo>
                    <a:pt x="1235" y="19804"/>
                    <a:pt x="1224" y="19841"/>
                    <a:pt x="1232" y="19852"/>
                  </a:cubicBezTo>
                  <a:cubicBezTo>
                    <a:pt x="1240" y="19863"/>
                    <a:pt x="1257" y="19850"/>
                    <a:pt x="1262" y="19858"/>
                  </a:cubicBezTo>
                  <a:cubicBezTo>
                    <a:pt x="1267" y="19866"/>
                    <a:pt x="1261" y="19890"/>
                    <a:pt x="1264" y="19901"/>
                  </a:cubicBezTo>
                  <a:cubicBezTo>
                    <a:pt x="1267" y="19912"/>
                    <a:pt x="1275" y="19911"/>
                    <a:pt x="1280" y="19922"/>
                  </a:cubicBezTo>
                  <a:cubicBezTo>
                    <a:pt x="1285" y="19933"/>
                    <a:pt x="1284" y="19949"/>
                    <a:pt x="1294" y="19969"/>
                  </a:cubicBezTo>
                  <a:cubicBezTo>
                    <a:pt x="1304" y="19989"/>
                    <a:pt x="1325" y="20025"/>
                    <a:pt x="1339" y="20042"/>
                  </a:cubicBezTo>
                  <a:cubicBezTo>
                    <a:pt x="1353" y="20059"/>
                    <a:pt x="1369" y="20058"/>
                    <a:pt x="1378" y="20069"/>
                  </a:cubicBezTo>
                  <a:cubicBezTo>
                    <a:pt x="1387" y="20080"/>
                    <a:pt x="1388" y="20092"/>
                    <a:pt x="1391" y="20107"/>
                  </a:cubicBezTo>
                  <a:cubicBezTo>
                    <a:pt x="1394" y="20122"/>
                    <a:pt x="1396" y="20147"/>
                    <a:pt x="1399" y="20158"/>
                  </a:cubicBezTo>
                  <a:cubicBezTo>
                    <a:pt x="1409" y="20164"/>
                    <a:pt x="1410" y="20167"/>
                    <a:pt x="1412" y="20176"/>
                  </a:cubicBezTo>
                  <a:cubicBezTo>
                    <a:pt x="1414" y="20185"/>
                    <a:pt x="1401" y="20199"/>
                    <a:pt x="1412" y="20210"/>
                  </a:cubicBezTo>
                  <a:cubicBezTo>
                    <a:pt x="1423" y="20221"/>
                    <a:pt x="1466" y="20225"/>
                    <a:pt x="1480" y="20240"/>
                  </a:cubicBezTo>
                  <a:cubicBezTo>
                    <a:pt x="1494" y="20255"/>
                    <a:pt x="1493" y="20284"/>
                    <a:pt x="1495" y="20299"/>
                  </a:cubicBezTo>
                  <a:cubicBezTo>
                    <a:pt x="1497" y="20314"/>
                    <a:pt x="1493" y="20321"/>
                    <a:pt x="1495" y="20332"/>
                  </a:cubicBezTo>
                  <a:cubicBezTo>
                    <a:pt x="1497" y="20343"/>
                    <a:pt x="1501" y="20355"/>
                    <a:pt x="1507" y="20363"/>
                  </a:cubicBezTo>
                  <a:cubicBezTo>
                    <a:pt x="1520" y="20378"/>
                    <a:pt x="1529" y="20371"/>
                    <a:pt x="1532" y="20381"/>
                  </a:cubicBezTo>
                  <a:cubicBezTo>
                    <a:pt x="1538" y="20389"/>
                    <a:pt x="1544" y="20406"/>
                    <a:pt x="1543" y="20413"/>
                  </a:cubicBezTo>
                  <a:cubicBezTo>
                    <a:pt x="1542" y="20420"/>
                    <a:pt x="1533" y="20415"/>
                    <a:pt x="1528" y="20423"/>
                  </a:cubicBezTo>
                  <a:cubicBezTo>
                    <a:pt x="1523" y="20431"/>
                    <a:pt x="1510" y="20450"/>
                    <a:pt x="1510" y="20464"/>
                  </a:cubicBezTo>
                  <a:cubicBezTo>
                    <a:pt x="1510" y="20478"/>
                    <a:pt x="1527" y="20498"/>
                    <a:pt x="1531" y="20510"/>
                  </a:cubicBezTo>
                  <a:cubicBezTo>
                    <a:pt x="1535" y="20522"/>
                    <a:pt x="1530" y="20528"/>
                    <a:pt x="1534" y="20537"/>
                  </a:cubicBezTo>
                  <a:cubicBezTo>
                    <a:pt x="1538" y="20546"/>
                    <a:pt x="1547" y="20531"/>
                    <a:pt x="1553" y="20566"/>
                  </a:cubicBezTo>
                  <a:cubicBezTo>
                    <a:pt x="1559" y="20601"/>
                    <a:pt x="1572" y="20710"/>
                    <a:pt x="1571" y="20747"/>
                  </a:cubicBezTo>
                  <a:cubicBezTo>
                    <a:pt x="1556" y="20773"/>
                    <a:pt x="1548" y="20775"/>
                    <a:pt x="1546" y="20789"/>
                  </a:cubicBezTo>
                  <a:cubicBezTo>
                    <a:pt x="1544" y="20803"/>
                    <a:pt x="1557" y="20817"/>
                    <a:pt x="1558" y="20831"/>
                  </a:cubicBezTo>
                  <a:cubicBezTo>
                    <a:pt x="1559" y="20845"/>
                    <a:pt x="1559" y="20860"/>
                    <a:pt x="1555" y="20875"/>
                  </a:cubicBezTo>
                  <a:cubicBezTo>
                    <a:pt x="1551" y="20890"/>
                    <a:pt x="1542" y="20905"/>
                    <a:pt x="1537" y="20923"/>
                  </a:cubicBezTo>
                  <a:cubicBezTo>
                    <a:pt x="1532" y="20941"/>
                    <a:pt x="1527" y="20971"/>
                    <a:pt x="1523" y="20981"/>
                  </a:cubicBezTo>
                  <a:cubicBezTo>
                    <a:pt x="1519" y="20991"/>
                    <a:pt x="1514" y="20980"/>
                    <a:pt x="1510" y="20983"/>
                  </a:cubicBezTo>
                  <a:cubicBezTo>
                    <a:pt x="1506" y="20986"/>
                    <a:pt x="1503" y="20997"/>
                    <a:pt x="1498" y="21001"/>
                  </a:cubicBezTo>
                  <a:cubicBezTo>
                    <a:pt x="1493" y="21005"/>
                    <a:pt x="1485" y="21011"/>
                    <a:pt x="1481" y="21010"/>
                  </a:cubicBezTo>
                  <a:cubicBezTo>
                    <a:pt x="1477" y="21009"/>
                    <a:pt x="1476" y="20995"/>
                    <a:pt x="1472" y="20992"/>
                  </a:cubicBezTo>
                  <a:cubicBezTo>
                    <a:pt x="1468" y="20989"/>
                    <a:pt x="1459" y="20990"/>
                    <a:pt x="1456" y="20993"/>
                  </a:cubicBezTo>
                  <a:cubicBezTo>
                    <a:pt x="1453" y="20996"/>
                    <a:pt x="1453" y="21002"/>
                    <a:pt x="1451" y="21010"/>
                  </a:cubicBezTo>
                  <a:cubicBezTo>
                    <a:pt x="1442" y="21032"/>
                    <a:pt x="1440" y="21020"/>
                    <a:pt x="1447" y="21040"/>
                  </a:cubicBezTo>
                  <a:cubicBezTo>
                    <a:pt x="1450" y="21043"/>
                    <a:pt x="1464" y="21027"/>
                    <a:pt x="1469" y="21026"/>
                  </a:cubicBezTo>
                  <a:cubicBezTo>
                    <a:pt x="1474" y="21025"/>
                    <a:pt x="1475" y="21022"/>
                    <a:pt x="1480" y="21032"/>
                  </a:cubicBezTo>
                  <a:cubicBezTo>
                    <a:pt x="1485" y="21042"/>
                    <a:pt x="1499" y="21071"/>
                    <a:pt x="1502" y="21088"/>
                  </a:cubicBezTo>
                  <a:cubicBezTo>
                    <a:pt x="1505" y="21105"/>
                    <a:pt x="1497" y="21120"/>
                    <a:pt x="1496" y="21133"/>
                  </a:cubicBezTo>
                  <a:cubicBezTo>
                    <a:pt x="1495" y="21146"/>
                    <a:pt x="1492" y="21157"/>
                    <a:pt x="1493" y="21169"/>
                  </a:cubicBezTo>
                  <a:cubicBezTo>
                    <a:pt x="1494" y="21181"/>
                    <a:pt x="1504" y="21184"/>
                    <a:pt x="1502" y="21205"/>
                  </a:cubicBezTo>
                  <a:cubicBezTo>
                    <a:pt x="1500" y="21226"/>
                    <a:pt x="1495" y="21266"/>
                    <a:pt x="1483" y="21293"/>
                  </a:cubicBezTo>
                  <a:cubicBezTo>
                    <a:pt x="1471" y="21320"/>
                    <a:pt x="1448" y="21360"/>
                    <a:pt x="1432" y="21368"/>
                  </a:cubicBezTo>
                  <a:cubicBezTo>
                    <a:pt x="1416" y="21376"/>
                    <a:pt x="1400" y="21344"/>
                    <a:pt x="1387" y="21341"/>
                  </a:cubicBezTo>
                  <a:cubicBezTo>
                    <a:pt x="1374" y="21338"/>
                    <a:pt x="1366" y="21346"/>
                    <a:pt x="1354" y="21347"/>
                  </a:cubicBezTo>
                  <a:cubicBezTo>
                    <a:pt x="1342" y="21348"/>
                    <a:pt x="1327" y="21347"/>
                    <a:pt x="1316" y="21350"/>
                  </a:cubicBezTo>
                  <a:cubicBezTo>
                    <a:pt x="1305" y="21353"/>
                    <a:pt x="1290" y="21355"/>
                    <a:pt x="1285" y="21365"/>
                  </a:cubicBezTo>
                  <a:cubicBezTo>
                    <a:pt x="1280" y="21375"/>
                    <a:pt x="1283" y="21389"/>
                    <a:pt x="1283" y="21413"/>
                  </a:cubicBezTo>
                  <a:cubicBezTo>
                    <a:pt x="1283" y="21437"/>
                    <a:pt x="1288" y="21477"/>
                    <a:pt x="1285" y="21509"/>
                  </a:cubicBezTo>
                  <a:cubicBezTo>
                    <a:pt x="1282" y="21541"/>
                    <a:pt x="1273" y="21586"/>
                    <a:pt x="1267" y="21608"/>
                  </a:cubicBezTo>
                  <a:cubicBezTo>
                    <a:pt x="1261" y="21630"/>
                    <a:pt x="1259" y="21627"/>
                    <a:pt x="1250" y="21644"/>
                  </a:cubicBezTo>
                  <a:cubicBezTo>
                    <a:pt x="1241" y="21661"/>
                    <a:pt x="1223" y="21698"/>
                    <a:pt x="1214" y="21713"/>
                  </a:cubicBezTo>
                  <a:cubicBezTo>
                    <a:pt x="1205" y="21728"/>
                    <a:pt x="1203" y="21724"/>
                    <a:pt x="1198" y="21733"/>
                  </a:cubicBezTo>
                  <a:cubicBezTo>
                    <a:pt x="1193" y="21742"/>
                    <a:pt x="1186" y="21761"/>
                    <a:pt x="1181" y="21770"/>
                  </a:cubicBezTo>
                  <a:cubicBezTo>
                    <a:pt x="1176" y="21779"/>
                    <a:pt x="1170" y="21781"/>
                    <a:pt x="1166" y="21787"/>
                  </a:cubicBezTo>
                  <a:cubicBezTo>
                    <a:pt x="1162" y="21793"/>
                    <a:pt x="1161" y="21800"/>
                    <a:pt x="1157" y="21809"/>
                  </a:cubicBezTo>
                  <a:cubicBezTo>
                    <a:pt x="1153" y="21818"/>
                    <a:pt x="1147" y="21831"/>
                    <a:pt x="1139" y="21842"/>
                  </a:cubicBezTo>
                  <a:cubicBezTo>
                    <a:pt x="1131" y="21853"/>
                    <a:pt x="1116" y="21865"/>
                    <a:pt x="1108" y="21874"/>
                  </a:cubicBezTo>
                  <a:cubicBezTo>
                    <a:pt x="1100" y="21883"/>
                    <a:pt x="1098" y="21885"/>
                    <a:pt x="1093" y="21896"/>
                  </a:cubicBezTo>
                  <a:cubicBezTo>
                    <a:pt x="1088" y="21907"/>
                    <a:pt x="1081" y="21929"/>
                    <a:pt x="1076" y="21940"/>
                  </a:cubicBezTo>
                  <a:cubicBezTo>
                    <a:pt x="1071" y="21951"/>
                    <a:pt x="1069" y="21956"/>
                    <a:pt x="1063" y="21965"/>
                  </a:cubicBezTo>
                  <a:cubicBezTo>
                    <a:pt x="1035" y="22010"/>
                    <a:pt x="1046" y="21983"/>
                    <a:pt x="1039" y="21992"/>
                  </a:cubicBezTo>
                  <a:cubicBezTo>
                    <a:pt x="1032" y="22001"/>
                    <a:pt x="1024" y="22013"/>
                    <a:pt x="1021" y="22021"/>
                  </a:cubicBezTo>
                  <a:cubicBezTo>
                    <a:pt x="1018" y="22029"/>
                    <a:pt x="1021" y="22032"/>
                    <a:pt x="1019" y="22043"/>
                  </a:cubicBezTo>
                  <a:cubicBezTo>
                    <a:pt x="1017" y="22054"/>
                    <a:pt x="1014" y="22076"/>
                    <a:pt x="1010" y="22088"/>
                  </a:cubicBezTo>
                  <a:cubicBezTo>
                    <a:pt x="1006" y="22100"/>
                    <a:pt x="994" y="22109"/>
                    <a:pt x="992" y="22118"/>
                  </a:cubicBezTo>
                  <a:cubicBezTo>
                    <a:pt x="995" y="22129"/>
                    <a:pt x="998" y="22124"/>
                    <a:pt x="998" y="22141"/>
                  </a:cubicBezTo>
                  <a:cubicBezTo>
                    <a:pt x="998" y="22158"/>
                    <a:pt x="993" y="22203"/>
                    <a:pt x="991" y="22222"/>
                  </a:cubicBezTo>
                  <a:cubicBezTo>
                    <a:pt x="989" y="22241"/>
                    <a:pt x="990" y="22248"/>
                    <a:pt x="986" y="22255"/>
                  </a:cubicBezTo>
                  <a:cubicBezTo>
                    <a:pt x="982" y="22262"/>
                    <a:pt x="969" y="22263"/>
                    <a:pt x="967" y="22267"/>
                  </a:cubicBezTo>
                  <a:cubicBezTo>
                    <a:pt x="965" y="22271"/>
                    <a:pt x="975" y="22275"/>
                    <a:pt x="976" y="22282"/>
                  </a:cubicBezTo>
                  <a:cubicBezTo>
                    <a:pt x="977" y="22289"/>
                    <a:pt x="975" y="22299"/>
                    <a:pt x="971" y="22309"/>
                  </a:cubicBezTo>
                  <a:cubicBezTo>
                    <a:pt x="967" y="22319"/>
                    <a:pt x="955" y="22324"/>
                    <a:pt x="950" y="22342"/>
                  </a:cubicBezTo>
                  <a:cubicBezTo>
                    <a:pt x="953" y="22369"/>
                    <a:pt x="946" y="22396"/>
                    <a:pt x="941" y="22417"/>
                  </a:cubicBezTo>
                  <a:cubicBezTo>
                    <a:pt x="936" y="22438"/>
                    <a:pt x="923" y="22448"/>
                    <a:pt x="919" y="22468"/>
                  </a:cubicBezTo>
                  <a:cubicBezTo>
                    <a:pt x="905" y="22514"/>
                    <a:pt x="919" y="22521"/>
                    <a:pt x="916" y="22535"/>
                  </a:cubicBezTo>
                  <a:cubicBezTo>
                    <a:pt x="912" y="22547"/>
                    <a:pt x="896" y="22529"/>
                    <a:pt x="895" y="22541"/>
                  </a:cubicBezTo>
                  <a:cubicBezTo>
                    <a:pt x="894" y="22553"/>
                    <a:pt x="907" y="22590"/>
                    <a:pt x="908" y="22607"/>
                  </a:cubicBezTo>
                  <a:cubicBezTo>
                    <a:pt x="909" y="22624"/>
                    <a:pt x="899" y="22633"/>
                    <a:pt x="899" y="22643"/>
                  </a:cubicBezTo>
                  <a:cubicBezTo>
                    <a:pt x="899" y="22653"/>
                    <a:pt x="905" y="22662"/>
                    <a:pt x="905" y="22670"/>
                  </a:cubicBezTo>
                  <a:cubicBezTo>
                    <a:pt x="905" y="22678"/>
                    <a:pt x="901" y="22683"/>
                    <a:pt x="901" y="22693"/>
                  </a:cubicBezTo>
                  <a:cubicBezTo>
                    <a:pt x="901" y="22703"/>
                    <a:pt x="905" y="22723"/>
                    <a:pt x="908" y="22732"/>
                  </a:cubicBezTo>
                  <a:cubicBezTo>
                    <a:pt x="911" y="22741"/>
                    <a:pt x="917" y="22740"/>
                    <a:pt x="916" y="22747"/>
                  </a:cubicBezTo>
                  <a:cubicBezTo>
                    <a:pt x="915" y="22754"/>
                    <a:pt x="906" y="22766"/>
                    <a:pt x="905" y="22774"/>
                  </a:cubicBezTo>
                  <a:cubicBezTo>
                    <a:pt x="904" y="22782"/>
                    <a:pt x="905" y="22792"/>
                    <a:pt x="908" y="22798"/>
                  </a:cubicBezTo>
                  <a:cubicBezTo>
                    <a:pt x="911" y="22804"/>
                    <a:pt x="922" y="22805"/>
                    <a:pt x="923" y="22810"/>
                  </a:cubicBezTo>
                  <a:cubicBezTo>
                    <a:pt x="924" y="22815"/>
                    <a:pt x="916" y="22826"/>
                    <a:pt x="917" y="22831"/>
                  </a:cubicBezTo>
                  <a:cubicBezTo>
                    <a:pt x="918" y="22836"/>
                    <a:pt x="923" y="22831"/>
                    <a:pt x="931" y="22843"/>
                  </a:cubicBezTo>
                  <a:cubicBezTo>
                    <a:pt x="939" y="22855"/>
                    <a:pt x="963" y="22889"/>
                    <a:pt x="968" y="22904"/>
                  </a:cubicBezTo>
                  <a:cubicBezTo>
                    <a:pt x="973" y="22919"/>
                    <a:pt x="959" y="22927"/>
                    <a:pt x="961" y="22933"/>
                  </a:cubicBezTo>
                  <a:cubicBezTo>
                    <a:pt x="963" y="22939"/>
                    <a:pt x="978" y="22929"/>
                    <a:pt x="983" y="22939"/>
                  </a:cubicBezTo>
                  <a:cubicBezTo>
                    <a:pt x="988" y="22949"/>
                    <a:pt x="985" y="22980"/>
                    <a:pt x="989" y="22994"/>
                  </a:cubicBezTo>
                  <a:cubicBezTo>
                    <a:pt x="994" y="23024"/>
                    <a:pt x="1005" y="23014"/>
                    <a:pt x="1007" y="23024"/>
                  </a:cubicBezTo>
                  <a:cubicBezTo>
                    <a:pt x="1009" y="23034"/>
                    <a:pt x="1003" y="23042"/>
                    <a:pt x="1004" y="23053"/>
                  </a:cubicBezTo>
                  <a:cubicBezTo>
                    <a:pt x="1025" y="23080"/>
                    <a:pt x="1009" y="23081"/>
                    <a:pt x="1016" y="23093"/>
                  </a:cubicBezTo>
                  <a:cubicBezTo>
                    <a:pt x="1023" y="23105"/>
                    <a:pt x="1043" y="23116"/>
                    <a:pt x="1046" y="23126"/>
                  </a:cubicBezTo>
                  <a:cubicBezTo>
                    <a:pt x="1049" y="23136"/>
                    <a:pt x="1039" y="23143"/>
                    <a:pt x="1036" y="23152"/>
                  </a:cubicBezTo>
                  <a:cubicBezTo>
                    <a:pt x="1033" y="23161"/>
                    <a:pt x="1023" y="23173"/>
                    <a:pt x="1025" y="23182"/>
                  </a:cubicBezTo>
                  <a:cubicBezTo>
                    <a:pt x="1027" y="23198"/>
                    <a:pt x="1038" y="23191"/>
                    <a:pt x="1046" y="23204"/>
                  </a:cubicBezTo>
                  <a:cubicBezTo>
                    <a:pt x="1052" y="23211"/>
                    <a:pt x="1058" y="23213"/>
                    <a:pt x="1063" y="23221"/>
                  </a:cubicBezTo>
                  <a:cubicBezTo>
                    <a:pt x="1068" y="23229"/>
                    <a:pt x="1072" y="23239"/>
                    <a:pt x="1078" y="23254"/>
                  </a:cubicBezTo>
                  <a:cubicBezTo>
                    <a:pt x="1084" y="23269"/>
                    <a:pt x="1097" y="23293"/>
                    <a:pt x="1100" y="23308"/>
                  </a:cubicBezTo>
                  <a:cubicBezTo>
                    <a:pt x="1103" y="23323"/>
                    <a:pt x="1092" y="23330"/>
                    <a:pt x="1097" y="23345"/>
                  </a:cubicBezTo>
                  <a:cubicBezTo>
                    <a:pt x="1109" y="23387"/>
                    <a:pt x="1117" y="23372"/>
                    <a:pt x="1130" y="23396"/>
                  </a:cubicBezTo>
                  <a:cubicBezTo>
                    <a:pt x="1141" y="23409"/>
                    <a:pt x="1146" y="23413"/>
                    <a:pt x="1160" y="23426"/>
                  </a:cubicBezTo>
                  <a:cubicBezTo>
                    <a:pt x="1175" y="23448"/>
                    <a:pt x="1197" y="23461"/>
                    <a:pt x="1216" y="23477"/>
                  </a:cubicBezTo>
                  <a:cubicBezTo>
                    <a:pt x="1235" y="23493"/>
                    <a:pt x="1261" y="23509"/>
                    <a:pt x="1276" y="23524"/>
                  </a:cubicBezTo>
                  <a:cubicBezTo>
                    <a:pt x="1291" y="23539"/>
                    <a:pt x="1294" y="23559"/>
                    <a:pt x="1304" y="23566"/>
                  </a:cubicBezTo>
                  <a:cubicBezTo>
                    <a:pt x="1314" y="23573"/>
                    <a:pt x="1328" y="23562"/>
                    <a:pt x="1334" y="23564"/>
                  </a:cubicBezTo>
                  <a:cubicBezTo>
                    <a:pt x="1340" y="23566"/>
                    <a:pt x="1340" y="23574"/>
                    <a:pt x="1343" y="23579"/>
                  </a:cubicBezTo>
                  <a:cubicBezTo>
                    <a:pt x="1346" y="23584"/>
                    <a:pt x="1350" y="23593"/>
                    <a:pt x="1355" y="23596"/>
                  </a:cubicBezTo>
                  <a:cubicBezTo>
                    <a:pt x="1361" y="23596"/>
                    <a:pt x="1360" y="23599"/>
                    <a:pt x="1372" y="23600"/>
                  </a:cubicBezTo>
                  <a:cubicBezTo>
                    <a:pt x="1375" y="23598"/>
                    <a:pt x="1363" y="23586"/>
                    <a:pt x="1364" y="23581"/>
                  </a:cubicBezTo>
                  <a:cubicBezTo>
                    <a:pt x="1365" y="23576"/>
                    <a:pt x="1369" y="23572"/>
                    <a:pt x="1379" y="23569"/>
                  </a:cubicBezTo>
                  <a:cubicBezTo>
                    <a:pt x="1389" y="23566"/>
                    <a:pt x="1412" y="23563"/>
                    <a:pt x="1427" y="23560"/>
                  </a:cubicBezTo>
                  <a:cubicBezTo>
                    <a:pt x="1442" y="23557"/>
                    <a:pt x="1461" y="23555"/>
                    <a:pt x="1471" y="23552"/>
                  </a:cubicBezTo>
                  <a:cubicBezTo>
                    <a:pt x="1481" y="23549"/>
                    <a:pt x="1481" y="23541"/>
                    <a:pt x="1487" y="23540"/>
                  </a:cubicBezTo>
                  <a:cubicBezTo>
                    <a:pt x="1493" y="23539"/>
                    <a:pt x="1502" y="23549"/>
                    <a:pt x="1508" y="23548"/>
                  </a:cubicBezTo>
                  <a:cubicBezTo>
                    <a:pt x="1514" y="23547"/>
                    <a:pt x="1517" y="23536"/>
                    <a:pt x="1525" y="23536"/>
                  </a:cubicBezTo>
                  <a:cubicBezTo>
                    <a:pt x="1533" y="23536"/>
                    <a:pt x="1547" y="23547"/>
                    <a:pt x="1558" y="23549"/>
                  </a:cubicBezTo>
                  <a:cubicBezTo>
                    <a:pt x="1569" y="23551"/>
                    <a:pt x="1582" y="23545"/>
                    <a:pt x="1591" y="23548"/>
                  </a:cubicBezTo>
                  <a:cubicBezTo>
                    <a:pt x="1600" y="23551"/>
                    <a:pt x="1602" y="23559"/>
                    <a:pt x="1610" y="23564"/>
                  </a:cubicBezTo>
                  <a:cubicBezTo>
                    <a:pt x="1618" y="23569"/>
                    <a:pt x="1616" y="23556"/>
                    <a:pt x="1640" y="23579"/>
                  </a:cubicBezTo>
                  <a:cubicBezTo>
                    <a:pt x="1664" y="23602"/>
                    <a:pt x="1724" y="23678"/>
                    <a:pt x="1754" y="23702"/>
                  </a:cubicBezTo>
                  <a:cubicBezTo>
                    <a:pt x="1810" y="23714"/>
                    <a:pt x="1777" y="23717"/>
                    <a:pt x="1822" y="23723"/>
                  </a:cubicBezTo>
                  <a:cubicBezTo>
                    <a:pt x="1844" y="23704"/>
                    <a:pt x="1832" y="23694"/>
                    <a:pt x="1844" y="23681"/>
                  </a:cubicBezTo>
                  <a:cubicBezTo>
                    <a:pt x="1856" y="23668"/>
                    <a:pt x="1884" y="23658"/>
                    <a:pt x="1894" y="23645"/>
                  </a:cubicBezTo>
                  <a:cubicBezTo>
                    <a:pt x="1904" y="23632"/>
                    <a:pt x="1902" y="23613"/>
                    <a:pt x="1906" y="23603"/>
                  </a:cubicBezTo>
                  <a:cubicBezTo>
                    <a:pt x="1910" y="23593"/>
                    <a:pt x="1914" y="23593"/>
                    <a:pt x="1918" y="23582"/>
                  </a:cubicBezTo>
                  <a:cubicBezTo>
                    <a:pt x="1922" y="23571"/>
                    <a:pt x="1924" y="23548"/>
                    <a:pt x="1930" y="23536"/>
                  </a:cubicBezTo>
                  <a:cubicBezTo>
                    <a:pt x="1936" y="23524"/>
                    <a:pt x="1942" y="23522"/>
                    <a:pt x="1951" y="23510"/>
                  </a:cubicBezTo>
                  <a:cubicBezTo>
                    <a:pt x="1960" y="23498"/>
                    <a:pt x="1975" y="23473"/>
                    <a:pt x="1982" y="23461"/>
                  </a:cubicBezTo>
                  <a:cubicBezTo>
                    <a:pt x="2008" y="23414"/>
                    <a:pt x="1989" y="23447"/>
                    <a:pt x="1991" y="23440"/>
                  </a:cubicBezTo>
                  <a:cubicBezTo>
                    <a:pt x="1993" y="23433"/>
                    <a:pt x="1993" y="23426"/>
                    <a:pt x="1996" y="23420"/>
                  </a:cubicBezTo>
                  <a:cubicBezTo>
                    <a:pt x="1999" y="23414"/>
                    <a:pt x="2008" y="23409"/>
                    <a:pt x="2012" y="23402"/>
                  </a:cubicBezTo>
                  <a:cubicBezTo>
                    <a:pt x="2016" y="23395"/>
                    <a:pt x="2015" y="23387"/>
                    <a:pt x="2017" y="23380"/>
                  </a:cubicBezTo>
                  <a:cubicBezTo>
                    <a:pt x="2019" y="23373"/>
                    <a:pt x="2026" y="23367"/>
                    <a:pt x="2027" y="23360"/>
                  </a:cubicBezTo>
                  <a:cubicBezTo>
                    <a:pt x="2028" y="23353"/>
                    <a:pt x="2023" y="23343"/>
                    <a:pt x="2024" y="23339"/>
                  </a:cubicBezTo>
                  <a:cubicBezTo>
                    <a:pt x="2025" y="23335"/>
                    <a:pt x="2026" y="23334"/>
                    <a:pt x="2033" y="23333"/>
                  </a:cubicBezTo>
                  <a:cubicBezTo>
                    <a:pt x="2040" y="23332"/>
                    <a:pt x="2058" y="23345"/>
                    <a:pt x="2065" y="23330"/>
                  </a:cubicBezTo>
                  <a:cubicBezTo>
                    <a:pt x="2087" y="23298"/>
                    <a:pt x="2063" y="23260"/>
                    <a:pt x="2075" y="23240"/>
                  </a:cubicBezTo>
                  <a:cubicBezTo>
                    <a:pt x="2087" y="23220"/>
                    <a:pt x="2115" y="23219"/>
                    <a:pt x="2135" y="23209"/>
                  </a:cubicBezTo>
                  <a:cubicBezTo>
                    <a:pt x="2158" y="23189"/>
                    <a:pt x="2183" y="23184"/>
                    <a:pt x="2197" y="23180"/>
                  </a:cubicBezTo>
                  <a:cubicBezTo>
                    <a:pt x="2211" y="23176"/>
                    <a:pt x="2208" y="23188"/>
                    <a:pt x="2222" y="23186"/>
                  </a:cubicBezTo>
                  <a:cubicBezTo>
                    <a:pt x="2236" y="23184"/>
                    <a:pt x="2267" y="23171"/>
                    <a:pt x="2279" y="23165"/>
                  </a:cubicBezTo>
                  <a:cubicBezTo>
                    <a:pt x="2288" y="23155"/>
                    <a:pt x="2289" y="23151"/>
                    <a:pt x="2297" y="23147"/>
                  </a:cubicBezTo>
                  <a:cubicBezTo>
                    <a:pt x="2305" y="23143"/>
                    <a:pt x="2315" y="23146"/>
                    <a:pt x="2326" y="23140"/>
                  </a:cubicBezTo>
                  <a:cubicBezTo>
                    <a:pt x="2337" y="23134"/>
                    <a:pt x="2351" y="23121"/>
                    <a:pt x="2362" y="23113"/>
                  </a:cubicBezTo>
                  <a:cubicBezTo>
                    <a:pt x="2373" y="23105"/>
                    <a:pt x="2383" y="23093"/>
                    <a:pt x="2392" y="23090"/>
                  </a:cubicBezTo>
                  <a:cubicBezTo>
                    <a:pt x="2401" y="23087"/>
                    <a:pt x="2408" y="23095"/>
                    <a:pt x="2417" y="23095"/>
                  </a:cubicBezTo>
                  <a:cubicBezTo>
                    <a:pt x="2426" y="23095"/>
                    <a:pt x="2438" y="23099"/>
                    <a:pt x="2446" y="23092"/>
                  </a:cubicBezTo>
                  <a:cubicBezTo>
                    <a:pt x="2454" y="23085"/>
                    <a:pt x="2457" y="23063"/>
                    <a:pt x="2464" y="23056"/>
                  </a:cubicBezTo>
                  <a:cubicBezTo>
                    <a:pt x="2471" y="23049"/>
                    <a:pt x="2482" y="23053"/>
                    <a:pt x="2488" y="23051"/>
                  </a:cubicBezTo>
                  <a:cubicBezTo>
                    <a:pt x="2494" y="23049"/>
                    <a:pt x="2496" y="23044"/>
                    <a:pt x="2503" y="23042"/>
                  </a:cubicBezTo>
                  <a:cubicBezTo>
                    <a:pt x="2510" y="23040"/>
                    <a:pt x="2519" y="23041"/>
                    <a:pt x="2530" y="23041"/>
                  </a:cubicBezTo>
                  <a:cubicBezTo>
                    <a:pt x="2541" y="23041"/>
                    <a:pt x="2555" y="23040"/>
                    <a:pt x="2567" y="23039"/>
                  </a:cubicBezTo>
                  <a:cubicBezTo>
                    <a:pt x="2579" y="23038"/>
                    <a:pt x="2595" y="23038"/>
                    <a:pt x="2603" y="23036"/>
                  </a:cubicBezTo>
                  <a:cubicBezTo>
                    <a:pt x="2611" y="23034"/>
                    <a:pt x="2612" y="23026"/>
                    <a:pt x="2615" y="23026"/>
                  </a:cubicBezTo>
                  <a:cubicBezTo>
                    <a:pt x="2618" y="23026"/>
                    <a:pt x="2618" y="23035"/>
                    <a:pt x="2623" y="23036"/>
                  </a:cubicBezTo>
                  <a:cubicBezTo>
                    <a:pt x="2628" y="23037"/>
                    <a:pt x="2638" y="23035"/>
                    <a:pt x="2644" y="23032"/>
                  </a:cubicBezTo>
                  <a:cubicBezTo>
                    <a:pt x="2650" y="23029"/>
                    <a:pt x="2656" y="23020"/>
                    <a:pt x="2662" y="23018"/>
                  </a:cubicBezTo>
                  <a:cubicBezTo>
                    <a:pt x="2668" y="23016"/>
                    <a:pt x="2676" y="23015"/>
                    <a:pt x="2683" y="23017"/>
                  </a:cubicBezTo>
                  <a:cubicBezTo>
                    <a:pt x="2695" y="23023"/>
                    <a:pt x="2675" y="23033"/>
                    <a:pt x="2702" y="23032"/>
                  </a:cubicBezTo>
                  <a:cubicBezTo>
                    <a:pt x="2707" y="23017"/>
                    <a:pt x="2691" y="23025"/>
                    <a:pt x="2707" y="23008"/>
                  </a:cubicBezTo>
                  <a:cubicBezTo>
                    <a:pt x="2710" y="23003"/>
                    <a:pt x="2718" y="23003"/>
                    <a:pt x="2722" y="22999"/>
                  </a:cubicBezTo>
                  <a:cubicBezTo>
                    <a:pt x="2726" y="22995"/>
                    <a:pt x="2725" y="22986"/>
                    <a:pt x="2729" y="22982"/>
                  </a:cubicBezTo>
                  <a:cubicBezTo>
                    <a:pt x="2733" y="22978"/>
                    <a:pt x="2741" y="22983"/>
                    <a:pt x="2746" y="22976"/>
                  </a:cubicBezTo>
                  <a:cubicBezTo>
                    <a:pt x="2751" y="22969"/>
                    <a:pt x="2751" y="22947"/>
                    <a:pt x="2759" y="22939"/>
                  </a:cubicBezTo>
                  <a:cubicBezTo>
                    <a:pt x="2767" y="22931"/>
                    <a:pt x="2789" y="22933"/>
                    <a:pt x="2795" y="22928"/>
                  </a:cubicBezTo>
                  <a:cubicBezTo>
                    <a:pt x="2801" y="22923"/>
                    <a:pt x="2795" y="22915"/>
                    <a:pt x="2797" y="22910"/>
                  </a:cubicBezTo>
                  <a:cubicBezTo>
                    <a:pt x="2799" y="22905"/>
                    <a:pt x="2805" y="22902"/>
                    <a:pt x="2809" y="22894"/>
                  </a:cubicBezTo>
                  <a:cubicBezTo>
                    <a:pt x="2813" y="22886"/>
                    <a:pt x="2818" y="22873"/>
                    <a:pt x="2821" y="22861"/>
                  </a:cubicBezTo>
                  <a:cubicBezTo>
                    <a:pt x="2824" y="22849"/>
                    <a:pt x="2827" y="22834"/>
                    <a:pt x="2828" y="22822"/>
                  </a:cubicBezTo>
                  <a:cubicBezTo>
                    <a:pt x="2829" y="22810"/>
                    <a:pt x="2829" y="22798"/>
                    <a:pt x="2825" y="22790"/>
                  </a:cubicBezTo>
                  <a:cubicBezTo>
                    <a:pt x="2816" y="22778"/>
                    <a:pt x="2810" y="22786"/>
                    <a:pt x="2804" y="22775"/>
                  </a:cubicBezTo>
                  <a:cubicBezTo>
                    <a:pt x="2798" y="22764"/>
                    <a:pt x="2798" y="22735"/>
                    <a:pt x="2788" y="22724"/>
                  </a:cubicBezTo>
                  <a:cubicBezTo>
                    <a:pt x="2783" y="22655"/>
                    <a:pt x="2783" y="22645"/>
                    <a:pt x="2786" y="22598"/>
                  </a:cubicBezTo>
                  <a:cubicBezTo>
                    <a:pt x="2782" y="22550"/>
                    <a:pt x="2781" y="22535"/>
                    <a:pt x="2791" y="22481"/>
                  </a:cubicBezTo>
                  <a:cubicBezTo>
                    <a:pt x="2794" y="22412"/>
                    <a:pt x="2797" y="22396"/>
                    <a:pt x="2800" y="22343"/>
                  </a:cubicBezTo>
                  <a:cubicBezTo>
                    <a:pt x="2801" y="22264"/>
                    <a:pt x="2807" y="22255"/>
                    <a:pt x="2810" y="22193"/>
                  </a:cubicBezTo>
                  <a:cubicBezTo>
                    <a:pt x="2815" y="22160"/>
                    <a:pt x="2821" y="22158"/>
                    <a:pt x="2827" y="22139"/>
                  </a:cubicBezTo>
                  <a:cubicBezTo>
                    <a:pt x="2833" y="22120"/>
                    <a:pt x="2835" y="22103"/>
                    <a:pt x="2848" y="22081"/>
                  </a:cubicBezTo>
                  <a:cubicBezTo>
                    <a:pt x="2861" y="22059"/>
                    <a:pt x="2891" y="22019"/>
                    <a:pt x="2908" y="22006"/>
                  </a:cubicBezTo>
                  <a:cubicBezTo>
                    <a:pt x="2933" y="21991"/>
                    <a:pt x="2938" y="22005"/>
                    <a:pt x="2953" y="22000"/>
                  </a:cubicBezTo>
                  <a:cubicBezTo>
                    <a:pt x="2968" y="21995"/>
                    <a:pt x="2986" y="21981"/>
                    <a:pt x="2996" y="21979"/>
                  </a:cubicBezTo>
                  <a:cubicBezTo>
                    <a:pt x="3006" y="21977"/>
                    <a:pt x="3005" y="21986"/>
                    <a:pt x="3013" y="21989"/>
                  </a:cubicBezTo>
                  <a:cubicBezTo>
                    <a:pt x="3021" y="21992"/>
                    <a:pt x="3033" y="21996"/>
                    <a:pt x="3043" y="21995"/>
                  </a:cubicBezTo>
                  <a:cubicBezTo>
                    <a:pt x="3053" y="21994"/>
                    <a:pt x="3062" y="21984"/>
                    <a:pt x="3074" y="21983"/>
                  </a:cubicBezTo>
                  <a:cubicBezTo>
                    <a:pt x="3086" y="21982"/>
                    <a:pt x="3102" y="21990"/>
                    <a:pt x="3116" y="21988"/>
                  </a:cubicBezTo>
                  <a:cubicBezTo>
                    <a:pt x="3130" y="21986"/>
                    <a:pt x="3148" y="21975"/>
                    <a:pt x="3160" y="21973"/>
                  </a:cubicBezTo>
                  <a:cubicBezTo>
                    <a:pt x="3172" y="21971"/>
                    <a:pt x="3182" y="21980"/>
                    <a:pt x="3190" y="21977"/>
                  </a:cubicBezTo>
                  <a:cubicBezTo>
                    <a:pt x="3198" y="21974"/>
                    <a:pt x="3202" y="21964"/>
                    <a:pt x="3211" y="21952"/>
                  </a:cubicBezTo>
                  <a:cubicBezTo>
                    <a:pt x="3220" y="21940"/>
                    <a:pt x="3232" y="21920"/>
                    <a:pt x="3247" y="21905"/>
                  </a:cubicBezTo>
                  <a:cubicBezTo>
                    <a:pt x="3262" y="21890"/>
                    <a:pt x="3287" y="21873"/>
                    <a:pt x="3302" y="21862"/>
                  </a:cubicBezTo>
                  <a:cubicBezTo>
                    <a:pt x="3317" y="21851"/>
                    <a:pt x="3329" y="21844"/>
                    <a:pt x="3337" y="21838"/>
                  </a:cubicBezTo>
                  <a:cubicBezTo>
                    <a:pt x="3345" y="21832"/>
                    <a:pt x="3341" y="21828"/>
                    <a:pt x="3347" y="21824"/>
                  </a:cubicBezTo>
                  <a:cubicBezTo>
                    <a:pt x="3353" y="21820"/>
                    <a:pt x="3361" y="21815"/>
                    <a:pt x="3371" y="21812"/>
                  </a:cubicBezTo>
                  <a:cubicBezTo>
                    <a:pt x="3381" y="21809"/>
                    <a:pt x="3398" y="21812"/>
                    <a:pt x="3407" y="21805"/>
                  </a:cubicBezTo>
                  <a:cubicBezTo>
                    <a:pt x="3416" y="21798"/>
                    <a:pt x="3420" y="21779"/>
                    <a:pt x="3427" y="21772"/>
                  </a:cubicBezTo>
                  <a:cubicBezTo>
                    <a:pt x="3434" y="21765"/>
                    <a:pt x="3442" y="21769"/>
                    <a:pt x="3448" y="21766"/>
                  </a:cubicBezTo>
                  <a:cubicBezTo>
                    <a:pt x="3454" y="21763"/>
                    <a:pt x="3451" y="21758"/>
                    <a:pt x="3461" y="21754"/>
                  </a:cubicBezTo>
                  <a:cubicBezTo>
                    <a:pt x="3471" y="21750"/>
                    <a:pt x="3500" y="21754"/>
                    <a:pt x="3509" y="21743"/>
                  </a:cubicBezTo>
                  <a:cubicBezTo>
                    <a:pt x="3518" y="21732"/>
                    <a:pt x="3511" y="21703"/>
                    <a:pt x="3514" y="21688"/>
                  </a:cubicBezTo>
                  <a:cubicBezTo>
                    <a:pt x="3517" y="21673"/>
                    <a:pt x="3525" y="21663"/>
                    <a:pt x="3527" y="21652"/>
                  </a:cubicBezTo>
                  <a:cubicBezTo>
                    <a:pt x="3529" y="21641"/>
                    <a:pt x="3520" y="21635"/>
                    <a:pt x="3526" y="21622"/>
                  </a:cubicBezTo>
                  <a:cubicBezTo>
                    <a:pt x="3532" y="21609"/>
                    <a:pt x="3556" y="21593"/>
                    <a:pt x="3563" y="21577"/>
                  </a:cubicBezTo>
                  <a:cubicBezTo>
                    <a:pt x="3570" y="21561"/>
                    <a:pt x="3561" y="21545"/>
                    <a:pt x="3566" y="21529"/>
                  </a:cubicBezTo>
                  <a:cubicBezTo>
                    <a:pt x="3567" y="21511"/>
                    <a:pt x="3589" y="21495"/>
                    <a:pt x="3592" y="21479"/>
                  </a:cubicBezTo>
                  <a:cubicBezTo>
                    <a:pt x="3595" y="21463"/>
                    <a:pt x="3585" y="21444"/>
                    <a:pt x="3586" y="21431"/>
                  </a:cubicBezTo>
                  <a:cubicBezTo>
                    <a:pt x="3587" y="21418"/>
                    <a:pt x="3592" y="21411"/>
                    <a:pt x="3598" y="21398"/>
                  </a:cubicBezTo>
                  <a:cubicBezTo>
                    <a:pt x="3603" y="21380"/>
                    <a:pt x="3611" y="21362"/>
                    <a:pt x="3622" y="21350"/>
                  </a:cubicBezTo>
                  <a:cubicBezTo>
                    <a:pt x="3633" y="21338"/>
                    <a:pt x="3646" y="21334"/>
                    <a:pt x="3665" y="21323"/>
                  </a:cubicBezTo>
                  <a:cubicBezTo>
                    <a:pt x="3690" y="21301"/>
                    <a:pt x="3714" y="21290"/>
                    <a:pt x="3736" y="21283"/>
                  </a:cubicBezTo>
                  <a:cubicBezTo>
                    <a:pt x="3758" y="21276"/>
                    <a:pt x="3777" y="21279"/>
                    <a:pt x="3799" y="21280"/>
                  </a:cubicBezTo>
                  <a:cubicBezTo>
                    <a:pt x="3837" y="21283"/>
                    <a:pt x="3848" y="21282"/>
                    <a:pt x="3871" y="21289"/>
                  </a:cubicBezTo>
                  <a:cubicBezTo>
                    <a:pt x="3894" y="21296"/>
                    <a:pt x="3921" y="21313"/>
                    <a:pt x="3935" y="21325"/>
                  </a:cubicBezTo>
                  <a:cubicBezTo>
                    <a:pt x="3949" y="21337"/>
                    <a:pt x="3951" y="21356"/>
                    <a:pt x="3958" y="21362"/>
                  </a:cubicBezTo>
                  <a:cubicBezTo>
                    <a:pt x="3965" y="21368"/>
                    <a:pt x="3975" y="21361"/>
                    <a:pt x="3980" y="21364"/>
                  </a:cubicBezTo>
                  <a:cubicBezTo>
                    <a:pt x="3985" y="21367"/>
                    <a:pt x="3990" y="21375"/>
                    <a:pt x="3989" y="21380"/>
                  </a:cubicBezTo>
                  <a:cubicBezTo>
                    <a:pt x="3988" y="21385"/>
                    <a:pt x="3978" y="21392"/>
                    <a:pt x="3976" y="21397"/>
                  </a:cubicBezTo>
                  <a:cubicBezTo>
                    <a:pt x="3974" y="21402"/>
                    <a:pt x="3973" y="21411"/>
                    <a:pt x="3977" y="21413"/>
                  </a:cubicBezTo>
                  <a:cubicBezTo>
                    <a:pt x="3981" y="21415"/>
                    <a:pt x="3996" y="21409"/>
                    <a:pt x="4000" y="21412"/>
                  </a:cubicBezTo>
                  <a:cubicBezTo>
                    <a:pt x="4004" y="21415"/>
                    <a:pt x="3999" y="21430"/>
                    <a:pt x="4003" y="21433"/>
                  </a:cubicBezTo>
                  <a:cubicBezTo>
                    <a:pt x="4007" y="21436"/>
                    <a:pt x="4018" y="21430"/>
                    <a:pt x="4022" y="21433"/>
                  </a:cubicBezTo>
                  <a:cubicBezTo>
                    <a:pt x="4026" y="21436"/>
                    <a:pt x="4026" y="21449"/>
                    <a:pt x="4028" y="21454"/>
                  </a:cubicBezTo>
                  <a:cubicBezTo>
                    <a:pt x="4030" y="21459"/>
                    <a:pt x="4035" y="21464"/>
                    <a:pt x="4034" y="21466"/>
                  </a:cubicBezTo>
                  <a:cubicBezTo>
                    <a:pt x="4033" y="21468"/>
                    <a:pt x="4021" y="21467"/>
                    <a:pt x="4019" y="21469"/>
                  </a:cubicBezTo>
                  <a:cubicBezTo>
                    <a:pt x="4017" y="21471"/>
                    <a:pt x="4020" y="21477"/>
                    <a:pt x="4022" y="21479"/>
                  </a:cubicBezTo>
                  <a:cubicBezTo>
                    <a:pt x="4024" y="21481"/>
                    <a:pt x="4031" y="21480"/>
                    <a:pt x="4033" y="21482"/>
                  </a:cubicBezTo>
                  <a:cubicBezTo>
                    <a:pt x="4035" y="21484"/>
                    <a:pt x="4037" y="21491"/>
                    <a:pt x="4034" y="21493"/>
                  </a:cubicBezTo>
                  <a:cubicBezTo>
                    <a:pt x="4031" y="21495"/>
                    <a:pt x="4016" y="21494"/>
                    <a:pt x="4013" y="21496"/>
                  </a:cubicBezTo>
                  <a:cubicBezTo>
                    <a:pt x="4010" y="21498"/>
                    <a:pt x="4012" y="21503"/>
                    <a:pt x="4015" y="21506"/>
                  </a:cubicBezTo>
                  <a:cubicBezTo>
                    <a:pt x="4018" y="21509"/>
                    <a:pt x="4029" y="21510"/>
                    <a:pt x="4030" y="21514"/>
                  </a:cubicBezTo>
                  <a:cubicBezTo>
                    <a:pt x="4031" y="21518"/>
                    <a:pt x="4024" y="21526"/>
                    <a:pt x="4022" y="21532"/>
                  </a:cubicBezTo>
                  <a:cubicBezTo>
                    <a:pt x="4020" y="21538"/>
                    <a:pt x="4023" y="21543"/>
                    <a:pt x="4019" y="21551"/>
                  </a:cubicBezTo>
                  <a:cubicBezTo>
                    <a:pt x="4015" y="21559"/>
                    <a:pt x="4005" y="21576"/>
                    <a:pt x="3998" y="21581"/>
                  </a:cubicBezTo>
                  <a:cubicBezTo>
                    <a:pt x="3991" y="21586"/>
                    <a:pt x="3982" y="21583"/>
                    <a:pt x="3979" y="21580"/>
                  </a:cubicBezTo>
                  <a:cubicBezTo>
                    <a:pt x="3976" y="21577"/>
                    <a:pt x="3985" y="21565"/>
                    <a:pt x="3982" y="21562"/>
                  </a:cubicBezTo>
                  <a:cubicBezTo>
                    <a:pt x="3979" y="21559"/>
                    <a:pt x="3966" y="21565"/>
                    <a:pt x="3964" y="21563"/>
                  </a:cubicBezTo>
                  <a:cubicBezTo>
                    <a:pt x="3962" y="21561"/>
                    <a:pt x="3970" y="21550"/>
                    <a:pt x="3968" y="21548"/>
                  </a:cubicBezTo>
                  <a:cubicBezTo>
                    <a:pt x="3966" y="21546"/>
                    <a:pt x="3954" y="21552"/>
                    <a:pt x="3950" y="21550"/>
                  </a:cubicBezTo>
                  <a:cubicBezTo>
                    <a:pt x="3946" y="21548"/>
                    <a:pt x="3941" y="21542"/>
                    <a:pt x="3943" y="21538"/>
                  </a:cubicBezTo>
                  <a:cubicBezTo>
                    <a:pt x="3945" y="21534"/>
                    <a:pt x="3958" y="21531"/>
                    <a:pt x="3961" y="21527"/>
                  </a:cubicBezTo>
                  <a:cubicBezTo>
                    <a:pt x="3964" y="21523"/>
                    <a:pt x="3967" y="21516"/>
                    <a:pt x="3964" y="21514"/>
                  </a:cubicBezTo>
                  <a:cubicBezTo>
                    <a:pt x="3961" y="21512"/>
                    <a:pt x="3948" y="21518"/>
                    <a:pt x="3943" y="21514"/>
                  </a:cubicBezTo>
                  <a:cubicBezTo>
                    <a:pt x="3938" y="21510"/>
                    <a:pt x="3937" y="21487"/>
                    <a:pt x="3935" y="21491"/>
                  </a:cubicBezTo>
                  <a:cubicBezTo>
                    <a:pt x="3933" y="21495"/>
                    <a:pt x="3932" y="21530"/>
                    <a:pt x="3928" y="21541"/>
                  </a:cubicBezTo>
                  <a:cubicBezTo>
                    <a:pt x="3924" y="21552"/>
                    <a:pt x="3919" y="21546"/>
                    <a:pt x="3913" y="21557"/>
                  </a:cubicBezTo>
                  <a:cubicBezTo>
                    <a:pt x="3904" y="21575"/>
                    <a:pt x="3893" y="21592"/>
                    <a:pt x="3890" y="21610"/>
                  </a:cubicBezTo>
                  <a:cubicBezTo>
                    <a:pt x="3887" y="21628"/>
                    <a:pt x="3889" y="21652"/>
                    <a:pt x="3892" y="21665"/>
                  </a:cubicBezTo>
                  <a:cubicBezTo>
                    <a:pt x="3895" y="21678"/>
                    <a:pt x="3907" y="21675"/>
                    <a:pt x="3910" y="21686"/>
                  </a:cubicBezTo>
                  <a:cubicBezTo>
                    <a:pt x="3913" y="21697"/>
                    <a:pt x="3909" y="21719"/>
                    <a:pt x="3913" y="21730"/>
                  </a:cubicBezTo>
                  <a:cubicBezTo>
                    <a:pt x="3917" y="21741"/>
                    <a:pt x="3926" y="21750"/>
                    <a:pt x="3937" y="21749"/>
                  </a:cubicBezTo>
                  <a:cubicBezTo>
                    <a:pt x="3948" y="21748"/>
                    <a:pt x="3969" y="21726"/>
                    <a:pt x="3982" y="21721"/>
                  </a:cubicBezTo>
                  <a:cubicBezTo>
                    <a:pt x="3995" y="21716"/>
                    <a:pt x="4006" y="21731"/>
                    <a:pt x="4013" y="21718"/>
                  </a:cubicBezTo>
                  <a:cubicBezTo>
                    <a:pt x="4030" y="21704"/>
                    <a:pt x="4015" y="21663"/>
                    <a:pt x="4025" y="21643"/>
                  </a:cubicBezTo>
                  <a:cubicBezTo>
                    <a:pt x="4035" y="21623"/>
                    <a:pt x="4031" y="21602"/>
                    <a:pt x="4075" y="21599"/>
                  </a:cubicBezTo>
                  <a:cubicBezTo>
                    <a:pt x="4124" y="21595"/>
                    <a:pt x="4210" y="21542"/>
                    <a:pt x="4289" y="21568"/>
                  </a:cubicBezTo>
                  <a:cubicBezTo>
                    <a:pt x="4358" y="21575"/>
                    <a:pt x="4455" y="21630"/>
                    <a:pt x="4492" y="21641"/>
                  </a:cubicBezTo>
                  <a:cubicBezTo>
                    <a:pt x="4502" y="21640"/>
                    <a:pt x="4504" y="21634"/>
                    <a:pt x="4514" y="21634"/>
                  </a:cubicBezTo>
                  <a:cubicBezTo>
                    <a:pt x="4524" y="21634"/>
                    <a:pt x="4542" y="21640"/>
                    <a:pt x="4553" y="21641"/>
                  </a:cubicBezTo>
                  <a:cubicBezTo>
                    <a:pt x="4564" y="21642"/>
                    <a:pt x="4573" y="21636"/>
                    <a:pt x="4582" y="21638"/>
                  </a:cubicBezTo>
                  <a:cubicBezTo>
                    <a:pt x="4591" y="21640"/>
                    <a:pt x="4600" y="21646"/>
                    <a:pt x="4610" y="21653"/>
                  </a:cubicBezTo>
                  <a:cubicBezTo>
                    <a:pt x="4620" y="21660"/>
                    <a:pt x="4621" y="21675"/>
                    <a:pt x="4640" y="21683"/>
                  </a:cubicBezTo>
                  <a:cubicBezTo>
                    <a:pt x="4659" y="21691"/>
                    <a:pt x="4676" y="21681"/>
                    <a:pt x="4723" y="21701"/>
                  </a:cubicBezTo>
                  <a:cubicBezTo>
                    <a:pt x="4861" y="21755"/>
                    <a:pt x="4922" y="21805"/>
                    <a:pt x="4922" y="21805"/>
                  </a:cubicBezTo>
                  <a:cubicBezTo>
                    <a:pt x="4961" y="21832"/>
                    <a:pt x="4952" y="21845"/>
                    <a:pt x="4960" y="21859"/>
                  </a:cubicBezTo>
                  <a:cubicBezTo>
                    <a:pt x="4968" y="21873"/>
                    <a:pt x="4957" y="21881"/>
                    <a:pt x="4970" y="21892"/>
                  </a:cubicBezTo>
                  <a:cubicBezTo>
                    <a:pt x="4983" y="21903"/>
                    <a:pt x="5007" y="21926"/>
                    <a:pt x="5036" y="21926"/>
                  </a:cubicBezTo>
                  <a:cubicBezTo>
                    <a:pt x="5065" y="21926"/>
                    <a:pt x="5122" y="21895"/>
                    <a:pt x="5144" y="21892"/>
                  </a:cubicBezTo>
                  <a:cubicBezTo>
                    <a:pt x="5166" y="21889"/>
                    <a:pt x="5159" y="21905"/>
                    <a:pt x="5171" y="21905"/>
                  </a:cubicBezTo>
                  <a:cubicBezTo>
                    <a:pt x="5183" y="21905"/>
                    <a:pt x="5202" y="21900"/>
                    <a:pt x="5215" y="21893"/>
                  </a:cubicBezTo>
                  <a:cubicBezTo>
                    <a:pt x="5228" y="21886"/>
                    <a:pt x="5242" y="21865"/>
                    <a:pt x="5252" y="21862"/>
                  </a:cubicBezTo>
                  <a:cubicBezTo>
                    <a:pt x="5262" y="21859"/>
                    <a:pt x="5269" y="21871"/>
                    <a:pt x="5278" y="21875"/>
                  </a:cubicBezTo>
                  <a:cubicBezTo>
                    <a:pt x="5287" y="21879"/>
                    <a:pt x="5299" y="21885"/>
                    <a:pt x="5305" y="21884"/>
                  </a:cubicBezTo>
                  <a:cubicBezTo>
                    <a:pt x="5311" y="21883"/>
                    <a:pt x="5308" y="21874"/>
                    <a:pt x="5312" y="21866"/>
                  </a:cubicBezTo>
                  <a:cubicBezTo>
                    <a:pt x="5316" y="21858"/>
                    <a:pt x="5315" y="21840"/>
                    <a:pt x="5329" y="21833"/>
                  </a:cubicBezTo>
                  <a:cubicBezTo>
                    <a:pt x="5343" y="21826"/>
                    <a:pt x="5384" y="21833"/>
                    <a:pt x="5396" y="21826"/>
                  </a:cubicBezTo>
                  <a:cubicBezTo>
                    <a:pt x="5408" y="21819"/>
                    <a:pt x="5396" y="21797"/>
                    <a:pt x="5402" y="21790"/>
                  </a:cubicBezTo>
                  <a:cubicBezTo>
                    <a:pt x="5408" y="21783"/>
                    <a:pt x="5426" y="21784"/>
                    <a:pt x="5432" y="21781"/>
                  </a:cubicBezTo>
                  <a:cubicBezTo>
                    <a:pt x="5438" y="21778"/>
                    <a:pt x="5434" y="21773"/>
                    <a:pt x="5440" y="21770"/>
                  </a:cubicBezTo>
                  <a:cubicBezTo>
                    <a:pt x="5446" y="21767"/>
                    <a:pt x="5460" y="21768"/>
                    <a:pt x="5471" y="21760"/>
                  </a:cubicBezTo>
                  <a:cubicBezTo>
                    <a:pt x="5503" y="21738"/>
                    <a:pt x="5501" y="21743"/>
                    <a:pt x="5509" y="21724"/>
                  </a:cubicBezTo>
                  <a:cubicBezTo>
                    <a:pt x="5517" y="21705"/>
                    <a:pt x="5515" y="21659"/>
                    <a:pt x="5522" y="21646"/>
                  </a:cubicBezTo>
                  <a:cubicBezTo>
                    <a:pt x="5529" y="21633"/>
                    <a:pt x="5544" y="21647"/>
                    <a:pt x="5551" y="21643"/>
                  </a:cubicBezTo>
                  <a:cubicBezTo>
                    <a:pt x="5558" y="21639"/>
                    <a:pt x="5561" y="21632"/>
                    <a:pt x="5567" y="21619"/>
                  </a:cubicBezTo>
                  <a:cubicBezTo>
                    <a:pt x="5589" y="21593"/>
                    <a:pt x="5576" y="21584"/>
                    <a:pt x="5588" y="21562"/>
                  </a:cubicBezTo>
                  <a:cubicBezTo>
                    <a:pt x="5600" y="21540"/>
                    <a:pt x="5620" y="21503"/>
                    <a:pt x="5641" y="21488"/>
                  </a:cubicBezTo>
                  <a:cubicBezTo>
                    <a:pt x="5662" y="21473"/>
                    <a:pt x="5700" y="21470"/>
                    <a:pt x="5717" y="21472"/>
                  </a:cubicBezTo>
                  <a:cubicBezTo>
                    <a:pt x="5734" y="21474"/>
                    <a:pt x="5735" y="21498"/>
                    <a:pt x="5746" y="21502"/>
                  </a:cubicBezTo>
                  <a:cubicBezTo>
                    <a:pt x="5757" y="21506"/>
                    <a:pt x="5768" y="21499"/>
                    <a:pt x="5783" y="21497"/>
                  </a:cubicBezTo>
                  <a:cubicBezTo>
                    <a:pt x="5798" y="21495"/>
                    <a:pt x="5824" y="21500"/>
                    <a:pt x="5839" y="21491"/>
                  </a:cubicBezTo>
                  <a:cubicBezTo>
                    <a:pt x="5861" y="21485"/>
                    <a:pt x="5864" y="21452"/>
                    <a:pt x="5875" y="21442"/>
                  </a:cubicBezTo>
                  <a:cubicBezTo>
                    <a:pt x="5886" y="21433"/>
                    <a:pt x="5900" y="21441"/>
                    <a:pt x="5908" y="21437"/>
                  </a:cubicBezTo>
                  <a:cubicBezTo>
                    <a:pt x="5916" y="21433"/>
                    <a:pt x="5919" y="21423"/>
                    <a:pt x="5924" y="21418"/>
                  </a:cubicBezTo>
                  <a:cubicBezTo>
                    <a:pt x="5929" y="21413"/>
                    <a:pt x="5934" y="21411"/>
                    <a:pt x="5941" y="21407"/>
                  </a:cubicBezTo>
                  <a:cubicBezTo>
                    <a:pt x="5948" y="21403"/>
                    <a:pt x="5960" y="21401"/>
                    <a:pt x="5963" y="21395"/>
                  </a:cubicBezTo>
                  <a:cubicBezTo>
                    <a:pt x="5966" y="21389"/>
                    <a:pt x="5962" y="21380"/>
                    <a:pt x="5962" y="21373"/>
                  </a:cubicBezTo>
                  <a:cubicBezTo>
                    <a:pt x="5962" y="21366"/>
                    <a:pt x="5968" y="21359"/>
                    <a:pt x="5966" y="21352"/>
                  </a:cubicBezTo>
                  <a:cubicBezTo>
                    <a:pt x="5964" y="21345"/>
                    <a:pt x="5949" y="21334"/>
                    <a:pt x="5948" y="21328"/>
                  </a:cubicBezTo>
                  <a:cubicBezTo>
                    <a:pt x="5947" y="21322"/>
                    <a:pt x="5957" y="21319"/>
                    <a:pt x="5957" y="21314"/>
                  </a:cubicBezTo>
                  <a:cubicBezTo>
                    <a:pt x="5957" y="21309"/>
                    <a:pt x="5949" y="21302"/>
                    <a:pt x="5945" y="21298"/>
                  </a:cubicBezTo>
                  <a:cubicBezTo>
                    <a:pt x="5941" y="21294"/>
                    <a:pt x="5934" y="21295"/>
                    <a:pt x="5930" y="21292"/>
                  </a:cubicBezTo>
                  <a:cubicBezTo>
                    <a:pt x="5926" y="21289"/>
                    <a:pt x="5926" y="21278"/>
                    <a:pt x="5921" y="21277"/>
                  </a:cubicBezTo>
                  <a:cubicBezTo>
                    <a:pt x="5911" y="21281"/>
                    <a:pt x="5911" y="21292"/>
                    <a:pt x="5897" y="21286"/>
                  </a:cubicBezTo>
                  <a:cubicBezTo>
                    <a:pt x="5886" y="21285"/>
                    <a:pt x="5862" y="21275"/>
                    <a:pt x="5852" y="21268"/>
                  </a:cubicBezTo>
                  <a:cubicBezTo>
                    <a:pt x="5842" y="21261"/>
                    <a:pt x="5847" y="21248"/>
                    <a:pt x="5839" y="21242"/>
                  </a:cubicBezTo>
                  <a:cubicBezTo>
                    <a:pt x="5831" y="21236"/>
                    <a:pt x="5810" y="21243"/>
                    <a:pt x="5801" y="21229"/>
                  </a:cubicBezTo>
                  <a:cubicBezTo>
                    <a:pt x="5792" y="21215"/>
                    <a:pt x="5787" y="21173"/>
                    <a:pt x="5785" y="21155"/>
                  </a:cubicBezTo>
                  <a:cubicBezTo>
                    <a:pt x="5783" y="21137"/>
                    <a:pt x="5784" y="21133"/>
                    <a:pt x="5788" y="21124"/>
                  </a:cubicBezTo>
                  <a:cubicBezTo>
                    <a:pt x="5792" y="21115"/>
                    <a:pt x="5810" y="21109"/>
                    <a:pt x="5809" y="21101"/>
                  </a:cubicBezTo>
                  <a:cubicBezTo>
                    <a:pt x="5808" y="21093"/>
                    <a:pt x="5797" y="21081"/>
                    <a:pt x="5783" y="21073"/>
                  </a:cubicBezTo>
                  <a:cubicBezTo>
                    <a:pt x="5769" y="21065"/>
                    <a:pt x="5739" y="21059"/>
                    <a:pt x="5725" y="21052"/>
                  </a:cubicBezTo>
                  <a:cubicBezTo>
                    <a:pt x="5711" y="21045"/>
                    <a:pt x="5707" y="21034"/>
                    <a:pt x="5699" y="21029"/>
                  </a:cubicBezTo>
                  <a:cubicBezTo>
                    <a:pt x="5691" y="21024"/>
                    <a:pt x="5686" y="21031"/>
                    <a:pt x="5678" y="21023"/>
                  </a:cubicBezTo>
                  <a:cubicBezTo>
                    <a:pt x="5670" y="21015"/>
                    <a:pt x="5664" y="20990"/>
                    <a:pt x="5653" y="20980"/>
                  </a:cubicBezTo>
                  <a:cubicBezTo>
                    <a:pt x="5625" y="20961"/>
                    <a:pt x="5622" y="20969"/>
                    <a:pt x="5609" y="20962"/>
                  </a:cubicBezTo>
                  <a:cubicBezTo>
                    <a:pt x="5596" y="20955"/>
                    <a:pt x="5586" y="20946"/>
                    <a:pt x="5576" y="20941"/>
                  </a:cubicBezTo>
                  <a:cubicBezTo>
                    <a:pt x="5566" y="20936"/>
                    <a:pt x="5563" y="20941"/>
                    <a:pt x="5548" y="20933"/>
                  </a:cubicBezTo>
                  <a:cubicBezTo>
                    <a:pt x="5533" y="20925"/>
                    <a:pt x="5501" y="20900"/>
                    <a:pt x="5488" y="20894"/>
                  </a:cubicBezTo>
                  <a:cubicBezTo>
                    <a:pt x="5477" y="20896"/>
                    <a:pt x="5486" y="20903"/>
                    <a:pt x="5467" y="20897"/>
                  </a:cubicBezTo>
                  <a:cubicBezTo>
                    <a:pt x="5448" y="20891"/>
                    <a:pt x="5392" y="20864"/>
                    <a:pt x="5372" y="20858"/>
                  </a:cubicBezTo>
                  <a:cubicBezTo>
                    <a:pt x="5352" y="20852"/>
                    <a:pt x="5353" y="20859"/>
                    <a:pt x="5344" y="20858"/>
                  </a:cubicBezTo>
                  <a:cubicBezTo>
                    <a:pt x="5335" y="20857"/>
                    <a:pt x="5322" y="20851"/>
                    <a:pt x="5315" y="20851"/>
                  </a:cubicBezTo>
                  <a:cubicBezTo>
                    <a:pt x="5303" y="20854"/>
                    <a:pt x="5304" y="20859"/>
                    <a:pt x="5299" y="20860"/>
                  </a:cubicBezTo>
                  <a:cubicBezTo>
                    <a:pt x="5294" y="20861"/>
                    <a:pt x="5289" y="20857"/>
                    <a:pt x="5284" y="20858"/>
                  </a:cubicBezTo>
                  <a:cubicBezTo>
                    <a:pt x="5279" y="20859"/>
                    <a:pt x="5275" y="20867"/>
                    <a:pt x="5269" y="20867"/>
                  </a:cubicBezTo>
                  <a:cubicBezTo>
                    <a:pt x="5263" y="20867"/>
                    <a:pt x="5255" y="20862"/>
                    <a:pt x="5248" y="20861"/>
                  </a:cubicBezTo>
                  <a:cubicBezTo>
                    <a:pt x="5241" y="20860"/>
                    <a:pt x="5234" y="20861"/>
                    <a:pt x="5228" y="20858"/>
                  </a:cubicBezTo>
                  <a:cubicBezTo>
                    <a:pt x="5222" y="20855"/>
                    <a:pt x="5219" y="20845"/>
                    <a:pt x="5213" y="20842"/>
                  </a:cubicBezTo>
                  <a:cubicBezTo>
                    <a:pt x="5207" y="20839"/>
                    <a:pt x="5200" y="20844"/>
                    <a:pt x="5192" y="20839"/>
                  </a:cubicBezTo>
                  <a:cubicBezTo>
                    <a:pt x="5184" y="20834"/>
                    <a:pt x="5182" y="20822"/>
                    <a:pt x="5165" y="20812"/>
                  </a:cubicBezTo>
                  <a:cubicBezTo>
                    <a:pt x="5133" y="20801"/>
                    <a:pt x="5117" y="20794"/>
                    <a:pt x="5092" y="20780"/>
                  </a:cubicBezTo>
                  <a:cubicBezTo>
                    <a:pt x="5067" y="20766"/>
                    <a:pt x="5039" y="20754"/>
                    <a:pt x="5018" y="20729"/>
                  </a:cubicBezTo>
                  <a:cubicBezTo>
                    <a:pt x="4997" y="20704"/>
                    <a:pt x="4990" y="20704"/>
                    <a:pt x="4967" y="20627"/>
                  </a:cubicBezTo>
                  <a:cubicBezTo>
                    <a:pt x="4951" y="20627"/>
                    <a:pt x="4937" y="20633"/>
                    <a:pt x="4928" y="20620"/>
                  </a:cubicBezTo>
                  <a:cubicBezTo>
                    <a:pt x="4918" y="20609"/>
                    <a:pt x="4911" y="20576"/>
                    <a:pt x="4906" y="20560"/>
                  </a:cubicBezTo>
                  <a:cubicBezTo>
                    <a:pt x="4901" y="20544"/>
                    <a:pt x="4903" y="20530"/>
                    <a:pt x="4900" y="20521"/>
                  </a:cubicBezTo>
                  <a:cubicBezTo>
                    <a:pt x="4897" y="20512"/>
                    <a:pt x="4891" y="20510"/>
                    <a:pt x="4888" y="20504"/>
                  </a:cubicBezTo>
                  <a:cubicBezTo>
                    <a:pt x="4885" y="20498"/>
                    <a:pt x="4884" y="20491"/>
                    <a:pt x="4879" y="20485"/>
                  </a:cubicBezTo>
                  <a:cubicBezTo>
                    <a:pt x="4874" y="20479"/>
                    <a:pt x="4864" y="20474"/>
                    <a:pt x="4858" y="20467"/>
                  </a:cubicBezTo>
                  <a:cubicBezTo>
                    <a:pt x="4852" y="20460"/>
                    <a:pt x="4848" y="20447"/>
                    <a:pt x="4843" y="20441"/>
                  </a:cubicBezTo>
                  <a:cubicBezTo>
                    <a:pt x="4839" y="20434"/>
                    <a:pt x="4832" y="20434"/>
                    <a:pt x="4829" y="20428"/>
                  </a:cubicBezTo>
                  <a:cubicBezTo>
                    <a:pt x="4826" y="20422"/>
                    <a:pt x="4826" y="20414"/>
                    <a:pt x="4822" y="20407"/>
                  </a:cubicBezTo>
                  <a:cubicBezTo>
                    <a:pt x="4818" y="20400"/>
                    <a:pt x="4808" y="20395"/>
                    <a:pt x="4805" y="20386"/>
                  </a:cubicBezTo>
                  <a:cubicBezTo>
                    <a:pt x="4802" y="20377"/>
                    <a:pt x="4807" y="20363"/>
                    <a:pt x="4802" y="20351"/>
                  </a:cubicBezTo>
                  <a:cubicBezTo>
                    <a:pt x="4797" y="20339"/>
                    <a:pt x="4783" y="20321"/>
                    <a:pt x="4774" y="20311"/>
                  </a:cubicBezTo>
                  <a:cubicBezTo>
                    <a:pt x="4759" y="20302"/>
                    <a:pt x="4760" y="20303"/>
                    <a:pt x="4750" y="20293"/>
                  </a:cubicBezTo>
                  <a:cubicBezTo>
                    <a:pt x="4740" y="20283"/>
                    <a:pt x="4726" y="20261"/>
                    <a:pt x="4715" y="20252"/>
                  </a:cubicBezTo>
                  <a:cubicBezTo>
                    <a:pt x="4704" y="20243"/>
                    <a:pt x="4692" y="20246"/>
                    <a:pt x="4684" y="20240"/>
                  </a:cubicBezTo>
                  <a:cubicBezTo>
                    <a:pt x="4676" y="20234"/>
                    <a:pt x="4676" y="20221"/>
                    <a:pt x="4667" y="20215"/>
                  </a:cubicBezTo>
                  <a:cubicBezTo>
                    <a:pt x="4647" y="20195"/>
                    <a:pt x="4638" y="20208"/>
                    <a:pt x="4628" y="20203"/>
                  </a:cubicBezTo>
                  <a:cubicBezTo>
                    <a:pt x="4618" y="20198"/>
                    <a:pt x="4619" y="20192"/>
                    <a:pt x="4609" y="20186"/>
                  </a:cubicBezTo>
                  <a:cubicBezTo>
                    <a:pt x="4599" y="20180"/>
                    <a:pt x="4585" y="20181"/>
                    <a:pt x="4568" y="20167"/>
                  </a:cubicBezTo>
                  <a:cubicBezTo>
                    <a:pt x="4551" y="20153"/>
                    <a:pt x="4529" y="20122"/>
                    <a:pt x="4508" y="20105"/>
                  </a:cubicBezTo>
                  <a:cubicBezTo>
                    <a:pt x="4487" y="20088"/>
                    <a:pt x="4457" y="20076"/>
                    <a:pt x="4442" y="20063"/>
                  </a:cubicBezTo>
                  <a:cubicBezTo>
                    <a:pt x="4427" y="20050"/>
                    <a:pt x="4428" y="20041"/>
                    <a:pt x="4421" y="20030"/>
                  </a:cubicBezTo>
                  <a:cubicBezTo>
                    <a:pt x="4414" y="20019"/>
                    <a:pt x="4405" y="20008"/>
                    <a:pt x="4400" y="19997"/>
                  </a:cubicBezTo>
                  <a:cubicBezTo>
                    <a:pt x="4395" y="19986"/>
                    <a:pt x="4398" y="19975"/>
                    <a:pt x="4391" y="19963"/>
                  </a:cubicBezTo>
                  <a:cubicBezTo>
                    <a:pt x="4384" y="19951"/>
                    <a:pt x="4364" y="19949"/>
                    <a:pt x="4357" y="19924"/>
                  </a:cubicBezTo>
                  <a:cubicBezTo>
                    <a:pt x="4355" y="19847"/>
                    <a:pt x="4357" y="19829"/>
                    <a:pt x="4351" y="19811"/>
                  </a:cubicBezTo>
                  <a:cubicBezTo>
                    <a:pt x="4335" y="19811"/>
                    <a:pt x="4330" y="19816"/>
                    <a:pt x="4319" y="19817"/>
                  </a:cubicBezTo>
                  <a:cubicBezTo>
                    <a:pt x="4309" y="19817"/>
                    <a:pt x="4300" y="19814"/>
                    <a:pt x="4294" y="19810"/>
                  </a:cubicBezTo>
                  <a:cubicBezTo>
                    <a:pt x="4288" y="19806"/>
                    <a:pt x="4294" y="19804"/>
                    <a:pt x="4283" y="19793"/>
                  </a:cubicBezTo>
                  <a:cubicBezTo>
                    <a:pt x="4272" y="19782"/>
                    <a:pt x="4243" y="19780"/>
                    <a:pt x="4225" y="19745"/>
                  </a:cubicBezTo>
                  <a:cubicBezTo>
                    <a:pt x="4176" y="19685"/>
                    <a:pt x="4205" y="19623"/>
                    <a:pt x="4175" y="19585"/>
                  </a:cubicBezTo>
                  <a:cubicBezTo>
                    <a:pt x="4153" y="19568"/>
                    <a:pt x="4126" y="19569"/>
                    <a:pt x="4111" y="19562"/>
                  </a:cubicBezTo>
                  <a:cubicBezTo>
                    <a:pt x="4096" y="19555"/>
                    <a:pt x="4089" y="19547"/>
                    <a:pt x="4082" y="19543"/>
                  </a:cubicBezTo>
                  <a:cubicBezTo>
                    <a:pt x="4075" y="19539"/>
                    <a:pt x="4072" y="19544"/>
                    <a:pt x="4066" y="19540"/>
                  </a:cubicBezTo>
                  <a:cubicBezTo>
                    <a:pt x="4060" y="19536"/>
                    <a:pt x="4061" y="19529"/>
                    <a:pt x="4048" y="19517"/>
                  </a:cubicBezTo>
                  <a:cubicBezTo>
                    <a:pt x="4035" y="19505"/>
                    <a:pt x="4003" y="19475"/>
                    <a:pt x="3986" y="19465"/>
                  </a:cubicBezTo>
                  <a:cubicBezTo>
                    <a:pt x="3958" y="19456"/>
                    <a:pt x="3963" y="19449"/>
                    <a:pt x="3946" y="19457"/>
                  </a:cubicBezTo>
                  <a:cubicBezTo>
                    <a:pt x="3930" y="19466"/>
                    <a:pt x="3912" y="19507"/>
                    <a:pt x="3889" y="19517"/>
                  </a:cubicBezTo>
                  <a:cubicBezTo>
                    <a:pt x="3866" y="19527"/>
                    <a:pt x="3831" y="19518"/>
                    <a:pt x="3808" y="19516"/>
                  </a:cubicBezTo>
                  <a:cubicBezTo>
                    <a:pt x="3785" y="19514"/>
                    <a:pt x="3774" y="19503"/>
                    <a:pt x="3752" y="19507"/>
                  </a:cubicBezTo>
                  <a:cubicBezTo>
                    <a:pt x="3721" y="19510"/>
                    <a:pt x="3697" y="19534"/>
                    <a:pt x="3676" y="19541"/>
                  </a:cubicBezTo>
                  <a:cubicBezTo>
                    <a:pt x="3655" y="19548"/>
                    <a:pt x="3654" y="19540"/>
                    <a:pt x="3628" y="19550"/>
                  </a:cubicBezTo>
                  <a:cubicBezTo>
                    <a:pt x="3602" y="19560"/>
                    <a:pt x="3568" y="19593"/>
                    <a:pt x="3517" y="19601"/>
                  </a:cubicBezTo>
                  <a:cubicBezTo>
                    <a:pt x="3401" y="19636"/>
                    <a:pt x="3392" y="19619"/>
                    <a:pt x="3323" y="19601"/>
                  </a:cubicBezTo>
                  <a:cubicBezTo>
                    <a:pt x="3275" y="19570"/>
                    <a:pt x="3206" y="19525"/>
                    <a:pt x="3163" y="19496"/>
                  </a:cubicBezTo>
                  <a:cubicBezTo>
                    <a:pt x="3130" y="19467"/>
                    <a:pt x="3133" y="19457"/>
                    <a:pt x="3122" y="19438"/>
                  </a:cubicBezTo>
                  <a:cubicBezTo>
                    <a:pt x="3111" y="19419"/>
                    <a:pt x="3118" y="19401"/>
                    <a:pt x="3094" y="19379"/>
                  </a:cubicBezTo>
                  <a:cubicBezTo>
                    <a:pt x="3025" y="19342"/>
                    <a:pt x="3005" y="19327"/>
                    <a:pt x="2978" y="19306"/>
                  </a:cubicBezTo>
                  <a:cubicBezTo>
                    <a:pt x="2954" y="19290"/>
                    <a:pt x="2955" y="19292"/>
                    <a:pt x="2947" y="19283"/>
                  </a:cubicBezTo>
                  <a:cubicBezTo>
                    <a:pt x="2939" y="19274"/>
                    <a:pt x="2938" y="19265"/>
                    <a:pt x="2930" y="19255"/>
                  </a:cubicBezTo>
                  <a:cubicBezTo>
                    <a:pt x="2922" y="19245"/>
                    <a:pt x="2912" y="19231"/>
                    <a:pt x="2900" y="19222"/>
                  </a:cubicBezTo>
                  <a:cubicBezTo>
                    <a:pt x="2867" y="19197"/>
                    <a:pt x="2873" y="19213"/>
                    <a:pt x="2860" y="19201"/>
                  </a:cubicBezTo>
                  <a:cubicBezTo>
                    <a:pt x="2847" y="19189"/>
                    <a:pt x="2836" y="19160"/>
                    <a:pt x="2822" y="19151"/>
                  </a:cubicBezTo>
                  <a:cubicBezTo>
                    <a:pt x="2808" y="19142"/>
                    <a:pt x="2786" y="19157"/>
                    <a:pt x="2776" y="19147"/>
                  </a:cubicBezTo>
                  <a:cubicBezTo>
                    <a:pt x="2766" y="19137"/>
                    <a:pt x="2770" y="19105"/>
                    <a:pt x="2761" y="19094"/>
                  </a:cubicBezTo>
                  <a:cubicBezTo>
                    <a:pt x="2752" y="19083"/>
                    <a:pt x="2731" y="19091"/>
                    <a:pt x="2720" y="19081"/>
                  </a:cubicBezTo>
                  <a:cubicBezTo>
                    <a:pt x="2709" y="19071"/>
                    <a:pt x="2715" y="19055"/>
                    <a:pt x="2693" y="19036"/>
                  </a:cubicBezTo>
                  <a:cubicBezTo>
                    <a:pt x="2671" y="19017"/>
                    <a:pt x="2616" y="18981"/>
                    <a:pt x="2587" y="18965"/>
                  </a:cubicBezTo>
                  <a:cubicBezTo>
                    <a:pt x="2534" y="18940"/>
                    <a:pt x="2543" y="18943"/>
                    <a:pt x="2521" y="18938"/>
                  </a:cubicBezTo>
                  <a:cubicBezTo>
                    <a:pt x="2499" y="18933"/>
                    <a:pt x="2475" y="18940"/>
                    <a:pt x="2452" y="18935"/>
                  </a:cubicBezTo>
                  <a:cubicBezTo>
                    <a:pt x="2429" y="18930"/>
                    <a:pt x="2401" y="18916"/>
                    <a:pt x="2384" y="18907"/>
                  </a:cubicBezTo>
                  <a:cubicBezTo>
                    <a:pt x="2367" y="18898"/>
                    <a:pt x="2362" y="18886"/>
                    <a:pt x="2348" y="18880"/>
                  </a:cubicBezTo>
                  <a:cubicBezTo>
                    <a:pt x="2334" y="18874"/>
                    <a:pt x="2319" y="18877"/>
                    <a:pt x="2299" y="18869"/>
                  </a:cubicBezTo>
                  <a:cubicBezTo>
                    <a:pt x="2242" y="18845"/>
                    <a:pt x="2247" y="18847"/>
                    <a:pt x="2228" y="18830"/>
                  </a:cubicBezTo>
                  <a:cubicBezTo>
                    <a:pt x="2209" y="18813"/>
                    <a:pt x="2195" y="18801"/>
                    <a:pt x="2182" y="18764"/>
                  </a:cubicBezTo>
                  <a:cubicBezTo>
                    <a:pt x="2169" y="18727"/>
                    <a:pt x="2148" y="18703"/>
                    <a:pt x="2152" y="18610"/>
                  </a:cubicBezTo>
                  <a:cubicBezTo>
                    <a:pt x="2146" y="18406"/>
                    <a:pt x="2182" y="18376"/>
                    <a:pt x="2206" y="18208"/>
                  </a:cubicBezTo>
                  <a:cubicBezTo>
                    <a:pt x="2245" y="18116"/>
                    <a:pt x="2218" y="18041"/>
                    <a:pt x="2348" y="17780"/>
                  </a:cubicBezTo>
                  <a:cubicBezTo>
                    <a:pt x="2413" y="17628"/>
                    <a:pt x="2417" y="17612"/>
                    <a:pt x="2534" y="17407"/>
                  </a:cubicBezTo>
                  <a:cubicBezTo>
                    <a:pt x="2570" y="17381"/>
                    <a:pt x="2579" y="17347"/>
                    <a:pt x="2593" y="17329"/>
                  </a:cubicBezTo>
                  <a:cubicBezTo>
                    <a:pt x="2607" y="17311"/>
                    <a:pt x="2611" y="17308"/>
                    <a:pt x="2617" y="17296"/>
                  </a:cubicBezTo>
                  <a:cubicBezTo>
                    <a:pt x="2623" y="17284"/>
                    <a:pt x="2619" y="17271"/>
                    <a:pt x="2627" y="17258"/>
                  </a:cubicBezTo>
                  <a:cubicBezTo>
                    <a:pt x="2635" y="17245"/>
                    <a:pt x="2639" y="17246"/>
                    <a:pt x="2663" y="17215"/>
                  </a:cubicBezTo>
                  <a:cubicBezTo>
                    <a:pt x="2702" y="17147"/>
                    <a:pt x="2722" y="17134"/>
                    <a:pt x="2774" y="17071"/>
                  </a:cubicBezTo>
                  <a:cubicBezTo>
                    <a:pt x="2840" y="16999"/>
                    <a:pt x="2917" y="16901"/>
                    <a:pt x="2972" y="16871"/>
                  </a:cubicBezTo>
                  <a:cubicBezTo>
                    <a:pt x="3008" y="16876"/>
                    <a:pt x="3016" y="16894"/>
                    <a:pt x="3038" y="16897"/>
                  </a:cubicBezTo>
                  <a:cubicBezTo>
                    <a:pt x="3055" y="16899"/>
                    <a:pt x="3067" y="16886"/>
                    <a:pt x="3076" y="16886"/>
                  </a:cubicBezTo>
                  <a:cubicBezTo>
                    <a:pt x="3085" y="16886"/>
                    <a:pt x="3083" y="16895"/>
                    <a:pt x="3091" y="16897"/>
                  </a:cubicBezTo>
                  <a:cubicBezTo>
                    <a:pt x="3099" y="16899"/>
                    <a:pt x="3114" y="16901"/>
                    <a:pt x="3122" y="16897"/>
                  </a:cubicBezTo>
                  <a:cubicBezTo>
                    <a:pt x="3130" y="16893"/>
                    <a:pt x="3132" y="16878"/>
                    <a:pt x="3143" y="16874"/>
                  </a:cubicBezTo>
                  <a:cubicBezTo>
                    <a:pt x="3154" y="16870"/>
                    <a:pt x="3175" y="16871"/>
                    <a:pt x="3191" y="16871"/>
                  </a:cubicBezTo>
                  <a:cubicBezTo>
                    <a:pt x="3205" y="16872"/>
                    <a:pt x="3231" y="16872"/>
                    <a:pt x="3241" y="16876"/>
                  </a:cubicBezTo>
                  <a:cubicBezTo>
                    <a:pt x="3251" y="16880"/>
                    <a:pt x="3241" y="16886"/>
                    <a:pt x="3251" y="16895"/>
                  </a:cubicBezTo>
                  <a:cubicBezTo>
                    <a:pt x="3261" y="16904"/>
                    <a:pt x="3289" y="16922"/>
                    <a:pt x="3301" y="16928"/>
                  </a:cubicBezTo>
                  <a:cubicBezTo>
                    <a:pt x="3313" y="16934"/>
                    <a:pt x="3317" y="16930"/>
                    <a:pt x="3325" y="16933"/>
                  </a:cubicBezTo>
                  <a:cubicBezTo>
                    <a:pt x="3333" y="16936"/>
                    <a:pt x="3344" y="16942"/>
                    <a:pt x="3350" y="16948"/>
                  </a:cubicBezTo>
                  <a:cubicBezTo>
                    <a:pt x="3356" y="16954"/>
                    <a:pt x="3357" y="16967"/>
                    <a:pt x="3362" y="16972"/>
                  </a:cubicBezTo>
                  <a:cubicBezTo>
                    <a:pt x="3367" y="16977"/>
                    <a:pt x="3372" y="16975"/>
                    <a:pt x="3379" y="16978"/>
                  </a:cubicBezTo>
                  <a:cubicBezTo>
                    <a:pt x="3386" y="16981"/>
                    <a:pt x="3400" y="16985"/>
                    <a:pt x="3407" y="16988"/>
                  </a:cubicBezTo>
                  <a:cubicBezTo>
                    <a:pt x="3414" y="16991"/>
                    <a:pt x="3417" y="16999"/>
                    <a:pt x="3424" y="16999"/>
                  </a:cubicBezTo>
                  <a:cubicBezTo>
                    <a:pt x="3431" y="16999"/>
                    <a:pt x="3444" y="16993"/>
                    <a:pt x="3451" y="16987"/>
                  </a:cubicBezTo>
                  <a:cubicBezTo>
                    <a:pt x="3458" y="16981"/>
                    <a:pt x="3461" y="16967"/>
                    <a:pt x="3469" y="16960"/>
                  </a:cubicBezTo>
                  <a:cubicBezTo>
                    <a:pt x="3477" y="16953"/>
                    <a:pt x="3488" y="16947"/>
                    <a:pt x="3499" y="16946"/>
                  </a:cubicBezTo>
                  <a:cubicBezTo>
                    <a:pt x="3510" y="16945"/>
                    <a:pt x="3528" y="16956"/>
                    <a:pt x="3538" y="16954"/>
                  </a:cubicBezTo>
                  <a:cubicBezTo>
                    <a:pt x="3548" y="16952"/>
                    <a:pt x="3538" y="16945"/>
                    <a:pt x="3562" y="16934"/>
                  </a:cubicBezTo>
                  <a:cubicBezTo>
                    <a:pt x="3586" y="16923"/>
                    <a:pt x="3657" y="16896"/>
                    <a:pt x="3683" y="16889"/>
                  </a:cubicBezTo>
                  <a:cubicBezTo>
                    <a:pt x="3709" y="16882"/>
                    <a:pt x="3704" y="16896"/>
                    <a:pt x="3716" y="16894"/>
                  </a:cubicBezTo>
                  <a:cubicBezTo>
                    <a:pt x="3728" y="16892"/>
                    <a:pt x="3740" y="16879"/>
                    <a:pt x="3754" y="16879"/>
                  </a:cubicBezTo>
                  <a:cubicBezTo>
                    <a:pt x="3768" y="16879"/>
                    <a:pt x="3782" y="16891"/>
                    <a:pt x="3803" y="16891"/>
                  </a:cubicBezTo>
                  <a:cubicBezTo>
                    <a:pt x="3824" y="16891"/>
                    <a:pt x="3852" y="16877"/>
                    <a:pt x="3878" y="16879"/>
                  </a:cubicBezTo>
                  <a:cubicBezTo>
                    <a:pt x="3904" y="16881"/>
                    <a:pt x="3944" y="16893"/>
                    <a:pt x="3958" y="16904"/>
                  </a:cubicBezTo>
                  <a:cubicBezTo>
                    <a:pt x="3972" y="16915"/>
                    <a:pt x="3955" y="16941"/>
                    <a:pt x="3965" y="16948"/>
                  </a:cubicBezTo>
                  <a:cubicBezTo>
                    <a:pt x="3975" y="16955"/>
                    <a:pt x="3998" y="16942"/>
                    <a:pt x="4015" y="16949"/>
                  </a:cubicBezTo>
                  <a:cubicBezTo>
                    <a:pt x="4066" y="16971"/>
                    <a:pt x="4044" y="16970"/>
                    <a:pt x="4067" y="16991"/>
                  </a:cubicBezTo>
                  <a:cubicBezTo>
                    <a:pt x="4081" y="17007"/>
                    <a:pt x="4082" y="17031"/>
                    <a:pt x="4096" y="17044"/>
                  </a:cubicBezTo>
                  <a:cubicBezTo>
                    <a:pt x="4110" y="17057"/>
                    <a:pt x="4138" y="17064"/>
                    <a:pt x="4150" y="17072"/>
                  </a:cubicBezTo>
                  <a:cubicBezTo>
                    <a:pt x="4162" y="17080"/>
                    <a:pt x="4155" y="17070"/>
                    <a:pt x="4169" y="17089"/>
                  </a:cubicBezTo>
                  <a:cubicBezTo>
                    <a:pt x="4183" y="17108"/>
                    <a:pt x="4228" y="17169"/>
                    <a:pt x="4237" y="17189"/>
                  </a:cubicBezTo>
                  <a:cubicBezTo>
                    <a:pt x="4235" y="17200"/>
                    <a:pt x="4226" y="17204"/>
                    <a:pt x="4226" y="17209"/>
                  </a:cubicBezTo>
                  <a:cubicBezTo>
                    <a:pt x="4226" y="17214"/>
                    <a:pt x="4238" y="17211"/>
                    <a:pt x="4237" y="17218"/>
                  </a:cubicBezTo>
                  <a:cubicBezTo>
                    <a:pt x="4236" y="17225"/>
                    <a:pt x="4231" y="17231"/>
                    <a:pt x="4222" y="17249"/>
                  </a:cubicBezTo>
                  <a:cubicBezTo>
                    <a:pt x="4259" y="17319"/>
                    <a:pt x="4257" y="17338"/>
                    <a:pt x="4261" y="17360"/>
                  </a:cubicBezTo>
                  <a:cubicBezTo>
                    <a:pt x="4265" y="17382"/>
                    <a:pt x="4240" y="17382"/>
                    <a:pt x="4246" y="17384"/>
                  </a:cubicBezTo>
                  <a:cubicBezTo>
                    <a:pt x="4274" y="17378"/>
                    <a:pt x="4276" y="17370"/>
                    <a:pt x="4295" y="17372"/>
                  </a:cubicBezTo>
                  <a:cubicBezTo>
                    <a:pt x="4314" y="17374"/>
                    <a:pt x="4348" y="17386"/>
                    <a:pt x="4360" y="17396"/>
                  </a:cubicBezTo>
                  <a:cubicBezTo>
                    <a:pt x="4372" y="17406"/>
                    <a:pt x="4365" y="17426"/>
                    <a:pt x="4369" y="17432"/>
                  </a:cubicBezTo>
                  <a:cubicBezTo>
                    <a:pt x="4373" y="17438"/>
                    <a:pt x="4379" y="17430"/>
                    <a:pt x="4382" y="17432"/>
                  </a:cubicBezTo>
                  <a:cubicBezTo>
                    <a:pt x="4385" y="17434"/>
                    <a:pt x="4384" y="17440"/>
                    <a:pt x="4390" y="17444"/>
                  </a:cubicBezTo>
                  <a:cubicBezTo>
                    <a:pt x="4396" y="17448"/>
                    <a:pt x="4402" y="17439"/>
                    <a:pt x="4420" y="17458"/>
                  </a:cubicBezTo>
                  <a:cubicBezTo>
                    <a:pt x="4438" y="17477"/>
                    <a:pt x="4474" y="17530"/>
                    <a:pt x="4498" y="17558"/>
                  </a:cubicBezTo>
                  <a:cubicBezTo>
                    <a:pt x="4531" y="17561"/>
                    <a:pt x="4623" y="17578"/>
                    <a:pt x="4645" y="17627"/>
                  </a:cubicBezTo>
                  <a:cubicBezTo>
                    <a:pt x="4661" y="17641"/>
                    <a:pt x="4661" y="17654"/>
                    <a:pt x="4664" y="17672"/>
                  </a:cubicBezTo>
                  <a:cubicBezTo>
                    <a:pt x="4682" y="17693"/>
                    <a:pt x="4724" y="17747"/>
                    <a:pt x="4748" y="17831"/>
                  </a:cubicBezTo>
                  <a:cubicBezTo>
                    <a:pt x="4768" y="17886"/>
                    <a:pt x="4776" y="17884"/>
                    <a:pt x="4772" y="17959"/>
                  </a:cubicBezTo>
                  <a:cubicBezTo>
                    <a:pt x="4791" y="17992"/>
                    <a:pt x="4768" y="18029"/>
                    <a:pt x="4795" y="18091"/>
                  </a:cubicBezTo>
                  <a:cubicBezTo>
                    <a:pt x="4808" y="18094"/>
                    <a:pt x="4814" y="18098"/>
                    <a:pt x="4819" y="18104"/>
                  </a:cubicBezTo>
                  <a:cubicBezTo>
                    <a:pt x="4825" y="18111"/>
                    <a:pt x="4826" y="18127"/>
                    <a:pt x="4834" y="18133"/>
                  </a:cubicBezTo>
                  <a:cubicBezTo>
                    <a:pt x="4841" y="18140"/>
                    <a:pt x="4859" y="18138"/>
                    <a:pt x="4870" y="18143"/>
                  </a:cubicBezTo>
                  <a:cubicBezTo>
                    <a:pt x="4881" y="18148"/>
                    <a:pt x="4893" y="18158"/>
                    <a:pt x="4903" y="18161"/>
                  </a:cubicBezTo>
                  <a:cubicBezTo>
                    <a:pt x="4913" y="18164"/>
                    <a:pt x="4925" y="18160"/>
                    <a:pt x="4933" y="18160"/>
                  </a:cubicBezTo>
                  <a:cubicBezTo>
                    <a:pt x="4941" y="18160"/>
                    <a:pt x="4946" y="18160"/>
                    <a:pt x="4951" y="18163"/>
                  </a:cubicBezTo>
                  <a:cubicBezTo>
                    <a:pt x="4956" y="18166"/>
                    <a:pt x="4956" y="18173"/>
                    <a:pt x="4964" y="18178"/>
                  </a:cubicBezTo>
                  <a:cubicBezTo>
                    <a:pt x="4972" y="18183"/>
                    <a:pt x="4985" y="18187"/>
                    <a:pt x="4997" y="18190"/>
                  </a:cubicBezTo>
                  <a:cubicBezTo>
                    <a:pt x="5009" y="18193"/>
                    <a:pt x="5029" y="18194"/>
                    <a:pt x="5039" y="18197"/>
                  </a:cubicBezTo>
                  <a:cubicBezTo>
                    <a:pt x="5049" y="18200"/>
                    <a:pt x="5051" y="18205"/>
                    <a:pt x="5057" y="18206"/>
                  </a:cubicBezTo>
                  <a:cubicBezTo>
                    <a:pt x="5063" y="18207"/>
                    <a:pt x="5065" y="18199"/>
                    <a:pt x="5075" y="18200"/>
                  </a:cubicBezTo>
                  <a:cubicBezTo>
                    <a:pt x="5085" y="18201"/>
                    <a:pt x="5119" y="18210"/>
                    <a:pt x="5119" y="18215"/>
                  </a:cubicBezTo>
                  <a:cubicBezTo>
                    <a:pt x="5119" y="18220"/>
                    <a:pt x="5080" y="18223"/>
                    <a:pt x="5075" y="18229"/>
                  </a:cubicBezTo>
                  <a:cubicBezTo>
                    <a:pt x="5070" y="18235"/>
                    <a:pt x="5078" y="18241"/>
                    <a:pt x="5086" y="18253"/>
                  </a:cubicBezTo>
                  <a:cubicBezTo>
                    <a:pt x="5117" y="18251"/>
                    <a:pt x="5132" y="18242"/>
                    <a:pt x="5152" y="18241"/>
                  </a:cubicBezTo>
                  <a:cubicBezTo>
                    <a:pt x="5172" y="18240"/>
                    <a:pt x="5211" y="18243"/>
                    <a:pt x="5207" y="18248"/>
                  </a:cubicBezTo>
                  <a:cubicBezTo>
                    <a:pt x="5203" y="18253"/>
                    <a:pt x="5147" y="18266"/>
                    <a:pt x="5129" y="18271"/>
                  </a:cubicBezTo>
                  <a:cubicBezTo>
                    <a:pt x="5111" y="18276"/>
                    <a:pt x="5103" y="18270"/>
                    <a:pt x="5099" y="18280"/>
                  </a:cubicBezTo>
                  <a:cubicBezTo>
                    <a:pt x="5095" y="18290"/>
                    <a:pt x="5100" y="18319"/>
                    <a:pt x="5104" y="18329"/>
                  </a:cubicBezTo>
                  <a:cubicBezTo>
                    <a:pt x="5108" y="18339"/>
                    <a:pt x="5122" y="18337"/>
                    <a:pt x="5123" y="18343"/>
                  </a:cubicBezTo>
                  <a:cubicBezTo>
                    <a:pt x="5124" y="18349"/>
                    <a:pt x="5118" y="18361"/>
                    <a:pt x="5113" y="18364"/>
                  </a:cubicBezTo>
                  <a:cubicBezTo>
                    <a:pt x="5108" y="18367"/>
                    <a:pt x="5097" y="18359"/>
                    <a:pt x="5093" y="18361"/>
                  </a:cubicBezTo>
                  <a:cubicBezTo>
                    <a:pt x="5089" y="18363"/>
                    <a:pt x="5089" y="18370"/>
                    <a:pt x="5086" y="18374"/>
                  </a:cubicBezTo>
                  <a:cubicBezTo>
                    <a:pt x="5083" y="18378"/>
                    <a:pt x="5079" y="18386"/>
                    <a:pt x="5074" y="18386"/>
                  </a:cubicBezTo>
                  <a:cubicBezTo>
                    <a:pt x="5069" y="18386"/>
                    <a:pt x="5061" y="18383"/>
                    <a:pt x="5057" y="18374"/>
                  </a:cubicBezTo>
                  <a:cubicBezTo>
                    <a:pt x="5053" y="18365"/>
                    <a:pt x="5058" y="18340"/>
                    <a:pt x="5053" y="18329"/>
                  </a:cubicBezTo>
                  <a:cubicBezTo>
                    <a:pt x="5048" y="18318"/>
                    <a:pt x="5035" y="18310"/>
                    <a:pt x="5029" y="18308"/>
                  </a:cubicBezTo>
                  <a:cubicBezTo>
                    <a:pt x="5023" y="18306"/>
                    <a:pt x="5023" y="18324"/>
                    <a:pt x="5015" y="18319"/>
                  </a:cubicBezTo>
                  <a:cubicBezTo>
                    <a:pt x="5007" y="18314"/>
                    <a:pt x="4990" y="18291"/>
                    <a:pt x="4982" y="18281"/>
                  </a:cubicBezTo>
                  <a:cubicBezTo>
                    <a:pt x="4974" y="18271"/>
                    <a:pt x="4975" y="18263"/>
                    <a:pt x="4969" y="18260"/>
                  </a:cubicBezTo>
                  <a:cubicBezTo>
                    <a:pt x="4963" y="18257"/>
                    <a:pt x="4952" y="18259"/>
                    <a:pt x="4945" y="18260"/>
                  </a:cubicBezTo>
                  <a:cubicBezTo>
                    <a:pt x="4938" y="18261"/>
                    <a:pt x="4931" y="18262"/>
                    <a:pt x="4925" y="18263"/>
                  </a:cubicBezTo>
                  <a:cubicBezTo>
                    <a:pt x="4919" y="18264"/>
                    <a:pt x="4913" y="18261"/>
                    <a:pt x="4909" y="18268"/>
                  </a:cubicBezTo>
                  <a:cubicBezTo>
                    <a:pt x="4905" y="18275"/>
                    <a:pt x="4905" y="18297"/>
                    <a:pt x="4901" y="18305"/>
                  </a:cubicBezTo>
                  <a:cubicBezTo>
                    <a:pt x="4897" y="18313"/>
                    <a:pt x="4888" y="18311"/>
                    <a:pt x="4886" y="18314"/>
                  </a:cubicBezTo>
                  <a:cubicBezTo>
                    <a:pt x="4884" y="18317"/>
                    <a:pt x="4886" y="18319"/>
                    <a:pt x="4889" y="18325"/>
                  </a:cubicBezTo>
                  <a:cubicBezTo>
                    <a:pt x="4889" y="18338"/>
                    <a:pt x="4901" y="18347"/>
                    <a:pt x="4906" y="18353"/>
                  </a:cubicBezTo>
                  <a:cubicBezTo>
                    <a:pt x="4911" y="18359"/>
                    <a:pt x="4914" y="18354"/>
                    <a:pt x="4918" y="18359"/>
                  </a:cubicBezTo>
                  <a:cubicBezTo>
                    <a:pt x="4922" y="18364"/>
                    <a:pt x="4928" y="18373"/>
                    <a:pt x="4930" y="18380"/>
                  </a:cubicBezTo>
                  <a:cubicBezTo>
                    <a:pt x="4932" y="18387"/>
                    <a:pt x="4927" y="18397"/>
                    <a:pt x="4928" y="18400"/>
                  </a:cubicBezTo>
                  <a:cubicBezTo>
                    <a:pt x="4929" y="18403"/>
                    <a:pt x="4937" y="18398"/>
                    <a:pt x="4939" y="18401"/>
                  </a:cubicBezTo>
                  <a:cubicBezTo>
                    <a:pt x="4941" y="18404"/>
                    <a:pt x="4939" y="18416"/>
                    <a:pt x="4942" y="18419"/>
                  </a:cubicBezTo>
                  <a:cubicBezTo>
                    <a:pt x="4945" y="18422"/>
                    <a:pt x="4950" y="18417"/>
                    <a:pt x="4954" y="18419"/>
                  </a:cubicBezTo>
                  <a:cubicBezTo>
                    <a:pt x="4958" y="18421"/>
                    <a:pt x="4959" y="18432"/>
                    <a:pt x="4963" y="18433"/>
                  </a:cubicBezTo>
                  <a:cubicBezTo>
                    <a:pt x="4967" y="18434"/>
                    <a:pt x="4973" y="18425"/>
                    <a:pt x="4978" y="18425"/>
                  </a:cubicBezTo>
                  <a:cubicBezTo>
                    <a:pt x="4983" y="18425"/>
                    <a:pt x="4988" y="18429"/>
                    <a:pt x="4993" y="18430"/>
                  </a:cubicBezTo>
                  <a:cubicBezTo>
                    <a:pt x="4998" y="18431"/>
                    <a:pt x="5004" y="18428"/>
                    <a:pt x="5008" y="18431"/>
                  </a:cubicBezTo>
                  <a:cubicBezTo>
                    <a:pt x="5012" y="18434"/>
                    <a:pt x="5015" y="18445"/>
                    <a:pt x="5020" y="18448"/>
                  </a:cubicBezTo>
                  <a:cubicBezTo>
                    <a:pt x="5025" y="18451"/>
                    <a:pt x="5039" y="18449"/>
                    <a:pt x="5041" y="18452"/>
                  </a:cubicBezTo>
                  <a:cubicBezTo>
                    <a:pt x="5043" y="18455"/>
                    <a:pt x="5035" y="18462"/>
                    <a:pt x="5035" y="18467"/>
                  </a:cubicBezTo>
                  <a:cubicBezTo>
                    <a:pt x="5061" y="18491"/>
                    <a:pt x="5028" y="18474"/>
                    <a:pt x="5042" y="18481"/>
                  </a:cubicBezTo>
                  <a:cubicBezTo>
                    <a:pt x="5056" y="18488"/>
                    <a:pt x="5103" y="18505"/>
                    <a:pt x="5117" y="18509"/>
                  </a:cubicBezTo>
                  <a:cubicBezTo>
                    <a:pt x="5131" y="18513"/>
                    <a:pt x="5125" y="18504"/>
                    <a:pt x="5129" y="18505"/>
                  </a:cubicBezTo>
                  <a:cubicBezTo>
                    <a:pt x="5133" y="18506"/>
                    <a:pt x="5137" y="18511"/>
                    <a:pt x="5141" y="18514"/>
                  </a:cubicBezTo>
                  <a:cubicBezTo>
                    <a:pt x="5145" y="18517"/>
                    <a:pt x="5150" y="18520"/>
                    <a:pt x="5155" y="18520"/>
                  </a:cubicBezTo>
                  <a:cubicBezTo>
                    <a:pt x="5160" y="18520"/>
                    <a:pt x="5169" y="18515"/>
                    <a:pt x="5174" y="18517"/>
                  </a:cubicBezTo>
                  <a:cubicBezTo>
                    <a:pt x="5179" y="18519"/>
                    <a:pt x="5182" y="18530"/>
                    <a:pt x="5185" y="18530"/>
                  </a:cubicBezTo>
                  <a:cubicBezTo>
                    <a:pt x="5188" y="18530"/>
                    <a:pt x="5189" y="18518"/>
                    <a:pt x="5191" y="18514"/>
                  </a:cubicBezTo>
                  <a:cubicBezTo>
                    <a:pt x="5193" y="18510"/>
                    <a:pt x="5194" y="18504"/>
                    <a:pt x="5198" y="18502"/>
                  </a:cubicBezTo>
                  <a:cubicBezTo>
                    <a:pt x="5202" y="18500"/>
                    <a:pt x="5212" y="18503"/>
                    <a:pt x="5216" y="18502"/>
                  </a:cubicBezTo>
                  <a:cubicBezTo>
                    <a:pt x="5220" y="18501"/>
                    <a:pt x="5224" y="18497"/>
                    <a:pt x="5224" y="18494"/>
                  </a:cubicBezTo>
                  <a:cubicBezTo>
                    <a:pt x="5224" y="18491"/>
                    <a:pt x="5218" y="18488"/>
                    <a:pt x="5218" y="18484"/>
                  </a:cubicBezTo>
                  <a:cubicBezTo>
                    <a:pt x="5218" y="18480"/>
                    <a:pt x="5223" y="18475"/>
                    <a:pt x="5222" y="18472"/>
                  </a:cubicBezTo>
                  <a:cubicBezTo>
                    <a:pt x="5221" y="18469"/>
                    <a:pt x="5211" y="18470"/>
                    <a:pt x="5209" y="18467"/>
                  </a:cubicBezTo>
                  <a:cubicBezTo>
                    <a:pt x="5207" y="18464"/>
                    <a:pt x="5211" y="18458"/>
                    <a:pt x="5212" y="18455"/>
                  </a:cubicBezTo>
                  <a:cubicBezTo>
                    <a:pt x="5213" y="18452"/>
                    <a:pt x="5217" y="18452"/>
                    <a:pt x="5218" y="18449"/>
                  </a:cubicBezTo>
                  <a:cubicBezTo>
                    <a:pt x="5219" y="18446"/>
                    <a:pt x="5214" y="18437"/>
                    <a:pt x="5216" y="18434"/>
                  </a:cubicBezTo>
                  <a:cubicBezTo>
                    <a:pt x="5218" y="18431"/>
                    <a:pt x="5228" y="18433"/>
                    <a:pt x="5231" y="18428"/>
                  </a:cubicBezTo>
                  <a:cubicBezTo>
                    <a:pt x="5236" y="18413"/>
                    <a:pt x="5216" y="18426"/>
                    <a:pt x="5233" y="18406"/>
                  </a:cubicBezTo>
                  <a:cubicBezTo>
                    <a:pt x="5242" y="18391"/>
                    <a:pt x="5267" y="18357"/>
                    <a:pt x="5284" y="18340"/>
                  </a:cubicBezTo>
                  <a:cubicBezTo>
                    <a:pt x="5301" y="18323"/>
                    <a:pt x="5301" y="18338"/>
                    <a:pt x="5332" y="18305"/>
                  </a:cubicBezTo>
                  <a:cubicBezTo>
                    <a:pt x="5429" y="18205"/>
                    <a:pt x="5399" y="18230"/>
                    <a:pt x="5468" y="18140"/>
                  </a:cubicBezTo>
                  <a:cubicBezTo>
                    <a:pt x="5518" y="18058"/>
                    <a:pt x="5580" y="17992"/>
                    <a:pt x="5609" y="17959"/>
                  </a:cubicBezTo>
                  <a:cubicBezTo>
                    <a:pt x="5618" y="17953"/>
                    <a:pt x="5621" y="17953"/>
                    <a:pt x="5642" y="17947"/>
                  </a:cubicBezTo>
                  <a:cubicBezTo>
                    <a:pt x="5669" y="17921"/>
                    <a:pt x="5746" y="17830"/>
                    <a:pt x="5774" y="17800"/>
                  </a:cubicBezTo>
                  <a:cubicBezTo>
                    <a:pt x="5802" y="17770"/>
                    <a:pt x="5800" y="17777"/>
                    <a:pt x="5809" y="17767"/>
                  </a:cubicBezTo>
                  <a:cubicBezTo>
                    <a:pt x="5824" y="17749"/>
                    <a:pt x="5821" y="17753"/>
                    <a:pt x="5828" y="17737"/>
                  </a:cubicBezTo>
                  <a:cubicBezTo>
                    <a:pt x="5838" y="17731"/>
                    <a:pt x="5852" y="17723"/>
                    <a:pt x="5870" y="17731"/>
                  </a:cubicBezTo>
                  <a:cubicBezTo>
                    <a:pt x="5884" y="17728"/>
                    <a:pt x="5900" y="17729"/>
                    <a:pt x="5914" y="17719"/>
                  </a:cubicBezTo>
                  <a:cubicBezTo>
                    <a:pt x="5942" y="17689"/>
                    <a:pt x="5935" y="17674"/>
                    <a:pt x="5953" y="17671"/>
                  </a:cubicBezTo>
                  <a:cubicBezTo>
                    <a:pt x="5967" y="17661"/>
                    <a:pt x="5985" y="17661"/>
                    <a:pt x="5999" y="17657"/>
                  </a:cubicBezTo>
                  <a:cubicBezTo>
                    <a:pt x="6013" y="17653"/>
                    <a:pt x="6014" y="17657"/>
                    <a:pt x="6038" y="17645"/>
                  </a:cubicBezTo>
                  <a:cubicBezTo>
                    <a:pt x="6062" y="17633"/>
                    <a:pt x="6095" y="17622"/>
                    <a:pt x="6142" y="17585"/>
                  </a:cubicBezTo>
                  <a:cubicBezTo>
                    <a:pt x="6211" y="17529"/>
                    <a:pt x="6258" y="17473"/>
                    <a:pt x="6319" y="17420"/>
                  </a:cubicBezTo>
                  <a:cubicBezTo>
                    <a:pt x="6380" y="17367"/>
                    <a:pt x="6469" y="17295"/>
                    <a:pt x="6508" y="17264"/>
                  </a:cubicBezTo>
                  <a:cubicBezTo>
                    <a:pt x="6529" y="17251"/>
                    <a:pt x="6524" y="17254"/>
                    <a:pt x="6551" y="17236"/>
                  </a:cubicBezTo>
                  <a:cubicBezTo>
                    <a:pt x="6567" y="17223"/>
                    <a:pt x="6584" y="17199"/>
                    <a:pt x="6601" y="17186"/>
                  </a:cubicBezTo>
                  <a:cubicBezTo>
                    <a:pt x="6618" y="17173"/>
                    <a:pt x="6638" y="17163"/>
                    <a:pt x="6650" y="17158"/>
                  </a:cubicBezTo>
                  <a:cubicBezTo>
                    <a:pt x="6662" y="17153"/>
                    <a:pt x="6659" y="17165"/>
                    <a:pt x="6671" y="17158"/>
                  </a:cubicBezTo>
                  <a:cubicBezTo>
                    <a:pt x="6683" y="17151"/>
                    <a:pt x="6706" y="17129"/>
                    <a:pt x="6721" y="17117"/>
                  </a:cubicBezTo>
                  <a:cubicBezTo>
                    <a:pt x="6736" y="17105"/>
                    <a:pt x="6751" y="17096"/>
                    <a:pt x="6763" y="17087"/>
                  </a:cubicBezTo>
                  <a:cubicBezTo>
                    <a:pt x="6775" y="17078"/>
                    <a:pt x="6784" y="17073"/>
                    <a:pt x="6791" y="17065"/>
                  </a:cubicBezTo>
                  <a:cubicBezTo>
                    <a:pt x="6798" y="17057"/>
                    <a:pt x="6791" y="17049"/>
                    <a:pt x="6802" y="17039"/>
                  </a:cubicBezTo>
                  <a:cubicBezTo>
                    <a:pt x="6813" y="17029"/>
                    <a:pt x="6840" y="17013"/>
                    <a:pt x="6859" y="17003"/>
                  </a:cubicBezTo>
                  <a:cubicBezTo>
                    <a:pt x="6878" y="16993"/>
                    <a:pt x="6892" y="16990"/>
                    <a:pt x="6917" y="16979"/>
                  </a:cubicBezTo>
                  <a:cubicBezTo>
                    <a:pt x="6942" y="16968"/>
                    <a:pt x="6929" y="16974"/>
                    <a:pt x="7007" y="16939"/>
                  </a:cubicBezTo>
                  <a:cubicBezTo>
                    <a:pt x="7085" y="16904"/>
                    <a:pt x="7315" y="16799"/>
                    <a:pt x="7387" y="16769"/>
                  </a:cubicBezTo>
                  <a:cubicBezTo>
                    <a:pt x="7414" y="16762"/>
                    <a:pt x="7412" y="16762"/>
                    <a:pt x="7442" y="16756"/>
                  </a:cubicBezTo>
                  <a:cubicBezTo>
                    <a:pt x="7495" y="16741"/>
                    <a:pt x="7655" y="16697"/>
                    <a:pt x="7705" y="16681"/>
                  </a:cubicBezTo>
                  <a:cubicBezTo>
                    <a:pt x="7732" y="16670"/>
                    <a:pt x="7731" y="16661"/>
                    <a:pt x="7739" y="16660"/>
                  </a:cubicBezTo>
                  <a:cubicBezTo>
                    <a:pt x="7748" y="16655"/>
                    <a:pt x="7749" y="16671"/>
                    <a:pt x="7753" y="16672"/>
                  </a:cubicBezTo>
                  <a:cubicBezTo>
                    <a:pt x="7757" y="16669"/>
                    <a:pt x="7763" y="16671"/>
                    <a:pt x="7766" y="16667"/>
                  </a:cubicBezTo>
                  <a:cubicBezTo>
                    <a:pt x="7766" y="16658"/>
                    <a:pt x="7765" y="16650"/>
                    <a:pt x="7768" y="16646"/>
                  </a:cubicBezTo>
                  <a:cubicBezTo>
                    <a:pt x="7771" y="16642"/>
                    <a:pt x="7783" y="16646"/>
                    <a:pt x="7787" y="16643"/>
                  </a:cubicBezTo>
                  <a:cubicBezTo>
                    <a:pt x="7791" y="16640"/>
                    <a:pt x="7794" y="16632"/>
                    <a:pt x="7795" y="16627"/>
                  </a:cubicBezTo>
                  <a:cubicBezTo>
                    <a:pt x="7796" y="16622"/>
                    <a:pt x="7790" y="16617"/>
                    <a:pt x="7793" y="16610"/>
                  </a:cubicBezTo>
                  <a:cubicBezTo>
                    <a:pt x="7796" y="16603"/>
                    <a:pt x="7807" y="16584"/>
                    <a:pt x="7813" y="16583"/>
                  </a:cubicBezTo>
                  <a:cubicBezTo>
                    <a:pt x="7819" y="16582"/>
                    <a:pt x="7822" y="16603"/>
                    <a:pt x="7828" y="16604"/>
                  </a:cubicBezTo>
                  <a:cubicBezTo>
                    <a:pt x="7834" y="16605"/>
                    <a:pt x="7828" y="16603"/>
                    <a:pt x="7850" y="16591"/>
                  </a:cubicBezTo>
                  <a:cubicBezTo>
                    <a:pt x="7872" y="16579"/>
                    <a:pt x="7943" y="16547"/>
                    <a:pt x="7961" y="16535"/>
                  </a:cubicBezTo>
                  <a:cubicBezTo>
                    <a:pt x="7961" y="16526"/>
                    <a:pt x="7957" y="16521"/>
                    <a:pt x="7958" y="16517"/>
                  </a:cubicBezTo>
                  <a:cubicBezTo>
                    <a:pt x="7959" y="16513"/>
                    <a:pt x="7966" y="16510"/>
                    <a:pt x="7970" y="16511"/>
                  </a:cubicBezTo>
                  <a:cubicBezTo>
                    <a:pt x="7974" y="16512"/>
                    <a:pt x="7975" y="16517"/>
                    <a:pt x="7982" y="16525"/>
                  </a:cubicBezTo>
                  <a:cubicBezTo>
                    <a:pt x="8003" y="16519"/>
                    <a:pt x="8078" y="16479"/>
                    <a:pt x="8098" y="16475"/>
                  </a:cubicBezTo>
                  <a:cubicBezTo>
                    <a:pt x="8102" y="16490"/>
                    <a:pt x="8102" y="16487"/>
                    <a:pt x="8104" y="16502"/>
                  </a:cubicBezTo>
                  <a:cubicBezTo>
                    <a:pt x="8100" y="16509"/>
                    <a:pt x="8083" y="16515"/>
                    <a:pt x="8075" y="16517"/>
                  </a:cubicBezTo>
                  <a:cubicBezTo>
                    <a:pt x="8067" y="16519"/>
                    <a:pt x="8067" y="16510"/>
                    <a:pt x="8056" y="16514"/>
                  </a:cubicBezTo>
                  <a:cubicBezTo>
                    <a:pt x="8045" y="16518"/>
                    <a:pt x="8014" y="16534"/>
                    <a:pt x="8006" y="16540"/>
                  </a:cubicBezTo>
                  <a:cubicBezTo>
                    <a:pt x="7998" y="16546"/>
                    <a:pt x="8012" y="16547"/>
                    <a:pt x="8008" y="16550"/>
                  </a:cubicBezTo>
                  <a:cubicBezTo>
                    <a:pt x="8004" y="16553"/>
                    <a:pt x="7988" y="16560"/>
                    <a:pt x="7981" y="16561"/>
                  </a:cubicBezTo>
                  <a:cubicBezTo>
                    <a:pt x="7974" y="16562"/>
                    <a:pt x="7982" y="16550"/>
                    <a:pt x="7967" y="16556"/>
                  </a:cubicBezTo>
                  <a:cubicBezTo>
                    <a:pt x="7952" y="16562"/>
                    <a:pt x="7913" y="16581"/>
                    <a:pt x="7889" y="16595"/>
                  </a:cubicBezTo>
                  <a:cubicBezTo>
                    <a:pt x="7865" y="16609"/>
                    <a:pt x="7824" y="16637"/>
                    <a:pt x="7825" y="16643"/>
                  </a:cubicBezTo>
                  <a:cubicBezTo>
                    <a:pt x="7858" y="16643"/>
                    <a:pt x="7868" y="16636"/>
                    <a:pt x="7897" y="16634"/>
                  </a:cubicBezTo>
                  <a:cubicBezTo>
                    <a:pt x="7926" y="16632"/>
                    <a:pt x="7981" y="16631"/>
                    <a:pt x="7999" y="16633"/>
                  </a:cubicBezTo>
                  <a:cubicBezTo>
                    <a:pt x="8005" y="16633"/>
                    <a:pt x="8006" y="16637"/>
                    <a:pt x="8005" y="16646"/>
                  </a:cubicBezTo>
                  <a:cubicBezTo>
                    <a:pt x="8011" y="16647"/>
                    <a:pt x="8022" y="16643"/>
                    <a:pt x="8038" y="16642"/>
                  </a:cubicBezTo>
                  <a:cubicBezTo>
                    <a:pt x="8054" y="16641"/>
                    <a:pt x="8079" y="16640"/>
                    <a:pt x="8104" y="16642"/>
                  </a:cubicBezTo>
                  <a:cubicBezTo>
                    <a:pt x="8129" y="16644"/>
                    <a:pt x="8161" y="16647"/>
                    <a:pt x="8189" y="16652"/>
                  </a:cubicBezTo>
                  <a:cubicBezTo>
                    <a:pt x="8237" y="16663"/>
                    <a:pt x="8243" y="16664"/>
                    <a:pt x="8275" y="16670"/>
                  </a:cubicBezTo>
                  <a:cubicBezTo>
                    <a:pt x="8307" y="16676"/>
                    <a:pt x="8354" y="16681"/>
                    <a:pt x="8381" y="16688"/>
                  </a:cubicBezTo>
                  <a:cubicBezTo>
                    <a:pt x="8408" y="16695"/>
                    <a:pt x="8426" y="16711"/>
                    <a:pt x="8437" y="16714"/>
                  </a:cubicBezTo>
                  <a:cubicBezTo>
                    <a:pt x="8443" y="16714"/>
                    <a:pt x="8442" y="16708"/>
                    <a:pt x="8450" y="16709"/>
                  </a:cubicBezTo>
                  <a:cubicBezTo>
                    <a:pt x="8458" y="16710"/>
                    <a:pt x="8481" y="16710"/>
                    <a:pt x="8483" y="16720"/>
                  </a:cubicBezTo>
                  <a:cubicBezTo>
                    <a:pt x="8485" y="16730"/>
                    <a:pt x="8467" y="16745"/>
                    <a:pt x="8459" y="16769"/>
                  </a:cubicBezTo>
                  <a:cubicBezTo>
                    <a:pt x="8483" y="16777"/>
                    <a:pt x="8507" y="16789"/>
                    <a:pt x="8533" y="16793"/>
                  </a:cubicBezTo>
                  <a:cubicBezTo>
                    <a:pt x="8549" y="16777"/>
                    <a:pt x="8570" y="16749"/>
                    <a:pt x="8579" y="16741"/>
                  </a:cubicBezTo>
                  <a:cubicBezTo>
                    <a:pt x="8588" y="16733"/>
                    <a:pt x="8585" y="16745"/>
                    <a:pt x="8588" y="16744"/>
                  </a:cubicBezTo>
                  <a:cubicBezTo>
                    <a:pt x="8591" y="16743"/>
                    <a:pt x="8595" y="16732"/>
                    <a:pt x="8600" y="16732"/>
                  </a:cubicBezTo>
                  <a:cubicBezTo>
                    <a:pt x="8605" y="16732"/>
                    <a:pt x="8619" y="16735"/>
                    <a:pt x="8619" y="16742"/>
                  </a:cubicBezTo>
                  <a:cubicBezTo>
                    <a:pt x="8619" y="16749"/>
                    <a:pt x="8613" y="16754"/>
                    <a:pt x="8603" y="16774"/>
                  </a:cubicBezTo>
                  <a:cubicBezTo>
                    <a:pt x="8620" y="16780"/>
                    <a:pt x="8616" y="16775"/>
                    <a:pt x="8632" y="16777"/>
                  </a:cubicBezTo>
                  <a:cubicBezTo>
                    <a:pt x="8638" y="16781"/>
                    <a:pt x="8635" y="16786"/>
                    <a:pt x="8638" y="16799"/>
                  </a:cubicBezTo>
                  <a:cubicBezTo>
                    <a:pt x="8652" y="16799"/>
                    <a:pt x="8647" y="16798"/>
                    <a:pt x="8659" y="16795"/>
                  </a:cubicBezTo>
                  <a:cubicBezTo>
                    <a:pt x="8714" y="16819"/>
                    <a:pt x="8903" y="16899"/>
                    <a:pt x="8965" y="16940"/>
                  </a:cubicBezTo>
                  <a:cubicBezTo>
                    <a:pt x="8994" y="16972"/>
                    <a:pt x="9010" y="17005"/>
                    <a:pt x="9034" y="17041"/>
                  </a:cubicBezTo>
                  <a:cubicBezTo>
                    <a:pt x="9061" y="17045"/>
                    <a:pt x="9083" y="17059"/>
                    <a:pt x="9097" y="17072"/>
                  </a:cubicBezTo>
                  <a:cubicBezTo>
                    <a:pt x="9111" y="17085"/>
                    <a:pt x="9118" y="17095"/>
                    <a:pt x="9117" y="17119"/>
                  </a:cubicBezTo>
                  <a:cubicBezTo>
                    <a:pt x="9145" y="17125"/>
                    <a:pt x="9180" y="17158"/>
                    <a:pt x="9210" y="17186"/>
                  </a:cubicBezTo>
                  <a:cubicBezTo>
                    <a:pt x="9240" y="17214"/>
                    <a:pt x="9271" y="17265"/>
                    <a:pt x="9297" y="17288"/>
                  </a:cubicBezTo>
                  <a:cubicBezTo>
                    <a:pt x="9323" y="17311"/>
                    <a:pt x="9348" y="17312"/>
                    <a:pt x="9367" y="17324"/>
                  </a:cubicBezTo>
                  <a:cubicBezTo>
                    <a:pt x="9386" y="17336"/>
                    <a:pt x="9396" y="17349"/>
                    <a:pt x="9409" y="17363"/>
                  </a:cubicBezTo>
                  <a:cubicBezTo>
                    <a:pt x="9450" y="17401"/>
                    <a:pt x="9443" y="17397"/>
                    <a:pt x="9448" y="17408"/>
                  </a:cubicBezTo>
                  <a:cubicBezTo>
                    <a:pt x="9454" y="17419"/>
                    <a:pt x="9444" y="17426"/>
                    <a:pt x="9447" y="17431"/>
                  </a:cubicBezTo>
                  <a:cubicBezTo>
                    <a:pt x="9450" y="17436"/>
                    <a:pt x="9462" y="17430"/>
                    <a:pt x="9469" y="17437"/>
                  </a:cubicBezTo>
                  <a:cubicBezTo>
                    <a:pt x="9476" y="17444"/>
                    <a:pt x="9477" y="17467"/>
                    <a:pt x="9490" y="17474"/>
                  </a:cubicBezTo>
                  <a:cubicBezTo>
                    <a:pt x="9514" y="17474"/>
                    <a:pt x="9525" y="17475"/>
                    <a:pt x="9546" y="17479"/>
                  </a:cubicBezTo>
                  <a:cubicBezTo>
                    <a:pt x="9567" y="17483"/>
                    <a:pt x="9596" y="17497"/>
                    <a:pt x="9615" y="17501"/>
                  </a:cubicBezTo>
                  <a:cubicBezTo>
                    <a:pt x="9634" y="17505"/>
                    <a:pt x="9651" y="17498"/>
                    <a:pt x="9660" y="17504"/>
                  </a:cubicBezTo>
                  <a:cubicBezTo>
                    <a:pt x="9669" y="17510"/>
                    <a:pt x="9667" y="17527"/>
                    <a:pt x="9672" y="17536"/>
                  </a:cubicBezTo>
                  <a:cubicBezTo>
                    <a:pt x="9677" y="17545"/>
                    <a:pt x="9681" y="17554"/>
                    <a:pt x="9693" y="17558"/>
                  </a:cubicBezTo>
                  <a:cubicBezTo>
                    <a:pt x="9705" y="17562"/>
                    <a:pt x="9734" y="17558"/>
                    <a:pt x="9747" y="17560"/>
                  </a:cubicBezTo>
                  <a:cubicBezTo>
                    <a:pt x="9760" y="17562"/>
                    <a:pt x="9762" y="17567"/>
                    <a:pt x="9771" y="17569"/>
                  </a:cubicBezTo>
                  <a:cubicBezTo>
                    <a:pt x="9780" y="17571"/>
                    <a:pt x="9790" y="17570"/>
                    <a:pt x="9801" y="17572"/>
                  </a:cubicBezTo>
                  <a:cubicBezTo>
                    <a:pt x="9825" y="17576"/>
                    <a:pt x="9809" y="17576"/>
                    <a:pt x="9838" y="17581"/>
                  </a:cubicBezTo>
                  <a:cubicBezTo>
                    <a:pt x="9849" y="17581"/>
                    <a:pt x="9849" y="17571"/>
                    <a:pt x="9870" y="17573"/>
                  </a:cubicBezTo>
                  <a:cubicBezTo>
                    <a:pt x="9891" y="17575"/>
                    <a:pt x="9933" y="17587"/>
                    <a:pt x="9964" y="17596"/>
                  </a:cubicBezTo>
                  <a:cubicBezTo>
                    <a:pt x="9995" y="17605"/>
                    <a:pt x="10032" y="17614"/>
                    <a:pt x="10060" y="17627"/>
                  </a:cubicBezTo>
                  <a:cubicBezTo>
                    <a:pt x="10088" y="17640"/>
                    <a:pt x="10113" y="17663"/>
                    <a:pt x="10132" y="17674"/>
                  </a:cubicBezTo>
                  <a:cubicBezTo>
                    <a:pt x="10151" y="17685"/>
                    <a:pt x="10167" y="17685"/>
                    <a:pt x="10176" y="17693"/>
                  </a:cubicBezTo>
                  <a:cubicBezTo>
                    <a:pt x="10185" y="17701"/>
                    <a:pt x="10183" y="17714"/>
                    <a:pt x="10189" y="17720"/>
                  </a:cubicBezTo>
                  <a:cubicBezTo>
                    <a:pt x="10195" y="17726"/>
                    <a:pt x="10204" y="17723"/>
                    <a:pt x="10212" y="17731"/>
                  </a:cubicBezTo>
                  <a:cubicBezTo>
                    <a:pt x="10220" y="17739"/>
                    <a:pt x="10228" y="17759"/>
                    <a:pt x="10236" y="17770"/>
                  </a:cubicBezTo>
                  <a:cubicBezTo>
                    <a:pt x="10244" y="17781"/>
                    <a:pt x="10248" y="17785"/>
                    <a:pt x="10258" y="17795"/>
                  </a:cubicBezTo>
                  <a:cubicBezTo>
                    <a:pt x="10268" y="17805"/>
                    <a:pt x="10284" y="17816"/>
                    <a:pt x="10294" y="17830"/>
                  </a:cubicBezTo>
                  <a:cubicBezTo>
                    <a:pt x="10304" y="17844"/>
                    <a:pt x="10309" y="17867"/>
                    <a:pt x="10321" y="17878"/>
                  </a:cubicBezTo>
                  <a:cubicBezTo>
                    <a:pt x="10333" y="17889"/>
                    <a:pt x="10351" y="17888"/>
                    <a:pt x="10365" y="17897"/>
                  </a:cubicBezTo>
                  <a:cubicBezTo>
                    <a:pt x="10379" y="17906"/>
                    <a:pt x="10392" y="17917"/>
                    <a:pt x="10402" y="17930"/>
                  </a:cubicBezTo>
                  <a:cubicBezTo>
                    <a:pt x="10422" y="17957"/>
                    <a:pt x="10414" y="17955"/>
                    <a:pt x="10428" y="17975"/>
                  </a:cubicBezTo>
                  <a:cubicBezTo>
                    <a:pt x="10442" y="17995"/>
                    <a:pt x="10473" y="18036"/>
                    <a:pt x="10488" y="18052"/>
                  </a:cubicBezTo>
                  <a:cubicBezTo>
                    <a:pt x="10503" y="18068"/>
                    <a:pt x="10508" y="18064"/>
                    <a:pt x="10516" y="18074"/>
                  </a:cubicBezTo>
                  <a:cubicBezTo>
                    <a:pt x="10524" y="18084"/>
                    <a:pt x="10518" y="18094"/>
                    <a:pt x="10539" y="18112"/>
                  </a:cubicBezTo>
                  <a:cubicBezTo>
                    <a:pt x="10560" y="18130"/>
                    <a:pt x="10619" y="18163"/>
                    <a:pt x="10644" y="18182"/>
                  </a:cubicBezTo>
                  <a:cubicBezTo>
                    <a:pt x="10669" y="18201"/>
                    <a:pt x="10678" y="18212"/>
                    <a:pt x="10690" y="18224"/>
                  </a:cubicBezTo>
                  <a:cubicBezTo>
                    <a:pt x="10702" y="18236"/>
                    <a:pt x="10707" y="18248"/>
                    <a:pt x="10717" y="18257"/>
                  </a:cubicBezTo>
                  <a:cubicBezTo>
                    <a:pt x="10727" y="18266"/>
                    <a:pt x="10737" y="18270"/>
                    <a:pt x="10747" y="18278"/>
                  </a:cubicBezTo>
                  <a:cubicBezTo>
                    <a:pt x="10757" y="18286"/>
                    <a:pt x="10767" y="18300"/>
                    <a:pt x="10780" y="18307"/>
                  </a:cubicBezTo>
                  <a:cubicBezTo>
                    <a:pt x="10793" y="18314"/>
                    <a:pt x="10810" y="18317"/>
                    <a:pt x="10827" y="18320"/>
                  </a:cubicBezTo>
                  <a:cubicBezTo>
                    <a:pt x="10844" y="18323"/>
                    <a:pt x="10868" y="18311"/>
                    <a:pt x="10882" y="18323"/>
                  </a:cubicBezTo>
                  <a:cubicBezTo>
                    <a:pt x="10896" y="18335"/>
                    <a:pt x="10893" y="18375"/>
                    <a:pt x="10909" y="18394"/>
                  </a:cubicBezTo>
                  <a:cubicBezTo>
                    <a:pt x="10925" y="18413"/>
                    <a:pt x="10956" y="18426"/>
                    <a:pt x="10975" y="18437"/>
                  </a:cubicBezTo>
                  <a:cubicBezTo>
                    <a:pt x="10999" y="18461"/>
                    <a:pt x="11008" y="18448"/>
                    <a:pt x="11025" y="18458"/>
                  </a:cubicBezTo>
                  <a:cubicBezTo>
                    <a:pt x="11042" y="18468"/>
                    <a:pt x="11045" y="18488"/>
                    <a:pt x="11076" y="18496"/>
                  </a:cubicBezTo>
                  <a:cubicBezTo>
                    <a:pt x="11107" y="18504"/>
                    <a:pt x="11122" y="18485"/>
                    <a:pt x="11209" y="18509"/>
                  </a:cubicBezTo>
                  <a:cubicBezTo>
                    <a:pt x="11230" y="18517"/>
                    <a:pt x="11232" y="18520"/>
                    <a:pt x="11244" y="18536"/>
                  </a:cubicBezTo>
                  <a:cubicBezTo>
                    <a:pt x="11256" y="18552"/>
                    <a:pt x="11263" y="18579"/>
                    <a:pt x="11281" y="18604"/>
                  </a:cubicBezTo>
                  <a:cubicBezTo>
                    <a:pt x="11299" y="18629"/>
                    <a:pt x="11333" y="18669"/>
                    <a:pt x="11350" y="18686"/>
                  </a:cubicBezTo>
                  <a:cubicBezTo>
                    <a:pt x="11370" y="18706"/>
                    <a:pt x="11370" y="18699"/>
                    <a:pt x="11385" y="18709"/>
                  </a:cubicBezTo>
                  <a:cubicBezTo>
                    <a:pt x="11400" y="18719"/>
                    <a:pt x="11423" y="18739"/>
                    <a:pt x="11442" y="18745"/>
                  </a:cubicBezTo>
                  <a:cubicBezTo>
                    <a:pt x="11461" y="18751"/>
                    <a:pt x="11487" y="18741"/>
                    <a:pt x="11500" y="18745"/>
                  </a:cubicBezTo>
                  <a:cubicBezTo>
                    <a:pt x="11513" y="18749"/>
                    <a:pt x="11508" y="18758"/>
                    <a:pt x="11523" y="18767"/>
                  </a:cubicBezTo>
                  <a:cubicBezTo>
                    <a:pt x="11538" y="18776"/>
                    <a:pt x="11571" y="18787"/>
                    <a:pt x="11589" y="18797"/>
                  </a:cubicBezTo>
                  <a:cubicBezTo>
                    <a:pt x="11607" y="18807"/>
                    <a:pt x="11615" y="18818"/>
                    <a:pt x="11634" y="18827"/>
                  </a:cubicBezTo>
                  <a:cubicBezTo>
                    <a:pt x="11653" y="18836"/>
                    <a:pt x="11687" y="18849"/>
                    <a:pt x="11704" y="18854"/>
                  </a:cubicBezTo>
                  <a:cubicBezTo>
                    <a:pt x="11721" y="18859"/>
                    <a:pt x="11725" y="18855"/>
                    <a:pt x="11734" y="18857"/>
                  </a:cubicBezTo>
                  <a:cubicBezTo>
                    <a:pt x="11743" y="18859"/>
                    <a:pt x="11750" y="18868"/>
                    <a:pt x="11757" y="18869"/>
                  </a:cubicBezTo>
                  <a:cubicBezTo>
                    <a:pt x="11764" y="18870"/>
                    <a:pt x="11769" y="18862"/>
                    <a:pt x="11779" y="18863"/>
                  </a:cubicBezTo>
                  <a:cubicBezTo>
                    <a:pt x="11789" y="18864"/>
                    <a:pt x="11809" y="18869"/>
                    <a:pt x="11817" y="18875"/>
                  </a:cubicBezTo>
                  <a:cubicBezTo>
                    <a:pt x="11825" y="18881"/>
                    <a:pt x="11819" y="18893"/>
                    <a:pt x="11829" y="18901"/>
                  </a:cubicBezTo>
                  <a:cubicBezTo>
                    <a:pt x="11839" y="18909"/>
                    <a:pt x="11860" y="18916"/>
                    <a:pt x="11878" y="18925"/>
                  </a:cubicBezTo>
                  <a:cubicBezTo>
                    <a:pt x="11896" y="18934"/>
                    <a:pt x="11920" y="18944"/>
                    <a:pt x="11935" y="18953"/>
                  </a:cubicBezTo>
                  <a:cubicBezTo>
                    <a:pt x="11950" y="18962"/>
                    <a:pt x="11954" y="18972"/>
                    <a:pt x="11970" y="18980"/>
                  </a:cubicBezTo>
                  <a:cubicBezTo>
                    <a:pt x="11986" y="18988"/>
                    <a:pt x="12017" y="18988"/>
                    <a:pt x="12033" y="19001"/>
                  </a:cubicBezTo>
                  <a:cubicBezTo>
                    <a:pt x="12049" y="19014"/>
                    <a:pt x="12055" y="19043"/>
                    <a:pt x="12066" y="19058"/>
                  </a:cubicBezTo>
                  <a:cubicBezTo>
                    <a:pt x="12077" y="19073"/>
                    <a:pt x="12087" y="19078"/>
                    <a:pt x="12100" y="19090"/>
                  </a:cubicBezTo>
                  <a:cubicBezTo>
                    <a:pt x="12113" y="19102"/>
                    <a:pt x="12133" y="19125"/>
                    <a:pt x="12144" y="19133"/>
                  </a:cubicBezTo>
                  <a:cubicBezTo>
                    <a:pt x="12157" y="19145"/>
                    <a:pt x="12157" y="19134"/>
                    <a:pt x="12165" y="19138"/>
                  </a:cubicBezTo>
                  <a:cubicBezTo>
                    <a:pt x="12173" y="19142"/>
                    <a:pt x="12182" y="19155"/>
                    <a:pt x="12189" y="19156"/>
                  </a:cubicBezTo>
                  <a:cubicBezTo>
                    <a:pt x="12196" y="19157"/>
                    <a:pt x="12198" y="19147"/>
                    <a:pt x="12210" y="19147"/>
                  </a:cubicBezTo>
                  <a:cubicBezTo>
                    <a:pt x="12222" y="19147"/>
                    <a:pt x="12247" y="19148"/>
                    <a:pt x="12264" y="19156"/>
                  </a:cubicBezTo>
                  <a:cubicBezTo>
                    <a:pt x="12281" y="19164"/>
                    <a:pt x="12287" y="19191"/>
                    <a:pt x="12310" y="19198"/>
                  </a:cubicBezTo>
                  <a:cubicBezTo>
                    <a:pt x="12342" y="19195"/>
                    <a:pt x="12380" y="19191"/>
                    <a:pt x="12403" y="19199"/>
                  </a:cubicBezTo>
                  <a:cubicBezTo>
                    <a:pt x="12426" y="19207"/>
                    <a:pt x="12425" y="19237"/>
                    <a:pt x="12451" y="19246"/>
                  </a:cubicBezTo>
                  <a:cubicBezTo>
                    <a:pt x="12477" y="19255"/>
                    <a:pt x="12533" y="19235"/>
                    <a:pt x="12561" y="19250"/>
                  </a:cubicBezTo>
                  <a:cubicBezTo>
                    <a:pt x="12589" y="19265"/>
                    <a:pt x="12605" y="19317"/>
                    <a:pt x="12619" y="19333"/>
                  </a:cubicBezTo>
                  <a:cubicBezTo>
                    <a:pt x="12630" y="19336"/>
                    <a:pt x="12616" y="19324"/>
                    <a:pt x="12643" y="19343"/>
                  </a:cubicBezTo>
                  <a:cubicBezTo>
                    <a:pt x="12687" y="19373"/>
                    <a:pt x="12755" y="19401"/>
                    <a:pt x="12784" y="19445"/>
                  </a:cubicBezTo>
                  <a:cubicBezTo>
                    <a:pt x="12798" y="19444"/>
                    <a:pt x="12810" y="19450"/>
                    <a:pt x="12837" y="19456"/>
                  </a:cubicBezTo>
                  <a:cubicBezTo>
                    <a:pt x="12865" y="19450"/>
                    <a:pt x="12893" y="19444"/>
                    <a:pt x="12925" y="19451"/>
                  </a:cubicBezTo>
                  <a:cubicBezTo>
                    <a:pt x="12957" y="19458"/>
                    <a:pt x="13000" y="19492"/>
                    <a:pt x="13027" y="19499"/>
                  </a:cubicBezTo>
                  <a:cubicBezTo>
                    <a:pt x="13054" y="19506"/>
                    <a:pt x="13068" y="19493"/>
                    <a:pt x="13087" y="19495"/>
                  </a:cubicBezTo>
                  <a:cubicBezTo>
                    <a:pt x="13106" y="19497"/>
                    <a:pt x="13126" y="19507"/>
                    <a:pt x="13141" y="19508"/>
                  </a:cubicBezTo>
                  <a:cubicBezTo>
                    <a:pt x="13156" y="19509"/>
                    <a:pt x="13160" y="19492"/>
                    <a:pt x="13177" y="19498"/>
                  </a:cubicBezTo>
                  <a:cubicBezTo>
                    <a:pt x="13194" y="19504"/>
                    <a:pt x="13230" y="19535"/>
                    <a:pt x="13242" y="19543"/>
                  </a:cubicBezTo>
                  <a:cubicBezTo>
                    <a:pt x="13261" y="19543"/>
                    <a:pt x="13261" y="19533"/>
                    <a:pt x="13272" y="19534"/>
                  </a:cubicBezTo>
                  <a:cubicBezTo>
                    <a:pt x="13283" y="19535"/>
                    <a:pt x="13298" y="19541"/>
                    <a:pt x="13308" y="19546"/>
                  </a:cubicBezTo>
                  <a:cubicBezTo>
                    <a:pt x="13318" y="19551"/>
                    <a:pt x="13319" y="19558"/>
                    <a:pt x="13333" y="19562"/>
                  </a:cubicBezTo>
                  <a:cubicBezTo>
                    <a:pt x="13347" y="19566"/>
                    <a:pt x="13377" y="19561"/>
                    <a:pt x="13393" y="19571"/>
                  </a:cubicBezTo>
                  <a:cubicBezTo>
                    <a:pt x="13409" y="19581"/>
                    <a:pt x="13418" y="19602"/>
                    <a:pt x="13431" y="19619"/>
                  </a:cubicBezTo>
                  <a:cubicBezTo>
                    <a:pt x="13477" y="19641"/>
                    <a:pt x="13448" y="19648"/>
                    <a:pt x="13470" y="19672"/>
                  </a:cubicBezTo>
                  <a:cubicBezTo>
                    <a:pt x="13482" y="19683"/>
                    <a:pt x="13490" y="19677"/>
                    <a:pt x="13503" y="19685"/>
                  </a:cubicBezTo>
                  <a:cubicBezTo>
                    <a:pt x="13516" y="19693"/>
                    <a:pt x="13536" y="19710"/>
                    <a:pt x="13546" y="19723"/>
                  </a:cubicBezTo>
                  <a:cubicBezTo>
                    <a:pt x="13556" y="19736"/>
                    <a:pt x="13552" y="19750"/>
                    <a:pt x="13561" y="19762"/>
                  </a:cubicBezTo>
                  <a:cubicBezTo>
                    <a:pt x="13587" y="19780"/>
                    <a:pt x="13585" y="19778"/>
                    <a:pt x="13603" y="19798"/>
                  </a:cubicBezTo>
                  <a:cubicBezTo>
                    <a:pt x="13617" y="19807"/>
                    <a:pt x="13600" y="19785"/>
                    <a:pt x="13645" y="19808"/>
                  </a:cubicBezTo>
                  <a:cubicBezTo>
                    <a:pt x="13680" y="19822"/>
                    <a:pt x="13774" y="19862"/>
                    <a:pt x="13812" y="19883"/>
                  </a:cubicBezTo>
                  <a:cubicBezTo>
                    <a:pt x="13850" y="19904"/>
                    <a:pt x="13832" y="19905"/>
                    <a:pt x="13873" y="19933"/>
                  </a:cubicBezTo>
                  <a:cubicBezTo>
                    <a:pt x="13927" y="19960"/>
                    <a:pt x="13932" y="19946"/>
                    <a:pt x="14061" y="20053"/>
                  </a:cubicBezTo>
                  <a:cubicBezTo>
                    <a:pt x="14118" y="20096"/>
                    <a:pt x="14161" y="20129"/>
                    <a:pt x="14188" y="20195"/>
                  </a:cubicBezTo>
                  <a:cubicBezTo>
                    <a:pt x="14224" y="20225"/>
                    <a:pt x="14225" y="20247"/>
                    <a:pt x="14235" y="20260"/>
                  </a:cubicBezTo>
                  <a:cubicBezTo>
                    <a:pt x="14245" y="20273"/>
                    <a:pt x="14245" y="20263"/>
                    <a:pt x="14247" y="20272"/>
                  </a:cubicBezTo>
                  <a:cubicBezTo>
                    <a:pt x="14249" y="20281"/>
                    <a:pt x="14244" y="20305"/>
                    <a:pt x="14245" y="20314"/>
                  </a:cubicBezTo>
                  <a:cubicBezTo>
                    <a:pt x="14246" y="20323"/>
                    <a:pt x="14253" y="20320"/>
                    <a:pt x="14254" y="20326"/>
                  </a:cubicBezTo>
                  <a:cubicBezTo>
                    <a:pt x="14255" y="20332"/>
                    <a:pt x="14247" y="20341"/>
                    <a:pt x="14250" y="20348"/>
                  </a:cubicBezTo>
                  <a:cubicBezTo>
                    <a:pt x="14253" y="20355"/>
                    <a:pt x="14265" y="20363"/>
                    <a:pt x="14272" y="20369"/>
                  </a:cubicBezTo>
                  <a:cubicBezTo>
                    <a:pt x="14279" y="20375"/>
                    <a:pt x="14286" y="20383"/>
                    <a:pt x="14293" y="20387"/>
                  </a:cubicBezTo>
                  <a:cubicBezTo>
                    <a:pt x="14300" y="20391"/>
                    <a:pt x="14307" y="20387"/>
                    <a:pt x="14313" y="20395"/>
                  </a:cubicBezTo>
                  <a:cubicBezTo>
                    <a:pt x="14319" y="20403"/>
                    <a:pt x="14321" y="20427"/>
                    <a:pt x="14328" y="20435"/>
                  </a:cubicBezTo>
                  <a:cubicBezTo>
                    <a:pt x="14335" y="20443"/>
                    <a:pt x="14343" y="20439"/>
                    <a:pt x="14352" y="20444"/>
                  </a:cubicBezTo>
                  <a:cubicBezTo>
                    <a:pt x="14361" y="20449"/>
                    <a:pt x="14376" y="20456"/>
                    <a:pt x="14382" y="20465"/>
                  </a:cubicBezTo>
                  <a:cubicBezTo>
                    <a:pt x="14388" y="20474"/>
                    <a:pt x="14385" y="20492"/>
                    <a:pt x="14388" y="20498"/>
                  </a:cubicBezTo>
                  <a:cubicBezTo>
                    <a:pt x="14391" y="20504"/>
                    <a:pt x="14396" y="20499"/>
                    <a:pt x="14401" y="20501"/>
                  </a:cubicBezTo>
                  <a:cubicBezTo>
                    <a:pt x="14406" y="20503"/>
                    <a:pt x="14410" y="20511"/>
                    <a:pt x="14416" y="20513"/>
                  </a:cubicBezTo>
                  <a:cubicBezTo>
                    <a:pt x="14422" y="20515"/>
                    <a:pt x="14431" y="20509"/>
                    <a:pt x="14436" y="20512"/>
                  </a:cubicBezTo>
                  <a:cubicBezTo>
                    <a:pt x="14441" y="20515"/>
                    <a:pt x="14442" y="20530"/>
                    <a:pt x="14448" y="20534"/>
                  </a:cubicBezTo>
                  <a:cubicBezTo>
                    <a:pt x="14454" y="20538"/>
                    <a:pt x="14468" y="20531"/>
                    <a:pt x="14472" y="20534"/>
                  </a:cubicBezTo>
                  <a:cubicBezTo>
                    <a:pt x="14476" y="20537"/>
                    <a:pt x="14470" y="20552"/>
                    <a:pt x="14473" y="20555"/>
                  </a:cubicBezTo>
                  <a:cubicBezTo>
                    <a:pt x="14481" y="20555"/>
                    <a:pt x="14489" y="20549"/>
                    <a:pt x="14493" y="20555"/>
                  </a:cubicBezTo>
                  <a:cubicBezTo>
                    <a:pt x="14497" y="20561"/>
                    <a:pt x="14495" y="20583"/>
                    <a:pt x="14499" y="20590"/>
                  </a:cubicBezTo>
                  <a:cubicBezTo>
                    <a:pt x="14503" y="20597"/>
                    <a:pt x="14513" y="20591"/>
                    <a:pt x="14518" y="20596"/>
                  </a:cubicBezTo>
                  <a:cubicBezTo>
                    <a:pt x="14523" y="20601"/>
                    <a:pt x="14526" y="20613"/>
                    <a:pt x="14532" y="20618"/>
                  </a:cubicBezTo>
                  <a:cubicBezTo>
                    <a:pt x="14538" y="20623"/>
                    <a:pt x="14546" y="20621"/>
                    <a:pt x="14553" y="20629"/>
                  </a:cubicBezTo>
                  <a:cubicBezTo>
                    <a:pt x="14560" y="20637"/>
                    <a:pt x="14571" y="20658"/>
                    <a:pt x="14575" y="20668"/>
                  </a:cubicBezTo>
                  <a:cubicBezTo>
                    <a:pt x="14579" y="20678"/>
                    <a:pt x="14574" y="20686"/>
                    <a:pt x="14578" y="20689"/>
                  </a:cubicBezTo>
                  <a:cubicBezTo>
                    <a:pt x="14582" y="20692"/>
                    <a:pt x="14587" y="20676"/>
                    <a:pt x="14599" y="20686"/>
                  </a:cubicBezTo>
                  <a:cubicBezTo>
                    <a:pt x="14611" y="20696"/>
                    <a:pt x="14648" y="20755"/>
                    <a:pt x="14649" y="20752"/>
                  </a:cubicBezTo>
                  <a:cubicBezTo>
                    <a:pt x="14674" y="20769"/>
                    <a:pt x="14613" y="20686"/>
                    <a:pt x="14604" y="20665"/>
                  </a:cubicBezTo>
                  <a:cubicBezTo>
                    <a:pt x="14595" y="20644"/>
                    <a:pt x="14599" y="20637"/>
                    <a:pt x="14596" y="20626"/>
                  </a:cubicBezTo>
                  <a:cubicBezTo>
                    <a:pt x="14593" y="20615"/>
                    <a:pt x="14586" y="20609"/>
                    <a:pt x="14584" y="20600"/>
                  </a:cubicBezTo>
                  <a:cubicBezTo>
                    <a:pt x="14582" y="20591"/>
                    <a:pt x="14585" y="20577"/>
                    <a:pt x="14584" y="20569"/>
                  </a:cubicBezTo>
                  <a:cubicBezTo>
                    <a:pt x="14583" y="20561"/>
                    <a:pt x="14574" y="20560"/>
                    <a:pt x="14575" y="20549"/>
                  </a:cubicBezTo>
                  <a:cubicBezTo>
                    <a:pt x="14576" y="20538"/>
                    <a:pt x="14584" y="20541"/>
                    <a:pt x="14592" y="20504"/>
                  </a:cubicBezTo>
                  <a:cubicBezTo>
                    <a:pt x="14600" y="20467"/>
                    <a:pt x="14603" y="20390"/>
                    <a:pt x="14625" y="20326"/>
                  </a:cubicBezTo>
                  <a:cubicBezTo>
                    <a:pt x="14649" y="20246"/>
                    <a:pt x="14671" y="20192"/>
                    <a:pt x="14725" y="20120"/>
                  </a:cubicBezTo>
                  <a:cubicBezTo>
                    <a:pt x="14746" y="20119"/>
                    <a:pt x="14749" y="20124"/>
                    <a:pt x="14757" y="20122"/>
                  </a:cubicBezTo>
                  <a:cubicBezTo>
                    <a:pt x="14764" y="20119"/>
                    <a:pt x="14762" y="20107"/>
                    <a:pt x="14767" y="20102"/>
                  </a:cubicBezTo>
                  <a:cubicBezTo>
                    <a:pt x="14772" y="20097"/>
                    <a:pt x="14785" y="20099"/>
                    <a:pt x="14787" y="20092"/>
                  </a:cubicBezTo>
                  <a:cubicBezTo>
                    <a:pt x="14789" y="20085"/>
                    <a:pt x="14779" y="20074"/>
                    <a:pt x="14782" y="20062"/>
                  </a:cubicBezTo>
                  <a:cubicBezTo>
                    <a:pt x="14785" y="20050"/>
                    <a:pt x="14796" y="20031"/>
                    <a:pt x="14803" y="20021"/>
                  </a:cubicBezTo>
                  <a:cubicBezTo>
                    <a:pt x="14810" y="20011"/>
                    <a:pt x="14815" y="20009"/>
                    <a:pt x="14826" y="20002"/>
                  </a:cubicBezTo>
                  <a:cubicBezTo>
                    <a:pt x="14837" y="19995"/>
                    <a:pt x="14862" y="19987"/>
                    <a:pt x="14868" y="19979"/>
                  </a:cubicBezTo>
                  <a:cubicBezTo>
                    <a:pt x="14874" y="19971"/>
                    <a:pt x="14861" y="19960"/>
                    <a:pt x="14863" y="19955"/>
                  </a:cubicBezTo>
                  <a:cubicBezTo>
                    <a:pt x="14865" y="19950"/>
                    <a:pt x="14877" y="19954"/>
                    <a:pt x="14878" y="19949"/>
                  </a:cubicBezTo>
                  <a:cubicBezTo>
                    <a:pt x="14879" y="19944"/>
                    <a:pt x="14871" y="19931"/>
                    <a:pt x="14871" y="19922"/>
                  </a:cubicBezTo>
                  <a:cubicBezTo>
                    <a:pt x="14871" y="19913"/>
                    <a:pt x="14877" y="19904"/>
                    <a:pt x="14875" y="19895"/>
                  </a:cubicBezTo>
                  <a:cubicBezTo>
                    <a:pt x="14873" y="19886"/>
                    <a:pt x="14860" y="19874"/>
                    <a:pt x="14857" y="19865"/>
                  </a:cubicBezTo>
                  <a:cubicBezTo>
                    <a:pt x="14854" y="19856"/>
                    <a:pt x="14855" y="19859"/>
                    <a:pt x="14857" y="19841"/>
                  </a:cubicBezTo>
                  <a:cubicBezTo>
                    <a:pt x="14859" y="19823"/>
                    <a:pt x="14862" y="19782"/>
                    <a:pt x="14869" y="19757"/>
                  </a:cubicBezTo>
                  <a:cubicBezTo>
                    <a:pt x="14876" y="19732"/>
                    <a:pt x="14896" y="19707"/>
                    <a:pt x="14901" y="19688"/>
                  </a:cubicBezTo>
                  <a:cubicBezTo>
                    <a:pt x="14906" y="19669"/>
                    <a:pt x="14896" y="19661"/>
                    <a:pt x="14901" y="19643"/>
                  </a:cubicBezTo>
                  <a:cubicBezTo>
                    <a:pt x="14906" y="19625"/>
                    <a:pt x="14942" y="19581"/>
                    <a:pt x="14929" y="19577"/>
                  </a:cubicBezTo>
                  <a:cubicBezTo>
                    <a:pt x="14916" y="19573"/>
                    <a:pt x="14905" y="19573"/>
                    <a:pt x="14902" y="19558"/>
                  </a:cubicBezTo>
                  <a:cubicBezTo>
                    <a:pt x="14898" y="19549"/>
                    <a:pt x="14906" y="19532"/>
                    <a:pt x="14907" y="19520"/>
                  </a:cubicBezTo>
                  <a:cubicBezTo>
                    <a:pt x="14908" y="19508"/>
                    <a:pt x="14910" y="19499"/>
                    <a:pt x="14911" y="19487"/>
                  </a:cubicBezTo>
                  <a:cubicBezTo>
                    <a:pt x="14912" y="19475"/>
                    <a:pt x="14911" y="19458"/>
                    <a:pt x="14913" y="19445"/>
                  </a:cubicBezTo>
                  <a:cubicBezTo>
                    <a:pt x="14915" y="19432"/>
                    <a:pt x="14919" y="19417"/>
                    <a:pt x="14922" y="19408"/>
                  </a:cubicBezTo>
                  <a:cubicBezTo>
                    <a:pt x="14925" y="19399"/>
                    <a:pt x="14933" y="19398"/>
                    <a:pt x="14934" y="19388"/>
                  </a:cubicBezTo>
                  <a:cubicBezTo>
                    <a:pt x="14935" y="19378"/>
                    <a:pt x="14925" y="19360"/>
                    <a:pt x="14925" y="19348"/>
                  </a:cubicBezTo>
                  <a:cubicBezTo>
                    <a:pt x="14925" y="19336"/>
                    <a:pt x="14932" y="19319"/>
                    <a:pt x="14934" y="19313"/>
                  </a:cubicBezTo>
                  <a:cubicBezTo>
                    <a:pt x="14936" y="19307"/>
                    <a:pt x="14932" y="19313"/>
                    <a:pt x="14935" y="19309"/>
                  </a:cubicBezTo>
                  <a:cubicBezTo>
                    <a:pt x="14938" y="19305"/>
                    <a:pt x="14949" y="19299"/>
                    <a:pt x="14952" y="19292"/>
                  </a:cubicBezTo>
                  <a:cubicBezTo>
                    <a:pt x="14955" y="19285"/>
                    <a:pt x="14947" y="19274"/>
                    <a:pt x="14950" y="19267"/>
                  </a:cubicBezTo>
                  <a:cubicBezTo>
                    <a:pt x="14953" y="19260"/>
                    <a:pt x="14967" y="19263"/>
                    <a:pt x="14970" y="19252"/>
                  </a:cubicBezTo>
                  <a:cubicBezTo>
                    <a:pt x="14973" y="19241"/>
                    <a:pt x="14967" y="19214"/>
                    <a:pt x="14968" y="19202"/>
                  </a:cubicBezTo>
                  <a:cubicBezTo>
                    <a:pt x="14969" y="19190"/>
                    <a:pt x="14977" y="19191"/>
                    <a:pt x="14976" y="19181"/>
                  </a:cubicBezTo>
                  <a:cubicBezTo>
                    <a:pt x="14970" y="19133"/>
                    <a:pt x="14963" y="19153"/>
                    <a:pt x="14962" y="19144"/>
                  </a:cubicBezTo>
                  <a:cubicBezTo>
                    <a:pt x="14961" y="19135"/>
                    <a:pt x="14971" y="19138"/>
                    <a:pt x="14973" y="19129"/>
                  </a:cubicBezTo>
                  <a:cubicBezTo>
                    <a:pt x="14975" y="19120"/>
                    <a:pt x="14979" y="19100"/>
                    <a:pt x="14974" y="19091"/>
                  </a:cubicBezTo>
                  <a:cubicBezTo>
                    <a:pt x="14969" y="19082"/>
                    <a:pt x="14949" y="19081"/>
                    <a:pt x="14940" y="19073"/>
                  </a:cubicBezTo>
                  <a:cubicBezTo>
                    <a:pt x="14931" y="19065"/>
                    <a:pt x="14920" y="19056"/>
                    <a:pt x="14917" y="19043"/>
                  </a:cubicBezTo>
                  <a:cubicBezTo>
                    <a:pt x="14914" y="19030"/>
                    <a:pt x="14923" y="19010"/>
                    <a:pt x="14922" y="18997"/>
                  </a:cubicBezTo>
                  <a:cubicBezTo>
                    <a:pt x="14921" y="18984"/>
                    <a:pt x="14919" y="18973"/>
                    <a:pt x="14914" y="18965"/>
                  </a:cubicBezTo>
                  <a:cubicBezTo>
                    <a:pt x="14909" y="18957"/>
                    <a:pt x="14896" y="18958"/>
                    <a:pt x="14892" y="18947"/>
                  </a:cubicBezTo>
                  <a:cubicBezTo>
                    <a:pt x="14888" y="18936"/>
                    <a:pt x="14895" y="18915"/>
                    <a:pt x="14890" y="18899"/>
                  </a:cubicBezTo>
                  <a:cubicBezTo>
                    <a:pt x="14885" y="18883"/>
                    <a:pt x="14864" y="18868"/>
                    <a:pt x="14862" y="18851"/>
                  </a:cubicBezTo>
                  <a:cubicBezTo>
                    <a:pt x="14860" y="18834"/>
                    <a:pt x="14874" y="18810"/>
                    <a:pt x="14875" y="18797"/>
                  </a:cubicBezTo>
                  <a:cubicBezTo>
                    <a:pt x="14876" y="18784"/>
                    <a:pt x="14864" y="18783"/>
                    <a:pt x="14866" y="18770"/>
                  </a:cubicBezTo>
                  <a:cubicBezTo>
                    <a:pt x="14868" y="18757"/>
                    <a:pt x="14879" y="18742"/>
                    <a:pt x="14887" y="18719"/>
                  </a:cubicBezTo>
                  <a:cubicBezTo>
                    <a:pt x="14895" y="18696"/>
                    <a:pt x="14905" y="18648"/>
                    <a:pt x="14913" y="18629"/>
                  </a:cubicBezTo>
                  <a:cubicBezTo>
                    <a:pt x="14921" y="18610"/>
                    <a:pt x="14932" y="18617"/>
                    <a:pt x="14932" y="18607"/>
                  </a:cubicBezTo>
                  <a:cubicBezTo>
                    <a:pt x="14932" y="18597"/>
                    <a:pt x="14911" y="18591"/>
                    <a:pt x="14913" y="18566"/>
                  </a:cubicBezTo>
                  <a:cubicBezTo>
                    <a:pt x="14915" y="18541"/>
                    <a:pt x="14926" y="18513"/>
                    <a:pt x="14947" y="18457"/>
                  </a:cubicBezTo>
                  <a:cubicBezTo>
                    <a:pt x="14964" y="18389"/>
                    <a:pt x="15004" y="18283"/>
                    <a:pt x="15042" y="18229"/>
                  </a:cubicBezTo>
                  <a:cubicBezTo>
                    <a:pt x="15055" y="18175"/>
                    <a:pt x="15038" y="18201"/>
                    <a:pt x="15103" y="18071"/>
                  </a:cubicBezTo>
                  <a:cubicBezTo>
                    <a:pt x="15232" y="17803"/>
                    <a:pt x="15309" y="17670"/>
                    <a:pt x="15430" y="17446"/>
                  </a:cubicBezTo>
                  <a:cubicBezTo>
                    <a:pt x="15471" y="17389"/>
                    <a:pt x="15546" y="17279"/>
                    <a:pt x="15706" y="17051"/>
                  </a:cubicBezTo>
                  <a:cubicBezTo>
                    <a:pt x="15922" y="16763"/>
                    <a:pt x="15844" y="16859"/>
                    <a:pt x="16018" y="16637"/>
                  </a:cubicBezTo>
                  <a:cubicBezTo>
                    <a:pt x="16078" y="16562"/>
                    <a:pt x="16167" y="16468"/>
                    <a:pt x="16219" y="16403"/>
                  </a:cubicBezTo>
                  <a:cubicBezTo>
                    <a:pt x="16283" y="16367"/>
                    <a:pt x="16298" y="16308"/>
                    <a:pt x="16362" y="16271"/>
                  </a:cubicBezTo>
                  <a:cubicBezTo>
                    <a:pt x="16409" y="16225"/>
                    <a:pt x="16495" y="16118"/>
                    <a:pt x="16543" y="16088"/>
                  </a:cubicBezTo>
                  <a:cubicBezTo>
                    <a:pt x="16584" y="16047"/>
                    <a:pt x="16573" y="16051"/>
                    <a:pt x="16608" y="16016"/>
                  </a:cubicBezTo>
                  <a:cubicBezTo>
                    <a:pt x="16643" y="15981"/>
                    <a:pt x="16727" y="15900"/>
                    <a:pt x="16755" y="15875"/>
                  </a:cubicBezTo>
                  <a:cubicBezTo>
                    <a:pt x="16783" y="15850"/>
                    <a:pt x="16767" y="15866"/>
                    <a:pt x="16776" y="15868"/>
                  </a:cubicBezTo>
                  <a:cubicBezTo>
                    <a:pt x="16852" y="15773"/>
                    <a:pt x="16876" y="15758"/>
                    <a:pt x="16939" y="15703"/>
                  </a:cubicBezTo>
                  <a:cubicBezTo>
                    <a:pt x="16995" y="15654"/>
                    <a:pt x="17055" y="15573"/>
                    <a:pt x="17107" y="15521"/>
                  </a:cubicBezTo>
                  <a:cubicBezTo>
                    <a:pt x="17275" y="15361"/>
                    <a:pt x="17184" y="15437"/>
                    <a:pt x="17373" y="15284"/>
                  </a:cubicBezTo>
                  <a:cubicBezTo>
                    <a:pt x="17428" y="15234"/>
                    <a:pt x="17414" y="15264"/>
                    <a:pt x="17434" y="15248"/>
                  </a:cubicBezTo>
                  <a:cubicBezTo>
                    <a:pt x="17450" y="15237"/>
                    <a:pt x="17456" y="15231"/>
                    <a:pt x="17466" y="15220"/>
                  </a:cubicBezTo>
                  <a:cubicBezTo>
                    <a:pt x="17476" y="15209"/>
                    <a:pt x="17476" y="15195"/>
                    <a:pt x="17496" y="15185"/>
                  </a:cubicBezTo>
                  <a:cubicBezTo>
                    <a:pt x="17516" y="15175"/>
                    <a:pt x="17558" y="15176"/>
                    <a:pt x="17587" y="15161"/>
                  </a:cubicBezTo>
                  <a:cubicBezTo>
                    <a:pt x="17644" y="15128"/>
                    <a:pt x="17624" y="15142"/>
                    <a:pt x="17671" y="15095"/>
                  </a:cubicBezTo>
                  <a:cubicBezTo>
                    <a:pt x="17704" y="15062"/>
                    <a:pt x="17816" y="15020"/>
                    <a:pt x="17842" y="14981"/>
                  </a:cubicBezTo>
                  <a:cubicBezTo>
                    <a:pt x="17880" y="14953"/>
                    <a:pt x="17876" y="14931"/>
                    <a:pt x="17892" y="14915"/>
                  </a:cubicBezTo>
                  <a:cubicBezTo>
                    <a:pt x="17908" y="14899"/>
                    <a:pt x="17926" y="14894"/>
                    <a:pt x="17938" y="14885"/>
                  </a:cubicBezTo>
                  <a:cubicBezTo>
                    <a:pt x="17950" y="14876"/>
                    <a:pt x="17952" y="14867"/>
                    <a:pt x="17964" y="14858"/>
                  </a:cubicBezTo>
                  <a:cubicBezTo>
                    <a:pt x="17976" y="14849"/>
                    <a:pt x="17997" y="14835"/>
                    <a:pt x="18012" y="14830"/>
                  </a:cubicBezTo>
                  <a:cubicBezTo>
                    <a:pt x="18030" y="14821"/>
                    <a:pt x="18042" y="14827"/>
                    <a:pt x="18055" y="14827"/>
                  </a:cubicBezTo>
                  <a:cubicBezTo>
                    <a:pt x="18068" y="14827"/>
                    <a:pt x="18077" y="14825"/>
                    <a:pt x="18093" y="14827"/>
                  </a:cubicBezTo>
                  <a:cubicBezTo>
                    <a:pt x="18109" y="14829"/>
                    <a:pt x="18117" y="14839"/>
                    <a:pt x="18153" y="14840"/>
                  </a:cubicBezTo>
                  <a:cubicBezTo>
                    <a:pt x="18193" y="14810"/>
                    <a:pt x="18230" y="14812"/>
                    <a:pt x="18268" y="14774"/>
                  </a:cubicBezTo>
                  <a:cubicBezTo>
                    <a:pt x="18306" y="14736"/>
                    <a:pt x="18327" y="14708"/>
                    <a:pt x="18369" y="14675"/>
                  </a:cubicBezTo>
                  <a:cubicBezTo>
                    <a:pt x="18413" y="14652"/>
                    <a:pt x="18450" y="14666"/>
                    <a:pt x="18483" y="14656"/>
                  </a:cubicBezTo>
                  <a:cubicBezTo>
                    <a:pt x="18516" y="14646"/>
                    <a:pt x="18536" y="14627"/>
                    <a:pt x="18571" y="14615"/>
                  </a:cubicBezTo>
                  <a:cubicBezTo>
                    <a:pt x="18606" y="14603"/>
                    <a:pt x="18659" y="14593"/>
                    <a:pt x="18691" y="14585"/>
                  </a:cubicBezTo>
                  <a:cubicBezTo>
                    <a:pt x="18751" y="14566"/>
                    <a:pt x="18738" y="14575"/>
                    <a:pt x="18762" y="14569"/>
                  </a:cubicBezTo>
                  <a:cubicBezTo>
                    <a:pt x="18786" y="14563"/>
                    <a:pt x="18817" y="14553"/>
                    <a:pt x="18837" y="14546"/>
                  </a:cubicBezTo>
                  <a:cubicBezTo>
                    <a:pt x="18857" y="14539"/>
                    <a:pt x="18868" y="14525"/>
                    <a:pt x="18883" y="14524"/>
                  </a:cubicBezTo>
                  <a:cubicBezTo>
                    <a:pt x="18898" y="14523"/>
                    <a:pt x="18882" y="14544"/>
                    <a:pt x="18928" y="14542"/>
                  </a:cubicBezTo>
                  <a:cubicBezTo>
                    <a:pt x="18979" y="14557"/>
                    <a:pt x="19110" y="14488"/>
                    <a:pt x="19158" y="14512"/>
                  </a:cubicBezTo>
                  <a:cubicBezTo>
                    <a:pt x="19204" y="14514"/>
                    <a:pt x="19184" y="14547"/>
                    <a:pt x="19204" y="14566"/>
                  </a:cubicBezTo>
                  <a:cubicBezTo>
                    <a:pt x="19224" y="14585"/>
                    <a:pt x="19261" y="14611"/>
                    <a:pt x="19276" y="14626"/>
                  </a:cubicBezTo>
                  <a:cubicBezTo>
                    <a:pt x="19291" y="14641"/>
                    <a:pt x="19293" y="14649"/>
                    <a:pt x="19296" y="14657"/>
                  </a:cubicBezTo>
                  <a:cubicBezTo>
                    <a:pt x="19299" y="14665"/>
                    <a:pt x="19289" y="14671"/>
                    <a:pt x="19293" y="14677"/>
                  </a:cubicBezTo>
                  <a:cubicBezTo>
                    <a:pt x="19297" y="14683"/>
                    <a:pt x="19312" y="14692"/>
                    <a:pt x="19321" y="14696"/>
                  </a:cubicBezTo>
                  <a:cubicBezTo>
                    <a:pt x="19330" y="14700"/>
                    <a:pt x="19336" y="14699"/>
                    <a:pt x="19347" y="14698"/>
                  </a:cubicBezTo>
                  <a:cubicBezTo>
                    <a:pt x="19358" y="14697"/>
                    <a:pt x="19380" y="14688"/>
                    <a:pt x="19390" y="14689"/>
                  </a:cubicBezTo>
                  <a:cubicBezTo>
                    <a:pt x="19400" y="14690"/>
                    <a:pt x="19405" y="14696"/>
                    <a:pt x="19410" y="14702"/>
                  </a:cubicBezTo>
                  <a:cubicBezTo>
                    <a:pt x="19415" y="14708"/>
                    <a:pt x="19414" y="14718"/>
                    <a:pt x="19419" y="14725"/>
                  </a:cubicBezTo>
                  <a:cubicBezTo>
                    <a:pt x="19424" y="14732"/>
                    <a:pt x="19430" y="14739"/>
                    <a:pt x="19438" y="14744"/>
                  </a:cubicBezTo>
                  <a:cubicBezTo>
                    <a:pt x="19467" y="14757"/>
                    <a:pt x="19455" y="14753"/>
                    <a:pt x="19467" y="14756"/>
                  </a:cubicBezTo>
                  <a:cubicBezTo>
                    <a:pt x="19479" y="14759"/>
                    <a:pt x="19500" y="14757"/>
                    <a:pt x="19510" y="14761"/>
                  </a:cubicBezTo>
                  <a:cubicBezTo>
                    <a:pt x="19520" y="14765"/>
                    <a:pt x="19520" y="14778"/>
                    <a:pt x="19527" y="14782"/>
                  </a:cubicBezTo>
                  <a:cubicBezTo>
                    <a:pt x="19534" y="14786"/>
                    <a:pt x="19540" y="14787"/>
                    <a:pt x="19552" y="14788"/>
                  </a:cubicBezTo>
                  <a:cubicBezTo>
                    <a:pt x="19564" y="14789"/>
                    <a:pt x="19586" y="14780"/>
                    <a:pt x="19602" y="14788"/>
                  </a:cubicBezTo>
                  <a:cubicBezTo>
                    <a:pt x="19618" y="14796"/>
                    <a:pt x="19638" y="14825"/>
                    <a:pt x="19648" y="14834"/>
                  </a:cubicBezTo>
                  <a:cubicBezTo>
                    <a:pt x="19658" y="14843"/>
                    <a:pt x="19656" y="14840"/>
                    <a:pt x="19663" y="14839"/>
                  </a:cubicBezTo>
                  <a:cubicBezTo>
                    <a:pt x="19670" y="14838"/>
                    <a:pt x="19679" y="14829"/>
                    <a:pt x="19692" y="14830"/>
                  </a:cubicBezTo>
                  <a:cubicBezTo>
                    <a:pt x="19705" y="14831"/>
                    <a:pt x="19722" y="14838"/>
                    <a:pt x="19741" y="14843"/>
                  </a:cubicBezTo>
                  <a:cubicBezTo>
                    <a:pt x="19778" y="14852"/>
                    <a:pt x="19787" y="14860"/>
                    <a:pt x="19806" y="14861"/>
                  </a:cubicBezTo>
                  <a:cubicBezTo>
                    <a:pt x="19825" y="14862"/>
                    <a:pt x="19842" y="14853"/>
                    <a:pt x="19857" y="14848"/>
                  </a:cubicBezTo>
                  <a:cubicBezTo>
                    <a:pt x="19879" y="14825"/>
                    <a:pt x="19886" y="14834"/>
                    <a:pt x="19897" y="14828"/>
                  </a:cubicBezTo>
                  <a:cubicBezTo>
                    <a:pt x="19908" y="14822"/>
                    <a:pt x="19912" y="14816"/>
                    <a:pt x="19921" y="14813"/>
                  </a:cubicBezTo>
                  <a:cubicBezTo>
                    <a:pt x="19930" y="14810"/>
                    <a:pt x="19945" y="14813"/>
                    <a:pt x="19954" y="14810"/>
                  </a:cubicBezTo>
                  <a:cubicBezTo>
                    <a:pt x="19963" y="14807"/>
                    <a:pt x="19965" y="14796"/>
                    <a:pt x="19975" y="14794"/>
                  </a:cubicBezTo>
                  <a:cubicBezTo>
                    <a:pt x="19985" y="14792"/>
                    <a:pt x="19997" y="14794"/>
                    <a:pt x="20014" y="14797"/>
                  </a:cubicBezTo>
                  <a:cubicBezTo>
                    <a:pt x="20031" y="14800"/>
                    <a:pt x="20064" y="14811"/>
                    <a:pt x="20079" y="14812"/>
                  </a:cubicBezTo>
                  <a:cubicBezTo>
                    <a:pt x="20094" y="14813"/>
                    <a:pt x="20093" y="14807"/>
                    <a:pt x="20104" y="14804"/>
                  </a:cubicBezTo>
                  <a:cubicBezTo>
                    <a:pt x="20115" y="14801"/>
                    <a:pt x="20129" y="14795"/>
                    <a:pt x="20146" y="14795"/>
                  </a:cubicBezTo>
                  <a:cubicBezTo>
                    <a:pt x="20163" y="14795"/>
                    <a:pt x="20195" y="14803"/>
                    <a:pt x="20209" y="14804"/>
                  </a:cubicBezTo>
                  <a:cubicBezTo>
                    <a:pt x="20223" y="14805"/>
                    <a:pt x="20221" y="14798"/>
                    <a:pt x="20230" y="14798"/>
                  </a:cubicBezTo>
                  <a:cubicBezTo>
                    <a:pt x="20239" y="14798"/>
                    <a:pt x="20252" y="14803"/>
                    <a:pt x="20263" y="14803"/>
                  </a:cubicBezTo>
                  <a:cubicBezTo>
                    <a:pt x="20274" y="14803"/>
                    <a:pt x="20285" y="14803"/>
                    <a:pt x="20295" y="14801"/>
                  </a:cubicBezTo>
                  <a:cubicBezTo>
                    <a:pt x="20305" y="14799"/>
                    <a:pt x="20313" y="14795"/>
                    <a:pt x="20325" y="14794"/>
                  </a:cubicBezTo>
                  <a:cubicBezTo>
                    <a:pt x="20337" y="14793"/>
                    <a:pt x="20355" y="14792"/>
                    <a:pt x="20370" y="14792"/>
                  </a:cubicBezTo>
                  <a:cubicBezTo>
                    <a:pt x="20385" y="14792"/>
                    <a:pt x="20402" y="14791"/>
                    <a:pt x="20415" y="14795"/>
                  </a:cubicBezTo>
                  <a:cubicBezTo>
                    <a:pt x="20428" y="14799"/>
                    <a:pt x="20438" y="14815"/>
                    <a:pt x="20449" y="14819"/>
                  </a:cubicBezTo>
                  <a:cubicBezTo>
                    <a:pt x="20460" y="14823"/>
                    <a:pt x="20472" y="14821"/>
                    <a:pt x="20481" y="14821"/>
                  </a:cubicBezTo>
                  <a:cubicBezTo>
                    <a:pt x="20490" y="14821"/>
                    <a:pt x="20495" y="14815"/>
                    <a:pt x="20505" y="14816"/>
                  </a:cubicBezTo>
                  <a:cubicBezTo>
                    <a:pt x="20515" y="14817"/>
                    <a:pt x="20527" y="14818"/>
                    <a:pt x="20542" y="14825"/>
                  </a:cubicBezTo>
                  <a:cubicBezTo>
                    <a:pt x="20557" y="14832"/>
                    <a:pt x="20585" y="14855"/>
                    <a:pt x="20596" y="14861"/>
                  </a:cubicBezTo>
                  <a:cubicBezTo>
                    <a:pt x="20607" y="14867"/>
                    <a:pt x="20602" y="14860"/>
                    <a:pt x="20608" y="14861"/>
                  </a:cubicBezTo>
                  <a:cubicBezTo>
                    <a:pt x="20614" y="14862"/>
                    <a:pt x="20622" y="14866"/>
                    <a:pt x="20632" y="14866"/>
                  </a:cubicBezTo>
                  <a:cubicBezTo>
                    <a:pt x="20642" y="14866"/>
                    <a:pt x="20660" y="14860"/>
                    <a:pt x="20671" y="14861"/>
                  </a:cubicBezTo>
                  <a:cubicBezTo>
                    <a:pt x="20682" y="14862"/>
                    <a:pt x="20691" y="14871"/>
                    <a:pt x="20700" y="14873"/>
                  </a:cubicBezTo>
                  <a:cubicBezTo>
                    <a:pt x="20709" y="14875"/>
                    <a:pt x="20717" y="14869"/>
                    <a:pt x="20724" y="14870"/>
                  </a:cubicBezTo>
                  <a:cubicBezTo>
                    <a:pt x="20731" y="14871"/>
                    <a:pt x="20735" y="14878"/>
                    <a:pt x="20742" y="14879"/>
                  </a:cubicBezTo>
                  <a:cubicBezTo>
                    <a:pt x="20749" y="14880"/>
                    <a:pt x="20758" y="14875"/>
                    <a:pt x="20769" y="14876"/>
                  </a:cubicBezTo>
                  <a:cubicBezTo>
                    <a:pt x="20780" y="14877"/>
                    <a:pt x="20795" y="14886"/>
                    <a:pt x="20806" y="14888"/>
                  </a:cubicBezTo>
                  <a:cubicBezTo>
                    <a:pt x="20817" y="14890"/>
                    <a:pt x="20829" y="14886"/>
                    <a:pt x="20838" y="14887"/>
                  </a:cubicBezTo>
                  <a:cubicBezTo>
                    <a:pt x="20847" y="14888"/>
                    <a:pt x="20853" y="14893"/>
                    <a:pt x="20862" y="14894"/>
                  </a:cubicBezTo>
                  <a:cubicBezTo>
                    <a:pt x="20871" y="14895"/>
                    <a:pt x="20881" y="14889"/>
                    <a:pt x="20892" y="14890"/>
                  </a:cubicBezTo>
                  <a:cubicBezTo>
                    <a:pt x="20903" y="14891"/>
                    <a:pt x="20916" y="14897"/>
                    <a:pt x="20928" y="14897"/>
                  </a:cubicBezTo>
                  <a:cubicBezTo>
                    <a:pt x="20940" y="14897"/>
                    <a:pt x="20952" y="14892"/>
                    <a:pt x="20965" y="14891"/>
                  </a:cubicBezTo>
                  <a:cubicBezTo>
                    <a:pt x="20978" y="14890"/>
                    <a:pt x="20995" y="14893"/>
                    <a:pt x="21009" y="14893"/>
                  </a:cubicBezTo>
                  <a:cubicBezTo>
                    <a:pt x="21023" y="14893"/>
                    <a:pt x="21039" y="14891"/>
                    <a:pt x="21048" y="14888"/>
                  </a:cubicBezTo>
                  <a:cubicBezTo>
                    <a:pt x="21055" y="14879"/>
                    <a:pt x="21074" y="14887"/>
                    <a:pt x="21061" y="14872"/>
                  </a:cubicBezTo>
                  <a:cubicBezTo>
                    <a:pt x="21057" y="14864"/>
                    <a:pt x="21033" y="14847"/>
                    <a:pt x="21024" y="14842"/>
                  </a:cubicBezTo>
                  <a:cubicBezTo>
                    <a:pt x="21015" y="14837"/>
                    <a:pt x="21018" y="14847"/>
                    <a:pt x="21009" y="14840"/>
                  </a:cubicBezTo>
                  <a:cubicBezTo>
                    <a:pt x="21000" y="14833"/>
                    <a:pt x="20979" y="14808"/>
                    <a:pt x="20968" y="14801"/>
                  </a:cubicBezTo>
                  <a:cubicBezTo>
                    <a:pt x="20957" y="14794"/>
                    <a:pt x="20951" y="14802"/>
                    <a:pt x="20946" y="14797"/>
                  </a:cubicBezTo>
                  <a:cubicBezTo>
                    <a:pt x="20941" y="14792"/>
                    <a:pt x="20941" y="14776"/>
                    <a:pt x="20935" y="14771"/>
                  </a:cubicBezTo>
                  <a:cubicBezTo>
                    <a:pt x="20929" y="14766"/>
                    <a:pt x="20922" y="14770"/>
                    <a:pt x="20907" y="14768"/>
                  </a:cubicBezTo>
                  <a:cubicBezTo>
                    <a:pt x="20869" y="14735"/>
                    <a:pt x="20886" y="14719"/>
                    <a:pt x="20874" y="14704"/>
                  </a:cubicBezTo>
                  <a:cubicBezTo>
                    <a:pt x="20862" y="14689"/>
                    <a:pt x="20842" y="14684"/>
                    <a:pt x="20832" y="14678"/>
                  </a:cubicBezTo>
                  <a:cubicBezTo>
                    <a:pt x="20822" y="14672"/>
                    <a:pt x="20821" y="14678"/>
                    <a:pt x="20812" y="14669"/>
                  </a:cubicBezTo>
                  <a:cubicBezTo>
                    <a:pt x="20768" y="14639"/>
                    <a:pt x="20833" y="14489"/>
                    <a:pt x="20833" y="14489"/>
                  </a:cubicBezTo>
                  <a:cubicBezTo>
                    <a:pt x="20842" y="14451"/>
                    <a:pt x="20841" y="14475"/>
                    <a:pt x="20860" y="14446"/>
                  </a:cubicBezTo>
                  <a:cubicBezTo>
                    <a:pt x="20866" y="14433"/>
                    <a:pt x="20857" y="14432"/>
                    <a:pt x="20871" y="14410"/>
                  </a:cubicBezTo>
                  <a:cubicBezTo>
                    <a:pt x="20885" y="14388"/>
                    <a:pt x="20919" y="14346"/>
                    <a:pt x="20947" y="14314"/>
                  </a:cubicBezTo>
                  <a:cubicBezTo>
                    <a:pt x="20985" y="14270"/>
                    <a:pt x="21006" y="14238"/>
                    <a:pt x="21036" y="14218"/>
                  </a:cubicBezTo>
                  <a:cubicBezTo>
                    <a:pt x="21066" y="14198"/>
                    <a:pt x="21097" y="14202"/>
                    <a:pt x="21124" y="14197"/>
                  </a:cubicBezTo>
                  <a:cubicBezTo>
                    <a:pt x="21165" y="14177"/>
                    <a:pt x="21173" y="14184"/>
                    <a:pt x="21196" y="14186"/>
                  </a:cubicBezTo>
                  <a:cubicBezTo>
                    <a:pt x="21219" y="14188"/>
                    <a:pt x="21243" y="14207"/>
                    <a:pt x="21262" y="14209"/>
                  </a:cubicBezTo>
                  <a:cubicBezTo>
                    <a:pt x="21281" y="14211"/>
                    <a:pt x="21301" y="14204"/>
                    <a:pt x="21313" y="14201"/>
                  </a:cubicBezTo>
                  <a:cubicBezTo>
                    <a:pt x="21325" y="14198"/>
                    <a:pt x="21327" y="14195"/>
                    <a:pt x="21333" y="14191"/>
                  </a:cubicBezTo>
                  <a:cubicBezTo>
                    <a:pt x="21339" y="14187"/>
                    <a:pt x="21347" y="14187"/>
                    <a:pt x="21349" y="14177"/>
                  </a:cubicBezTo>
                  <a:cubicBezTo>
                    <a:pt x="21351" y="14167"/>
                    <a:pt x="21344" y="14145"/>
                    <a:pt x="21346" y="14128"/>
                  </a:cubicBezTo>
                  <a:cubicBezTo>
                    <a:pt x="21348" y="14111"/>
                    <a:pt x="21361" y="14087"/>
                    <a:pt x="21361" y="14077"/>
                  </a:cubicBezTo>
                  <a:cubicBezTo>
                    <a:pt x="21361" y="14067"/>
                    <a:pt x="21343" y="14073"/>
                    <a:pt x="21343" y="14069"/>
                  </a:cubicBezTo>
                  <a:cubicBezTo>
                    <a:pt x="21343" y="14065"/>
                    <a:pt x="21355" y="14057"/>
                    <a:pt x="21358" y="14050"/>
                  </a:cubicBezTo>
                  <a:cubicBezTo>
                    <a:pt x="21361" y="14043"/>
                    <a:pt x="21357" y="14033"/>
                    <a:pt x="21360" y="14029"/>
                  </a:cubicBezTo>
                  <a:cubicBezTo>
                    <a:pt x="21363" y="14025"/>
                    <a:pt x="21373" y="14020"/>
                    <a:pt x="21378" y="14024"/>
                  </a:cubicBezTo>
                  <a:cubicBezTo>
                    <a:pt x="21383" y="14028"/>
                    <a:pt x="21389" y="14045"/>
                    <a:pt x="21390" y="14054"/>
                  </a:cubicBezTo>
                  <a:cubicBezTo>
                    <a:pt x="21391" y="14063"/>
                    <a:pt x="21383" y="14073"/>
                    <a:pt x="21382" y="14080"/>
                  </a:cubicBezTo>
                  <a:cubicBezTo>
                    <a:pt x="21381" y="14087"/>
                    <a:pt x="21381" y="14093"/>
                    <a:pt x="21387" y="14096"/>
                  </a:cubicBezTo>
                  <a:cubicBezTo>
                    <a:pt x="21393" y="14099"/>
                    <a:pt x="21405" y="14095"/>
                    <a:pt x="21417" y="14098"/>
                  </a:cubicBezTo>
                  <a:cubicBezTo>
                    <a:pt x="21429" y="14101"/>
                    <a:pt x="21443" y="14111"/>
                    <a:pt x="21459" y="14114"/>
                  </a:cubicBezTo>
                  <a:cubicBezTo>
                    <a:pt x="21475" y="14117"/>
                    <a:pt x="21496" y="14113"/>
                    <a:pt x="21516" y="14117"/>
                  </a:cubicBezTo>
                  <a:cubicBezTo>
                    <a:pt x="21536" y="14121"/>
                    <a:pt x="21556" y="14123"/>
                    <a:pt x="21579" y="14135"/>
                  </a:cubicBezTo>
                  <a:cubicBezTo>
                    <a:pt x="21612" y="14146"/>
                    <a:pt x="21633" y="14169"/>
                    <a:pt x="21654" y="14189"/>
                  </a:cubicBezTo>
                  <a:cubicBezTo>
                    <a:pt x="21675" y="14209"/>
                    <a:pt x="21700" y="14240"/>
                    <a:pt x="21705" y="14255"/>
                  </a:cubicBezTo>
                  <a:cubicBezTo>
                    <a:pt x="21710" y="14270"/>
                    <a:pt x="21687" y="14265"/>
                    <a:pt x="21682" y="14281"/>
                  </a:cubicBezTo>
                  <a:cubicBezTo>
                    <a:pt x="21677" y="14297"/>
                    <a:pt x="21680" y="14340"/>
                    <a:pt x="21673" y="14350"/>
                  </a:cubicBezTo>
                  <a:cubicBezTo>
                    <a:pt x="21666" y="14360"/>
                    <a:pt x="21648" y="14340"/>
                    <a:pt x="21637" y="14339"/>
                  </a:cubicBezTo>
                  <a:cubicBezTo>
                    <a:pt x="21626" y="14338"/>
                    <a:pt x="21614" y="14338"/>
                    <a:pt x="21606" y="14345"/>
                  </a:cubicBezTo>
                  <a:cubicBezTo>
                    <a:pt x="21598" y="14352"/>
                    <a:pt x="21602" y="14371"/>
                    <a:pt x="21591" y="14381"/>
                  </a:cubicBezTo>
                  <a:cubicBezTo>
                    <a:pt x="21580" y="14391"/>
                    <a:pt x="21552" y="14402"/>
                    <a:pt x="21537" y="14404"/>
                  </a:cubicBezTo>
                  <a:cubicBezTo>
                    <a:pt x="21522" y="14406"/>
                    <a:pt x="21511" y="14396"/>
                    <a:pt x="21501" y="14393"/>
                  </a:cubicBezTo>
                  <a:cubicBezTo>
                    <a:pt x="21491" y="14390"/>
                    <a:pt x="21488" y="14396"/>
                    <a:pt x="21477" y="14387"/>
                  </a:cubicBezTo>
                  <a:cubicBezTo>
                    <a:pt x="21466" y="14378"/>
                    <a:pt x="21448" y="14347"/>
                    <a:pt x="21435" y="14339"/>
                  </a:cubicBezTo>
                  <a:cubicBezTo>
                    <a:pt x="21422" y="14331"/>
                    <a:pt x="21405" y="14340"/>
                    <a:pt x="21396" y="14336"/>
                  </a:cubicBezTo>
                  <a:cubicBezTo>
                    <a:pt x="21387" y="14332"/>
                    <a:pt x="21383" y="14323"/>
                    <a:pt x="21378" y="14314"/>
                  </a:cubicBezTo>
                  <a:cubicBezTo>
                    <a:pt x="21373" y="14305"/>
                    <a:pt x="21371" y="14291"/>
                    <a:pt x="21366" y="14281"/>
                  </a:cubicBezTo>
                  <a:cubicBezTo>
                    <a:pt x="21361" y="14271"/>
                    <a:pt x="21356" y="14264"/>
                    <a:pt x="21351" y="14257"/>
                  </a:cubicBezTo>
                  <a:cubicBezTo>
                    <a:pt x="21346" y="14250"/>
                    <a:pt x="21344" y="14235"/>
                    <a:pt x="21336" y="14239"/>
                  </a:cubicBezTo>
                  <a:cubicBezTo>
                    <a:pt x="21328" y="14243"/>
                    <a:pt x="21315" y="14269"/>
                    <a:pt x="21303" y="14282"/>
                  </a:cubicBezTo>
                  <a:cubicBezTo>
                    <a:pt x="21291" y="14295"/>
                    <a:pt x="21271" y="14304"/>
                    <a:pt x="21267" y="14318"/>
                  </a:cubicBezTo>
                  <a:cubicBezTo>
                    <a:pt x="21263" y="14332"/>
                    <a:pt x="21276" y="14356"/>
                    <a:pt x="21276" y="14369"/>
                  </a:cubicBezTo>
                  <a:cubicBezTo>
                    <a:pt x="21276" y="14382"/>
                    <a:pt x="21270" y="14385"/>
                    <a:pt x="21267" y="14395"/>
                  </a:cubicBezTo>
                  <a:cubicBezTo>
                    <a:pt x="21264" y="14405"/>
                    <a:pt x="21249" y="14424"/>
                    <a:pt x="21255" y="14429"/>
                  </a:cubicBezTo>
                  <a:cubicBezTo>
                    <a:pt x="21279" y="14420"/>
                    <a:pt x="21289" y="14419"/>
                    <a:pt x="21304" y="14422"/>
                  </a:cubicBezTo>
                  <a:cubicBezTo>
                    <a:pt x="21319" y="14425"/>
                    <a:pt x="21333" y="14437"/>
                    <a:pt x="21343" y="14447"/>
                  </a:cubicBezTo>
                  <a:cubicBezTo>
                    <a:pt x="21353" y="14457"/>
                    <a:pt x="21366" y="14471"/>
                    <a:pt x="21366" y="14479"/>
                  </a:cubicBezTo>
                  <a:cubicBezTo>
                    <a:pt x="21366" y="14487"/>
                    <a:pt x="21347" y="14492"/>
                    <a:pt x="21346" y="14498"/>
                  </a:cubicBezTo>
                  <a:cubicBezTo>
                    <a:pt x="21345" y="14504"/>
                    <a:pt x="21353" y="14510"/>
                    <a:pt x="21357" y="14513"/>
                  </a:cubicBezTo>
                  <a:cubicBezTo>
                    <a:pt x="21361" y="14516"/>
                    <a:pt x="21361" y="14511"/>
                    <a:pt x="21373" y="14515"/>
                  </a:cubicBezTo>
                  <a:cubicBezTo>
                    <a:pt x="21385" y="14519"/>
                    <a:pt x="21417" y="14528"/>
                    <a:pt x="21427" y="14540"/>
                  </a:cubicBezTo>
                  <a:cubicBezTo>
                    <a:pt x="21437" y="14552"/>
                    <a:pt x="21426" y="14578"/>
                    <a:pt x="21433" y="14588"/>
                  </a:cubicBezTo>
                  <a:cubicBezTo>
                    <a:pt x="21448" y="14599"/>
                    <a:pt x="21454" y="14601"/>
                    <a:pt x="21472" y="14599"/>
                  </a:cubicBezTo>
                  <a:cubicBezTo>
                    <a:pt x="21482" y="14599"/>
                    <a:pt x="21486" y="14586"/>
                    <a:pt x="21492" y="14585"/>
                  </a:cubicBezTo>
                  <a:cubicBezTo>
                    <a:pt x="21498" y="14584"/>
                    <a:pt x="21500" y="14592"/>
                    <a:pt x="21508" y="14590"/>
                  </a:cubicBezTo>
                  <a:cubicBezTo>
                    <a:pt x="21516" y="14588"/>
                    <a:pt x="21532" y="14573"/>
                    <a:pt x="21541" y="14570"/>
                  </a:cubicBezTo>
                  <a:cubicBezTo>
                    <a:pt x="21550" y="14567"/>
                    <a:pt x="21558" y="14567"/>
                    <a:pt x="21564" y="14570"/>
                  </a:cubicBezTo>
                  <a:cubicBezTo>
                    <a:pt x="21570" y="14573"/>
                    <a:pt x="21567" y="14588"/>
                    <a:pt x="21576" y="14591"/>
                  </a:cubicBezTo>
                  <a:cubicBezTo>
                    <a:pt x="21585" y="14594"/>
                    <a:pt x="21608" y="14586"/>
                    <a:pt x="21618" y="14590"/>
                  </a:cubicBezTo>
                  <a:cubicBezTo>
                    <a:pt x="21628" y="14594"/>
                    <a:pt x="21631" y="14613"/>
                    <a:pt x="21636" y="14615"/>
                  </a:cubicBezTo>
                  <a:cubicBezTo>
                    <a:pt x="21641" y="14617"/>
                    <a:pt x="21647" y="14608"/>
                    <a:pt x="21649" y="14602"/>
                  </a:cubicBezTo>
                  <a:cubicBezTo>
                    <a:pt x="21651" y="14596"/>
                    <a:pt x="21647" y="14587"/>
                    <a:pt x="21648" y="14581"/>
                  </a:cubicBezTo>
                  <a:cubicBezTo>
                    <a:pt x="21649" y="14575"/>
                    <a:pt x="21652" y="14568"/>
                    <a:pt x="21657" y="14567"/>
                  </a:cubicBezTo>
                  <a:cubicBezTo>
                    <a:pt x="21664" y="14560"/>
                    <a:pt x="21671" y="14571"/>
                    <a:pt x="21678" y="14573"/>
                  </a:cubicBezTo>
                  <a:cubicBezTo>
                    <a:pt x="21685" y="14575"/>
                    <a:pt x="21690" y="14575"/>
                    <a:pt x="21697" y="14578"/>
                  </a:cubicBezTo>
                  <a:cubicBezTo>
                    <a:pt x="21704" y="14581"/>
                    <a:pt x="21714" y="14588"/>
                    <a:pt x="21718" y="14593"/>
                  </a:cubicBezTo>
                  <a:cubicBezTo>
                    <a:pt x="21722" y="14598"/>
                    <a:pt x="21720" y="14604"/>
                    <a:pt x="21724" y="14606"/>
                  </a:cubicBezTo>
                  <a:cubicBezTo>
                    <a:pt x="21728" y="14608"/>
                    <a:pt x="21738" y="14608"/>
                    <a:pt x="21745" y="14606"/>
                  </a:cubicBezTo>
                  <a:cubicBezTo>
                    <a:pt x="21752" y="14604"/>
                    <a:pt x="21759" y="14591"/>
                    <a:pt x="21768" y="14593"/>
                  </a:cubicBezTo>
                  <a:cubicBezTo>
                    <a:pt x="21777" y="14595"/>
                    <a:pt x="21789" y="14618"/>
                    <a:pt x="21799" y="14621"/>
                  </a:cubicBezTo>
                  <a:cubicBezTo>
                    <a:pt x="21809" y="14624"/>
                    <a:pt x="21820" y="14613"/>
                    <a:pt x="21829" y="14612"/>
                  </a:cubicBezTo>
                  <a:cubicBezTo>
                    <a:pt x="21838" y="14611"/>
                    <a:pt x="21847" y="14616"/>
                    <a:pt x="21853" y="14614"/>
                  </a:cubicBezTo>
                  <a:cubicBezTo>
                    <a:pt x="21859" y="14612"/>
                    <a:pt x="21863" y="14604"/>
                    <a:pt x="21868" y="14599"/>
                  </a:cubicBezTo>
                  <a:cubicBezTo>
                    <a:pt x="21873" y="14594"/>
                    <a:pt x="21878" y="14587"/>
                    <a:pt x="21883" y="14584"/>
                  </a:cubicBezTo>
                  <a:cubicBezTo>
                    <a:pt x="21888" y="14581"/>
                    <a:pt x="21895" y="14580"/>
                    <a:pt x="21900" y="14578"/>
                  </a:cubicBezTo>
                  <a:cubicBezTo>
                    <a:pt x="21905" y="14576"/>
                    <a:pt x="21906" y="14574"/>
                    <a:pt x="21913" y="14570"/>
                  </a:cubicBezTo>
                  <a:cubicBezTo>
                    <a:pt x="21920" y="14566"/>
                    <a:pt x="21933" y="14553"/>
                    <a:pt x="21942" y="14552"/>
                  </a:cubicBezTo>
                  <a:cubicBezTo>
                    <a:pt x="21951" y="14551"/>
                    <a:pt x="21960" y="14565"/>
                    <a:pt x="21966" y="14564"/>
                  </a:cubicBezTo>
                  <a:cubicBezTo>
                    <a:pt x="21972" y="14563"/>
                    <a:pt x="21973" y="14549"/>
                    <a:pt x="21979" y="14546"/>
                  </a:cubicBezTo>
                  <a:cubicBezTo>
                    <a:pt x="21985" y="14543"/>
                    <a:pt x="21992" y="14551"/>
                    <a:pt x="22000" y="14548"/>
                  </a:cubicBezTo>
                  <a:cubicBezTo>
                    <a:pt x="22008" y="14545"/>
                    <a:pt x="22020" y="14530"/>
                    <a:pt x="22027" y="14527"/>
                  </a:cubicBezTo>
                  <a:cubicBezTo>
                    <a:pt x="22034" y="14524"/>
                    <a:pt x="22042" y="14529"/>
                    <a:pt x="22045" y="14528"/>
                  </a:cubicBezTo>
                  <a:cubicBezTo>
                    <a:pt x="22048" y="14527"/>
                    <a:pt x="22046" y="14521"/>
                    <a:pt x="22048" y="14518"/>
                  </a:cubicBezTo>
                  <a:cubicBezTo>
                    <a:pt x="22050" y="14515"/>
                    <a:pt x="22054" y="14518"/>
                    <a:pt x="22057" y="14512"/>
                  </a:cubicBezTo>
                  <a:cubicBezTo>
                    <a:pt x="22077" y="14500"/>
                    <a:pt x="22063" y="14494"/>
                    <a:pt x="22068" y="14482"/>
                  </a:cubicBezTo>
                  <a:cubicBezTo>
                    <a:pt x="22073" y="14470"/>
                    <a:pt x="22087" y="14448"/>
                    <a:pt x="22087" y="14440"/>
                  </a:cubicBezTo>
                  <a:cubicBezTo>
                    <a:pt x="22087" y="14432"/>
                    <a:pt x="22069" y="14440"/>
                    <a:pt x="22065" y="14435"/>
                  </a:cubicBezTo>
                  <a:cubicBezTo>
                    <a:pt x="22061" y="14430"/>
                    <a:pt x="22066" y="14416"/>
                    <a:pt x="22065" y="14411"/>
                  </a:cubicBezTo>
                  <a:cubicBezTo>
                    <a:pt x="22064" y="14406"/>
                    <a:pt x="22056" y="14407"/>
                    <a:pt x="22056" y="14402"/>
                  </a:cubicBezTo>
                  <a:cubicBezTo>
                    <a:pt x="22056" y="14397"/>
                    <a:pt x="22060" y="14387"/>
                    <a:pt x="22065" y="14383"/>
                  </a:cubicBezTo>
                  <a:cubicBezTo>
                    <a:pt x="22070" y="14379"/>
                    <a:pt x="22081" y="14382"/>
                    <a:pt x="22084" y="14377"/>
                  </a:cubicBezTo>
                  <a:cubicBezTo>
                    <a:pt x="22087" y="14372"/>
                    <a:pt x="22082" y="14356"/>
                    <a:pt x="22083" y="14350"/>
                  </a:cubicBezTo>
                  <a:cubicBezTo>
                    <a:pt x="22084" y="14344"/>
                    <a:pt x="22088" y="14343"/>
                    <a:pt x="22092" y="14341"/>
                  </a:cubicBezTo>
                  <a:cubicBezTo>
                    <a:pt x="22096" y="14339"/>
                    <a:pt x="22105" y="14341"/>
                    <a:pt x="22110" y="14339"/>
                  </a:cubicBezTo>
                  <a:cubicBezTo>
                    <a:pt x="22115" y="14337"/>
                    <a:pt x="22118" y="14330"/>
                    <a:pt x="22123" y="14329"/>
                  </a:cubicBezTo>
                  <a:cubicBezTo>
                    <a:pt x="22128" y="14328"/>
                    <a:pt x="22135" y="14335"/>
                    <a:pt x="22140" y="14335"/>
                  </a:cubicBezTo>
                  <a:cubicBezTo>
                    <a:pt x="22145" y="14335"/>
                    <a:pt x="22149" y="14332"/>
                    <a:pt x="22155" y="14332"/>
                  </a:cubicBezTo>
                  <a:cubicBezTo>
                    <a:pt x="22161" y="14332"/>
                    <a:pt x="22171" y="14335"/>
                    <a:pt x="22174" y="14333"/>
                  </a:cubicBezTo>
                  <a:cubicBezTo>
                    <a:pt x="22177" y="14331"/>
                    <a:pt x="22174" y="14326"/>
                    <a:pt x="22176" y="14321"/>
                  </a:cubicBezTo>
                  <a:cubicBezTo>
                    <a:pt x="22178" y="14316"/>
                    <a:pt x="22180" y="14312"/>
                    <a:pt x="22186" y="14305"/>
                  </a:cubicBezTo>
                  <a:cubicBezTo>
                    <a:pt x="22192" y="14298"/>
                    <a:pt x="22204" y="14284"/>
                    <a:pt x="22210" y="14279"/>
                  </a:cubicBezTo>
                  <a:cubicBezTo>
                    <a:pt x="22216" y="14274"/>
                    <a:pt x="22217" y="14278"/>
                    <a:pt x="22225" y="14275"/>
                  </a:cubicBezTo>
                  <a:cubicBezTo>
                    <a:pt x="22233" y="14272"/>
                    <a:pt x="22249" y="14265"/>
                    <a:pt x="22261" y="14263"/>
                  </a:cubicBezTo>
                  <a:cubicBezTo>
                    <a:pt x="22273" y="14261"/>
                    <a:pt x="22288" y="14264"/>
                    <a:pt x="22296" y="14263"/>
                  </a:cubicBezTo>
                  <a:cubicBezTo>
                    <a:pt x="22304" y="14262"/>
                    <a:pt x="22303" y="14259"/>
                    <a:pt x="22309" y="14255"/>
                  </a:cubicBezTo>
                  <a:cubicBezTo>
                    <a:pt x="22325" y="14247"/>
                    <a:pt x="22329" y="14245"/>
                    <a:pt x="22330" y="14236"/>
                  </a:cubicBezTo>
                  <a:cubicBezTo>
                    <a:pt x="22333" y="14230"/>
                    <a:pt x="22331" y="14224"/>
                    <a:pt x="22329" y="14218"/>
                  </a:cubicBezTo>
                  <a:cubicBezTo>
                    <a:pt x="22327" y="14212"/>
                    <a:pt x="22317" y="14204"/>
                    <a:pt x="22317" y="14198"/>
                  </a:cubicBezTo>
                  <a:cubicBezTo>
                    <a:pt x="22317" y="14192"/>
                    <a:pt x="22328" y="14185"/>
                    <a:pt x="22330" y="14180"/>
                  </a:cubicBezTo>
                  <a:cubicBezTo>
                    <a:pt x="22332" y="14175"/>
                    <a:pt x="22330" y="14173"/>
                    <a:pt x="22330" y="14165"/>
                  </a:cubicBezTo>
                  <a:cubicBezTo>
                    <a:pt x="22330" y="14157"/>
                    <a:pt x="22321" y="14145"/>
                    <a:pt x="22327" y="14129"/>
                  </a:cubicBezTo>
                  <a:cubicBezTo>
                    <a:pt x="22333" y="14113"/>
                    <a:pt x="22354" y="14082"/>
                    <a:pt x="22369" y="14069"/>
                  </a:cubicBezTo>
                  <a:cubicBezTo>
                    <a:pt x="22384" y="14056"/>
                    <a:pt x="22405" y="14052"/>
                    <a:pt x="22417" y="14050"/>
                  </a:cubicBezTo>
                  <a:cubicBezTo>
                    <a:pt x="22429" y="14048"/>
                    <a:pt x="22433" y="14053"/>
                    <a:pt x="22441" y="14056"/>
                  </a:cubicBezTo>
                  <a:cubicBezTo>
                    <a:pt x="22449" y="14059"/>
                    <a:pt x="22459" y="14064"/>
                    <a:pt x="22467" y="14066"/>
                  </a:cubicBezTo>
                  <a:cubicBezTo>
                    <a:pt x="22475" y="14068"/>
                    <a:pt x="22484" y="14063"/>
                    <a:pt x="22489" y="14069"/>
                  </a:cubicBezTo>
                  <a:cubicBezTo>
                    <a:pt x="22494" y="14075"/>
                    <a:pt x="22501" y="14095"/>
                    <a:pt x="22500" y="14104"/>
                  </a:cubicBezTo>
                  <a:cubicBezTo>
                    <a:pt x="22499" y="14113"/>
                    <a:pt x="22483" y="14120"/>
                    <a:pt x="22485" y="14122"/>
                  </a:cubicBezTo>
                  <a:cubicBezTo>
                    <a:pt x="22487" y="14124"/>
                    <a:pt x="22501" y="14117"/>
                    <a:pt x="22510" y="14116"/>
                  </a:cubicBezTo>
                  <a:cubicBezTo>
                    <a:pt x="22519" y="14115"/>
                    <a:pt x="22531" y="14117"/>
                    <a:pt x="22540" y="14116"/>
                  </a:cubicBezTo>
                  <a:cubicBezTo>
                    <a:pt x="22549" y="14115"/>
                    <a:pt x="22557" y="14111"/>
                    <a:pt x="22564" y="14110"/>
                  </a:cubicBezTo>
                  <a:cubicBezTo>
                    <a:pt x="22571" y="14109"/>
                    <a:pt x="22576" y="14114"/>
                    <a:pt x="22581" y="14108"/>
                  </a:cubicBezTo>
                  <a:cubicBezTo>
                    <a:pt x="22586" y="14102"/>
                    <a:pt x="22587" y="14082"/>
                    <a:pt x="22596" y="14074"/>
                  </a:cubicBezTo>
                  <a:cubicBezTo>
                    <a:pt x="22605" y="14066"/>
                    <a:pt x="22623" y="14063"/>
                    <a:pt x="22636" y="14063"/>
                  </a:cubicBezTo>
                  <a:cubicBezTo>
                    <a:pt x="22649" y="14063"/>
                    <a:pt x="22675" y="14076"/>
                    <a:pt x="22677" y="14075"/>
                  </a:cubicBezTo>
                  <a:cubicBezTo>
                    <a:pt x="22679" y="14074"/>
                    <a:pt x="22656" y="14064"/>
                    <a:pt x="22651" y="14056"/>
                  </a:cubicBezTo>
                  <a:cubicBezTo>
                    <a:pt x="22646" y="14048"/>
                    <a:pt x="22652" y="14034"/>
                    <a:pt x="22645" y="14029"/>
                  </a:cubicBezTo>
                  <a:cubicBezTo>
                    <a:pt x="22638" y="14024"/>
                    <a:pt x="22618" y="14027"/>
                    <a:pt x="22608" y="14027"/>
                  </a:cubicBezTo>
                  <a:cubicBezTo>
                    <a:pt x="22598" y="14027"/>
                    <a:pt x="22592" y="14030"/>
                    <a:pt x="22585" y="14032"/>
                  </a:cubicBezTo>
                  <a:cubicBezTo>
                    <a:pt x="22578" y="14034"/>
                    <a:pt x="22572" y="14039"/>
                    <a:pt x="22564" y="14041"/>
                  </a:cubicBezTo>
                  <a:cubicBezTo>
                    <a:pt x="22556" y="14043"/>
                    <a:pt x="22544" y="14045"/>
                    <a:pt x="22537" y="14044"/>
                  </a:cubicBezTo>
                  <a:cubicBezTo>
                    <a:pt x="22530" y="14043"/>
                    <a:pt x="22529" y="14036"/>
                    <a:pt x="22522" y="14035"/>
                  </a:cubicBezTo>
                  <a:cubicBezTo>
                    <a:pt x="22515" y="14034"/>
                    <a:pt x="22499" y="14036"/>
                    <a:pt x="22492" y="14038"/>
                  </a:cubicBezTo>
                  <a:cubicBezTo>
                    <a:pt x="22485" y="14040"/>
                    <a:pt x="22485" y="14045"/>
                    <a:pt x="22480" y="14045"/>
                  </a:cubicBezTo>
                  <a:cubicBezTo>
                    <a:pt x="22475" y="14045"/>
                    <a:pt x="22465" y="14043"/>
                    <a:pt x="22459" y="14039"/>
                  </a:cubicBezTo>
                  <a:cubicBezTo>
                    <a:pt x="22453" y="14035"/>
                    <a:pt x="22445" y="14028"/>
                    <a:pt x="22441" y="14021"/>
                  </a:cubicBezTo>
                  <a:cubicBezTo>
                    <a:pt x="22437" y="14014"/>
                    <a:pt x="22436" y="14004"/>
                    <a:pt x="22434" y="13996"/>
                  </a:cubicBezTo>
                  <a:cubicBezTo>
                    <a:pt x="22432" y="13988"/>
                    <a:pt x="22434" y="13983"/>
                    <a:pt x="22431" y="13970"/>
                  </a:cubicBezTo>
                  <a:cubicBezTo>
                    <a:pt x="22428" y="13957"/>
                    <a:pt x="22418" y="13932"/>
                    <a:pt x="22417" y="13919"/>
                  </a:cubicBezTo>
                  <a:cubicBezTo>
                    <a:pt x="22415" y="13906"/>
                    <a:pt x="22421" y="13904"/>
                    <a:pt x="22423" y="13892"/>
                  </a:cubicBezTo>
                  <a:cubicBezTo>
                    <a:pt x="22425" y="13880"/>
                    <a:pt x="22425" y="13863"/>
                    <a:pt x="22428" y="13847"/>
                  </a:cubicBezTo>
                  <a:cubicBezTo>
                    <a:pt x="22431" y="13831"/>
                    <a:pt x="22436" y="13813"/>
                    <a:pt x="22444" y="13796"/>
                  </a:cubicBezTo>
                  <a:cubicBezTo>
                    <a:pt x="22454" y="13767"/>
                    <a:pt x="22468" y="13755"/>
                    <a:pt x="22476" y="13745"/>
                  </a:cubicBezTo>
                  <a:cubicBezTo>
                    <a:pt x="22484" y="13735"/>
                    <a:pt x="22485" y="13737"/>
                    <a:pt x="22491" y="13736"/>
                  </a:cubicBezTo>
                  <a:cubicBezTo>
                    <a:pt x="22497" y="13735"/>
                    <a:pt x="22505" y="13741"/>
                    <a:pt x="22510" y="13738"/>
                  </a:cubicBezTo>
                  <a:cubicBezTo>
                    <a:pt x="22515" y="13735"/>
                    <a:pt x="22518" y="13724"/>
                    <a:pt x="22522" y="13720"/>
                  </a:cubicBezTo>
                  <a:cubicBezTo>
                    <a:pt x="22526" y="13716"/>
                    <a:pt x="22529" y="13717"/>
                    <a:pt x="22533" y="13714"/>
                  </a:cubicBezTo>
                  <a:cubicBezTo>
                    <a:pt x="22537" y="13711"/>
                    <a:pt x="22541" y="13704"/>
                    <a:pt x="22545" y="13700"/>
                  </a:cubicBezTo>
                  <a:cubicBezTo>
                    <a:pt x="22549" y="13696"/>
                    <a:pt x="22552" y="13694"/>
                    <a:pt x="22557" y="13690"/>
                  </a:cubicBezTo>
                  <a:cubicBezTo>
                    <a:pt x="22562" y="13686"/>
                    <a:pt x="22567" y="13676"/>
                    <a:pt x="22573" y="13673"/>
                  </a:cubicBezTo>
                  <a:cubicBezTo>
                    <a:pt x="22579" y="13670"/>
                    <a:pt x="22587" y="13674"/>
                    <a:pt x="22593" y="13673"/>
                  </a:cubicBezTo>
                  <a:cubicBezTo>
                    <a:pt x="22599" y="13672"/>
                    <a:pt x="22606" y="13667"/>
                    <a:pt x="22611" y="13667"/>
                  </a:cubicBezTo>
                  <a:cubicBezTo>
                    <a:pt x="22616" y="13667"/>
                    <a:pt x="22618" y="13671"/>
                    <a:pt x="22621" y="13670"/>
                  </a:cubicBezTo>
                  <a:cubicBezTo>
                    <a:pt x="22624" y="13669"/>
                    <a:pt x="22625" y="13663"/>
                    <a:pt x="22629" y="13661"/>
                  </a:cubicBezTo>
                  <a:cubicBezTo>
                    <a:pt x="22633" y="13659"/>
                    <a:pt x="22637" y="13657"/>
                    <a:pt x="22644" y="13655"/>
                  </a:cubicBezTo>
                  <a:cubicBezTo>
                    <a:pt x="22651" y="13653"/>
                    <a:pt x="22666" y="13645"/>
                    <a:pt x="22672" y="13646"/>
                  </a:cubicBezTo>
                  <a:cubicBezTo>
                    <a:pt x="22678" y="13647"/>
                    <a:pt x="22675" y="13656"/>
                    <a:pt x="22680" y="13658"/>
                  </a:cubicBezTo>
                  <a:cubicBezTo>
                    <a:pt x="22685" y="13660"/>
                    <a:pt x="22699" y="13656"/>
                    <a:pt x="22704" y="13661"/>
                  </a:cubicBezTo>
                  <a:cubicBezTo>
                    <a:pt x="22709" y="13666"/>
                    <a:pt x="22705" y="13682"/>
                    <a:pt x="22710" y="13687"/>
                  </a:cubicBezTo>
                  <a:cubicBezTo>
                    <a:pt x="22715" y="13692"/>
                    <a:pt x="22731" y="13686"/>
                    <a:pt x="22735" y="13690"/>
                  </a:cubicBezTo>
                  <a:cubicBezTo>
                    <a:pt x="22739" y="13694"/>
                    <a:pt x="22730" y="13706"/>
                    <a:pt x="22735" y="13711"/>
                  </a:cubicBezTo>
                  <a:cubicBezTo>
                    <a:pt x="22740" y="13716"/>
                    <a:pt x="22751" y="13717"/>
                    <a:pt x="22764" y="13720"/>
                  </a:cubicBezTo>
                  <a:cubicBezTo>
                    <a:pt x="22777" y="13723"/>
                    <a:pt x="22800" y="13730"/>
                    <a:pt x="22813" y="13729"/>
                  </a:cubicBezTo>
                  <a:cubicBezTo>
                    <a:pt x="22826" y="13728"/>
                    <a:pt x="22836" y="13717"/>
                    <a:pt x="22845" y="13715"/>
                  </a:cubicBezTo>
                  <a:cubicBezTo>
                    <a:pt x="22854" y="13713"/>
                    <a:pt x="22862" y="13717"/>
                    <a:pt x="22867" y="13714"/>
                  </a:cubicBezTo>
                  <a:cubicBezTo>
                    <a:pt x="22872" y="13711"/>
                    <a:pt x="22875" y="13698"/>
                    <a:pt x="22878" y="13696"/>
                  </a:cubicBezTo>
                  <a:cubicBezTo>
                    <a:pt x="22881" y="13694"/>
                    <a:pt x="22883" y="13703"/>
                    <a:pt x="22887" y="13703"/>
                  </a:cubicBezTo>
                  <a:cubicBezTo>
                    <a:pt x="22891" y="13703"/>
                    <a:pt x="22900" y="13701"/>
                    <a:pt x="22903" y="13697"/>
                  </a:cubicBezTo>
                  <a:cubicBezTo>
                    <a:pt x="22906" y="13693"/>
                    <a:pt x="22900" y="13683"/>
                    <a:pt x="22903" y="13679"/>
                  </a:cubicBezTo>
                  <a:cubicBezTo>
                    <a:pt x="22906" y="13675"/>
                    <a:pt x="22920" y="13673"/>
                    <a:pt x="22923" y="13670"/>
                  </a:cubicBezTo>
                  <a:cubicBezTo>
                    <a:pt x="22926" y="13667"/>
                    <a:pt x="22922" y="13661"/>
                    <a:pt x="22924" y="13658"/>
                  </a:cubicBezTo>
                  <a:cubicBezTo>
                    <a:pt x="22926" y="13655"/>
                    <a:pt x="22931" y="13656"/>
                    <a:pt x="22936" y="13654"/>
                  </a:cubicBezTo>
                  <a:cubicBezTo>
                    <a:pt x="22941" y="13652"/>
                    <a:pt x="22951" y="13653"/>
                    <a:pt x="22956" y="13648"/>
                  </a:cubicBezTo>
                  <a:cubicBezTo>
                    <a:pt x="22961" y="13643"/>
                    <a:pt x="22953" y="13632"/>
                    <a:pt x="22966" y="13622"/>
                  </a:cubicBezTo>
                  <a:cubicBezTo>
                    <a:pt x="22988" y="13604"/>
                    <a:pt x="23011" y="13598"/>
                    <a:pt x="23034" y="13588"/>
                  </a:cubicBezTo>
                  <a:cubicBezTo>
                    <a:pt x="23057" y="13578"/>
                    <a:pt x="23087" y="13567"/>
                    <a:pt x="23106" y="13559"/>
                  </a:cubicBezTo>
                  <a:cubicBezTo>
                    <a:pt x="23125" y="13551"/>
                    <a:pt x="23136" y="13546"/>
                    <a:pt x="23146" y="13541"/>
                  </a:cubicBezTo>
                  <a:cubicBezTo>
                    <a:pt x="23156" y="13536"/>
                    <a:pt x="23155" y="13530"/>
                    <a:pt x="23164" y="13526"/>
                  </a:cubicBezTo>
                  <a:cubicBezTo>
                    <a:pt x="23173" y="13522"/>
                    <a:pt x="23191" y="13517"/>
                    <a:pt x="23199" y="13517"/>
                  </a:cubicBezTo>
                  <a:cubicBezTo>
                    <a:pt x="23207" y="13517"/>
                    <a:pt x="23204" y="13527"/>
                    <a:pt x="23212" y="13528"/>
                  </a:cubicBezTo>
                  <a:cubicBezTo>
                    <a:pt x="23220" y="13529"/>
                    <a:pt x="23237" y="13525"/>
                    <a:pt x="23245" y="13526"/>
                  </a:cubicBezTo>
                  <a:cubicBezTo>
                    <a:pt x="23253" y="13527"/>
                    <a:pt x="23261" y="13528"/>
                    <a:pt x="23262" y="13532"/>
                  </a:cubicBezTo>
                  <a:cubicBezTo>
                    <a:pt x="23263" y="13536"/>
                    <a:pt x="23249" y="13548"/>
                    <a:pt x="23251" y="13549"/>
                  </a:cubicBezTo>
                  <a:cubicBezTo>
                    <a:pt x="23253" y="13550"/>
                    <a:pt x="23269" y="13541"/>
                    <a:pt x="23275" y="13541"/>
                  </a:cubicBezTo>
                  <a:cubicBezTo>
                    <a:pt x="23281" y="13541"/>
                    <a:pt x="23281" y="13550"/>
                    <a:pt x="23286" y="13549"/>
                  </a:cubicBezTo>
                  <a:cubicBezTo>
                    <a:pt x="23291" y="13548"/>
                    <a:pt x="23301" y="13540"/>
                    <a:pt x="23307" y="13534"/>
                  </a:cubicBezTo>
                  <a:cubicBezTo>
                    <a:pt x="23313" y="13528"/>
                    <a:pt x="23319" y="13516"/>
                    <a:pt x="23325" y="13514"/>
                  </a:cubicBezTo>
                  <a:cubicBezTo>
                    <a:pt x="23331" y="13512"/>
                    <a:pt x="23339" y="13521"/>
                    <a:pt x="23344" y="13520"/>
                  </a:cubicBezTo>
                  <a:cubicBezTo>
                    <a:pt x="23349" y="13519"/>
                    <a:pt x="23350" y="13508"/>
                    <a:pt x="23355" y="13507"/>
                  </a:cubicBezTo>
                  <a:cubicBezTo>
                    <a:pt x="23360" y="13506"/>
                    <a:pt x="23367" y="13517"/>
                    <a:pt x="23373" y="13513"/>
                  </a:cubicBezTo>
                  <a:cubicBezTo>
                    <a:pt x="23379" y="13509"/>
                    <a:pt x="23381" y="13490"/>
                    <a:pt x="23389" y="13484"/>
                  </a:cubicBezTo>
                  <a:cubicBezTo>
                    <a:pt x="23397" y="13478"/>
                    <a:pt x="23415" y="13475"/>
                    <a:pt x="23422" y="13475"/>
                  </a:cubicBezTo>
                  <a:cubicBezTo>
                    <a:pt x="23429" y="13475"/>
                    <a:pt x="23427" y="13485"/>
                    <a:pt x="23434" y="13486"/>
                  </a:cubicBezTo>
                  <a:cubicBezTo>
                    <a:pt x="23441" y="13487"/>
                    <a:pt x="23457" y="13485"/>
                    <a:pt x="23464" y="13483"/>
                  </a:cubicBezTo>
                  <a:cubicBezTo>
                    <a:pt x="23471" y="13481"/>
                    <a:pt x="23470" y="13473"/>
                    <a:pt x="23476" y="13471"/>
                  </a:cubicBezTo>
                  <a:cubicBezTo>
                    <a:pt x="23482" y="13469"/>
                    <a:pt x="23491" y="13469"/>
                    <a:pt x="23499" y="13468"/>
                  </a:cubicBezTo>
                  <a:cubicBezTo>
                    <a:pt x="23507" y="13467"/>
                    <a:pt x="23514" y="13467"/>
                    <a:pt x="23523" y="13466"/>
                  </a:cubicBezTo>
                  <a:cubicBezTo>
                    <a:pt x="23532" y="13465"/>
                    <a:pt x="23547" y="13465"/>
                    <a:pt x="23556" y="13463"/>
                  </a:cubicBezTo>
                  <a:cubicBezTo>
                    <a:pt x="23565" y="13461"/>
                    <a:pt x="23568" y="13456"/>
                    <a:pt x="23580" y="13454"/>
                  </a:cubicBezTo>
                  <a:cubicBezTo>
                    <a:pt x="23592" y="13452"/>
                    <a:pt x="23616" y="13453"/>
                    <a:pt x="23631" y="13451"/>
                  </a:cubicBezTo>
                  <a:cubicBezTo>
                    <a:pt x="23693" y="13437"/>
                    <a:pt x="23644" y="13446"/>
                    <a:pt x="23673" y="13444"/>
                  </a:cubicBezTo>
                  <a:cubicBezTo>
                    <a:pt x="23691" y="13441"/>
                    <a:pt x="23717" y="13436"/>
                    <a:pt x="23739" y="13435"/>
                  </a:cubicBezTo>
                  <a:cubicBezTo>
                    <a:pt x="23761" y="13434"/>
                    <a:pt x="23765" y="13439"/>
                    <a:pt x="23805" y="13439"/>
                  </a:cubicBezTo>
                  <a:cubicBezTo>
                    <a:pt x="23869" y="13424"/>
                    <a:pt x="23943" y="13431"/>
                    <a:pt x="23982" y="13435"/>
                  </a:cubicBezTo>
                  <a:cubicBezTo>
                    <a:pt x="24015" y="13450"/>
                    <a:pt x="24024" y="13449"/>
                    <a:pt x="24039" y="13466"/>
                  </a:cubicBezTo>
                  <a:cubicBezTo>
                    <a:pt x="24054" y="13483"/>
                    <a:pt x="24068" y="13521"/>
                    <a:pt x="24069" y="13534"/>
                  </a:cubicBezTo>
                  <a:cubicBezTo>
                    <a:pt x="24070" y="13547"/>
                    <a:pt x="24050" y="13543"/>
                    <a:pt x="24043" y="13546"/>
                  </a:cubicBezTo>
                  <a:cubicBezTo>
                    <a:pt x="24036" y="13549"/>
                    <a:pt x="24027" y="13548"/>
                    <a:pt x="24027" y="13553"/>
                  </a:cubicBezTo>
                  <a:cubicBezTo>
                    <a:pt x="24027" y="13558"/>
                    <a:pt x="24043" y="13567"/>
                    <a:pt x="24045" y="13574"/>
                  </a:cubicBezTo>
                  <a:cubicBezTo>
                    <a:pt x="24047" y="13581"/>
                    <a:pt x="24020" y="13599"/>
                    <a:pt x="24037" y="13597"/>
                  </a:cubicBezTo>
                  <a:cubicBezTo>
                    <a:pt x="24054" y="13595"/>
                    <a:pt x="24125" y="13567"/>
                    <a:pt x="24145" y="13559"/>
                  </a:cubicBezTo>
                  <a:cubicBezTo>
                    <a:pt x="24165" y="13551"/>
                    <a:pt x="24155" y="13554"/>
                    <a:pt x="24156" y="13549"/>
                  </a:cubicBezTo>
                  <a:cubicBezTo>
                    <a:pt x="24157" y="13544"/>
                    <a:pt x="24150" y="13538"/>
                    <a:pt x="24150" y="13531"/>
                  </a:cubicBezTo>
                  <a:cubicBezTo>
                    <a:pt x="24150" y="13524"/>
                    <a:pt x="24160" y="13509"/>
                    <a:pt x="24156" y="13505"/>
                  </a:cubicBezTo>
                  <a:cubicBezTo>
                    <a:pt x="24152" y="13501"/>
                    <a:pt x="24133" y="13509"/>
                    <a:pt x="24127" y="13507"/>
                  </a:cubicBezTo>
                  <a:cubicBezTo>
                    <a:pt x="24121" y="13505"/>
                    <a:pt x="24124" y="13494"/>
                    <a:pt x="24118" y="13492"/>
                  </a:cubicBezTo>
                  <a:cubicBezTo>
                    <a:pt x="24112" y="13490"/>
                    <a:pt x="24098" y="13494"/>
                    <a:pt x="24093" y="13492"/>
                  </a:cubicBezTo>
                  <a:cubicBezTo>
                    <a:pt x="24088" y="13490"/>
                    <a:pt x="24090" y="13483"/>
                    <a:pt x="24090" y="13478"/>
                  </a:cubicBezTo>
                  <a:cubicBezTo>
                    <a:pt x="24090" y="13473"/>
                    <a:pt x="24094" y="13467"/>
                    <a:pt x="24093" y="13462"/>
                  </a:cubicBezTo>
                  <a:cubicBezTo>
                    <a:pt x="24092" y="13457"/>
                    <a:pt x="24080" y="13455"/>
                    <a:pt x="24084" y="13447"/>
                  </a:cubicBezTo>
                  <a:cubicBezTo>
                    <a:pt x="24088" y="13439"/>
                    <a:pt x="24107" y="13416"/>
                    <a:pt x="24115" y="13415"/>
                  </a:cubicBezTo>
                  <a:cubicBezTo>
                    <a:pt x="24123" y="13414"/>
                    <a:pt x="24126" y="13437"/>
                    <a:pt x="24133" y="13441"/>
                  </a:cubicBezTo>
                  <a:cubicBezTo>
                    <a:pt x="24140" y="13445"/>
                    <a:pt x="24152" y="13439"/>
                    <a:pt x="24159" y="13438"/>
                  </a:cubicBezTo>
                  <a:cubicBezTo>
                    <a:pt x="24166" y="13437"/>
                    <a:pt x="24171" y="13438"/>
                    <a:pt x="24178" y="13435"/>
                  </a:cubicBezTo>
                  <a:cubicBezTo>
                    <a:pt x="24185" y="13432"/>
                    <a:pt x="24198" y="13430"/>
                    <a:pt x="24202" y="13420"/>
                  </a:cubicBezTo>
                  <a:cubicBezTo>
                    <a:pt x="24206" y="13410"/>
                    <a:pt x="24206" y="13381"/>
                    <a:pt x="24202" y="13373"/>
                  </a:cubicBezTo>
                  <a:cubicBezTo>
                    <a:pt x="24198" y="13365"/>
                    <a:pt x="24179" y="13376"/>
                    <a:pt x="24175" y="13369"/>
                  </a:cubicBezTo>
                  <a:cubicBezTo>
                    <a:pt x="24171" y="13362"/>
                    <a:pt x="24173" y="13339"/>
                    <a:pt x="24177" y="13328"/>
                  </a:cubicBezTo>
                  <a:cubicBezTo>
                    <a:pt x="24181" y="13317"/>
                    <a:pt x="24188" y="13306"/>
                    <a:pt x="24198" y="13300"/>
                  </a:cubicBezTo>
                  <a:cubicBezTo>
                    <a:pt x="24208" y="13294"/>
                    <a:pt x="24228" y="13294"/>
                    <a:pt x="24238" y="13291"/>
                  </a:cubicBezTo>
                  <a:cubicBezTo>
                    <a:pt x="24248" y="13288"/>
                    <a:pt x="24250" y="13286"/>
                    <a:pt x="24258" y="13282"/>
                  </a:cubicBezTo>
                  <a:cubicBezTo>
                    <a:pt x="24266" y="13278"/>
                    <a:pt x="24281" y="13271"/>
                    <a:pt x="24286" y="13265"/>
                  </a:cubicBezTo>
                  <a:cubicBezTo>
                    <a:pt x="24291" y="13259"/>
                    <a:pt x="24294" y="13252"/>
                    <a:pt x="24291" y="13246"/>
                  </a:cubicBezTo>
                  <a:cubicBezTo>
                    <a:pt x="24288" y="13240"/>
                    <a:pt x="24272" y="13235"/>
                    <a:pt x="24267" y="13228"/>
                  </a:cubicBezTo>
                  <a:cubicBezTo>
                    <a:pt x="24262" y="13221"/>
                    <a:pt x="24256" y="13216"/>
                    <a:pt x="24259" y="13205"/>
                  </a:cubicBezTo>
                  <a:cubicBezTo>
                    <a:pt x="24264" y="13176"/>
                    <a:pt x="24281" y="13177"/>
                    <a:pt x="24286" y="13163"/>
                  </a:cubicBezTo>
                  <a:cubicBezTo>
                    <a:pt x="24291" y="13149"/>
                    <a:pt x="24285" y="13134"/>
                    <a:pt x="24286" y="13121"/>
                  </a:cubicBezTo>
                  <a:cubicBezTo>
                    <a:pt x="24287" y="13108"/>
                    <a:pt x="24294" y="13097"/>
                    <a:pt x="24295" y="13087"/>
                  </a:cubicBezTo>
                  <a:cubicBezTo>
                    <a:pt x="24296" y="13077"/>
                    <a:pt x="24291" y="13074"/>
                    <a:pt x="24292" y="13063"/>
                  </a:cubicBezTo>
                  <a:cubicBezTo>
                    <a:pt x="24293" y="13052"/>
                    <a:pt x="24297" y="13030"/>
                    <a:pt x="24300" y="13019"/>
                  </a:cubicBezTo>
                  <a:cubicBezTo>
                    <a:pt x="24300" y="13003"/>
                    <a:pt x="24309" y="13002"/>
                    <a:pt x="24312" y="12994"/>
                  </a:cubicBezTo>
                  <a:cubicBezTo>
                    <a:pt x="24315" y="12986"/>
                    <a:pt x="24314" y="12977"/>
                    <a:pt x="24318" y="12971"/>
                  </a:cubicBezTo>
                  <a:cubicBezTo>
                    <a:pt x="24322" y="12965"/>
                    <a:pt x="24332" y="12962"/>
                    <a:pt x="24334" y="12955"/>
                  </a:cubicBezTo>
                  <a:cubicBezTo>
                    <a:pt x="24336" y="12948"/>
                    <a:pt x="24329" y="12937"/>
                    <a:pt x="24331" y="12929"/>
                  </a:cubicBezTo>
                  <a:cubicBezTo>
                    <a:pt x="24333" y="12921"/>
                    <a:pt x="24332" y="12915"/>
                    <a:pt x="24345" y="12908"/>
                  </a:cubicBezTo>
                  <a:cubicBezTo>
                    <a:pt x="24362" y="12887"/>
                    <a:pt x="24395" y="12886"/>
                    <a:pt x="24408" y="12886"/>
                  </a:cubicBezTo>
                  <a:cubicBezTo>
                    <a:pt x="24421" y="12886"/>
                    <a:pt x="24414" y="12909"/>
                    <a:pt x="24424" y="12907"/>
                  </a:cubicBezTo>
                  <a:cubicBezTo>
                    <a:pt x="24434" y="12905"/>
                    <a:pt x="24459" y="12882"/>
                    <a:pt x="24466" y="12874"/>
                  </a:cubicBezTo>
                  <a:cubicBezTo>
                    <a:pt x="24473" y="12866"/>
                    <a:pt x="24464" y="12865"/>
                    <a:pt x="24465" y="12860"/>
                  </a:cubicBezTo>
                  <a:cubicBezTo>
                    <a:pt x="24466" y="12855"/>
                    <a:pt x="24476" y="12848"/>
                    <a:pt x="24475" y="12841"/>
                  </a:cubicBezTo>
                  <a:cubicBezTo>
                    <a:pt x="24474" y="12834"/>
                    <a:pt x="24460" y="12824"/>
                    <a:pt x="24459" y="12820"/>
                  </a:cubicBezTo>
                  <a:cubicBezTo>
                    <a:pt x="24458" y="12816"/>
                    <a:pt x="24464" y="12814"/>
                    <a:pt x="24469" y="12814"/>
                  </a:cubicBezTo>
                  <a:cubicBezTo>
                    <a:pt x="24474" y="12814"/>
                    <a:pt x="24484" y="12823"/>
                    <a:pt x="24489" y="12821"/>
                  </a:cubicBezTo>
                  <a:cubicBezTo>
                    <a:pt x="24494" y="12819"/>
                    <a:pt x="24498" y="12805"/>
                    <a:pt x="24502" y="12802"/>
                  </a:cubicBezTo>
                  <a:cubicBezTo>
                    <a:pt x="24506" y="12799"/>
                    <a:pt x="24512" y="12804"/>
                    <a:pt x="24514" y="12803"/>
                  </a:cubicBezTo>
                  <a:cubicBezTo>
                    <a:pt x="24516" y="12802"/>
                    <a:pt x="24512" y="12796"/>
                    <a:pt x="24513" y="12793"/>
                  </a:cubicBezTo>
                  <a:cubicBezTo>
                    <a:pt x="24514" y="12790"/>
                    <a:pt x="24521" y="12793"/>
                    <a:pt x="24522" y="12785"/>
                  </a:cubicBezTo>
                  <a:cubicBezTo>
                    <a:pt x="24523" y="12777"/>
                    <a:pt x="24503" y="12762"/>
                    <a:pt x="24516" y="12745"/>
                  </a:cubicBezTo>
                  <a:cubicBezTo>
                    <a:pt x="24529" y="12728"/>
                    <a:pt x="24572" y="12696"/>
                    <a:pt x="24601" y="12683"/>
                  </a:cubicBezTo>
                  <a:cubicBezTo>
                    <a:pt x="24630" y="12670"/>
                    <a:pt x="24663" y="12665"/>
                    <a:pt x="24690" y="12665"/>
                  </a:cubicBezTo>
                  <a:cubicBezTo>
                    <a:pt x="24717" y="12665"/>
                    <a:pt x="24747" y="12674"/>
                    <a:pt x="24763" y="12683"/>
                  </a:cubicBezTo>
                  <a:cubicBezTo>
                    <a:pt x="24779" y="12692"/>
                    <a:pt x="24783" y="12713"/>
                    <a:pt x="24789" y="12718"/>
                  </a:cubicBezTo>
                  <a:cubicBezTo>
                    <a:pt x="24795" y="12723"/>
                    <a:pt x="24798" y="12715"/>
                    <a:pt x="24802" y="12715"/>
                  </a:cubicBezTo>
                  <a:cubicBezTo>
                    <a:pt x="24806" y="12715"/>
                    <a:pt x="24809" y="12718"/>
                    <a:pt x="24811" y="12716"/>
                  </a:cubicBezTo>
                  <a:cubicBezTo>
                    <a:pt x="24813" y="12714"/>
                    <a:pt x="24815" y="12708"/>
                    <a:pt x="24813" y="12701"/>
                  </a:cubicBezTo>
                  <a:cubicBezTo>
                    <a:pt x="24811" y="12694"/>
                    <a:pt x="24794" y="12684"/>
                    <a:pt x="24799" y="12673"/>
                  </a:cubicBezTo>
                  <a:cubicBezTo>
                    <a:pt x="24804" y="12662"/>
                    <a:pt x="24826" y="12645"/>
                    <a:pt x="24843" y="12637"/>
                  </a:cubicBezTo>
                  <a:cubicBezTo>
                    <a:pt x="24860" y="12629"/>
                    <a:pt x="24886" y="12634"/>
                    <a:pt x="24900" y="12626"/>
                  </a:cubicBezTo>
                  <a:cubicBezTo>
                    <a:pt x="24914" y="12618"/>
                    <a:pt x="24920" y="12596"/>
                    <a:pt x="24928" y="12590"/>
                  </a:cubicBezTo>
                  <a:cubicBezTo>
                    <a:pt x="24936" y="12584"/>
                    <a:pt x="24944" y="12592"/>
                    <a:pt x="24951" y="12592"/>
                  </a:cubicBezTo>
                  <a:cubicBezTo>
                    <a:pt x="24958" y="12592"/>
                    <a:pt x="24963" y="12586"/>
                    <a:pt x="24973" y="12587"/>
                  </a:cubicBezTo>
                  <a:cubicBezTo>
                    <a:pt x="24983" y="12588"/>
                    <a:pt x="25005" y="12593"/>
                    <a:pt x="25012" y="12598"/>
                  </a:cubicBezTo>
                  <a:cubicBezTo>
                    <a:pt x="25019" y="12603"/>
                    <a:pt x="25009" y="12615"/>
                    <a:pt x="25014" y="12617"/>
                  </a:cubicBezTo>
                  <a:cubicBezTo>
                    <a:pt x="25019" y="12619"/>
                    <a:pt x="25035" y="12616"/>
                    <a:pt x="25042" y="12611"/>
                  </a:cubicBezTo>
                  <a:cubicBezTo>
                    <a:pt x="25049" y="12606"/>
                    <a:pt x="25051" y="12596"/>
                    <a:pt x="25053" y="12589"/>
                  </a:cubicBezTo>
                  <a:cubicBezTo>
                    <a:pt x="25055" y="12582"/>
                    <a:pt x="25051" y="12569"/>
                    <a:pt x="25056" y="12566"/>
                  </a:cubicBezTo>
                  <a:cubicBezTo>
                    <a:pt x="25061" y="12563"/>
                    <a:pt x="25075" y="12568"/>
                    <a:pt x="25081" y="12569"/>
                  </a:cubicBezTo>
                  <a:cubicBezTo>
                    <a:pt x="25087" y="12570"/>
                    <a:pt x="25087" y="12570"/>
                    <a:pt x="25090" y="12574"/>
                  </a:cubicBezTo>
                  <a:cubicBezTo>
                    <a:pt x="25093" y="12578"/>
                    <a:pt x="25099" y="12595"/>
                    <a:pt x="25101" y="12595"/>
                  </a:cubicBezTo>
                  <a:cubicBezTo>
                    <a:pt x="25103" y="12595"/>
                    <a:pt x="25097" y="12574"/>
                    <a:pt x="25104" y="12572"/>
                  </a:cubicBezTo>
                  <a:cubicBezTo>
                    <a:pt x="25120" y="12563"/>
                    <a:pt x="25137" y="12581"/>
                    <a:pt x="25141" y="12580"/>
                  </a:cubicBezTo>
                  <a:cubicBezTo>
                    <a:pt x="25145" y="12579"/>
                    <a:pt x="25125" y="12567"/>
                    <a:pt x="25126" y="12563"/>
                  </a:cubicBezTo>
                  <a:cubicBezTo>
                    <a:pt x="25127" y="12559"/>
                    <a:pt x="25141" y="12557"/>
                    <a:pt x="25147" y="12553"/>
                  </a:cubicBezTo>
                  <a:cubicBezTo>
                    <a:pt x="25153" y="12549"/>
                    <a:pt x="25155" y="12541"/>
                    <a:pt x="25162" y="12536"/>
                  </a:cubicBezTo>
                  <a:cubicBezTo>
                    <a:pt x="25169" y="12531"/>
                    <a:pt x="25178" y="12524"/>
                    <a:pt x="25186" y="12521"/>
                  </a:cubicBezTo>
                  <a:cubicBezTo>
                    <a:pt x="25194" y="12518"/>
                    <a:pt x="25206" y="12523"/>
                    <a:pt x="25210" y="12520"/>
                  </a:cubicBezTo>
                  <a:cubicBezTo>
                    <a:pt x="25214" y="12517"/>
                    <a:pt x="25212" y="12508"/>
                    <a:pt x="25213" y="12503"/>
                  </a:cubicBezTo>
                  <a:cubicBezTo>
                    <a:pt x="25214" y="12498"/>
                    <a:pt x="25215" y="12493"/>
                    <a:pt x="25219" y="12490"/>
                  </a:cubicBezTo>
                  <a:cubicBezTo>
                    <a:pt x="25223" y="12487"/>
                    <a:pt x="25235" y="12487"/>
                    <a:pt x="25240" y="12485"/>
                  </a:cubicBezTo>
                  <a:cubicBezTo>
                    <a:pt x="25245" y="12483"/>
                    <a:pt x="25249" y="12479"/>
                    <a:pt x="25252" y="12475"/>
                  </a:cubicBezTo>
                  <a:cubicBezTo>
                    <a:pt x="25255" y="12471"/>
                    <a:pt x="25254" y="12466"/>
                    <a:pt x="25257" y="12463"/>
                  </a:cubicBezTo>
                  <a:cubicBezTo>
                    <a:pt x="25260" y="12460"/>
                    <a:pt x="25271" y="12458"/>
                    <a:pt x="25273" y="12455"/>
                  </a:cubicBezTo>
                  <a:cubicBezTo>
                    <a:pt x="25275" y="12452"/>
                    <a:pt x="25269" y="12449"/>
                    <a:pt x="25270" y="12446"/>
                  </a:cubicBezTo>
                  <a:cubicBezTo>
                    <a:pt x="25271" y="12443"/>
                    <a:pt x="25275" y="12437"/>
                    <a:pt x="25281" y="12434"/>
                  </a:cubicBezTo>
                  <a:cubicBezTo>
                    <a:pt x="25287" y="12431"/>
                    <a:pt x="25300" y="12431"/>
                    <a:pt x="25308" y="12430"/>
                  </a:cubicBezTo>
                  <a:cubicBezTo>
                    <a:pt x="25316" y="12429"/>
                    <a:pt x="25324" y="12433"/>
                    <a:pt x="25329" y="12431"/>
                  </a:cubicBezTo>
                  <a:cubicBezTo>
                    <a:pt x="25334" y="12429"/>
                    <a:pt x="25335" y="12421"/>
                    <a:pt x="25339" y="12416"/>
                  </a:cubicBezTo>
                  <a:cubicBezTo>
                    <a:pt x="25343" y="12411"/>
                    <a:pt x="25349" y="12407"/>
                    <a:pt x="25353" y="12403"/>
                  </a:cubicBezTo>
                  <a:cubicBezTo>
                    <a:pt x="25357" y="12399"/>
                    <a:pt x="25367" y="12393"/>
                    <a:pt x="25366" y="12389"/>
                  </a:cubicBezTo>
                  <a:cubicBezTo>
                    <a:pt x="25365" y="12385"/>
                    <a:pt x="25347" y="12383"/>
                    <a:pt x="25344" y="12379"/>
                  </a:cubicBezTo>
                  <a:cubicBezTo>
                    <a:pt x="25341" y="12375"/>
                    <a:pt x="25345" y="12374"/>
                    <a:pt x="25347" y="12368"/>
                  </a:cubicBezTo>
                  <a:cubicBezTo>
                    <a:pt x="25349" y="12362"/>
                    <a:pt x="25349" y="12347"/>
                    <a:pt x="25354" y="12340"/>
                  </a:cubicBezTo>
                  <a:cubicBezTo>
                    <a:pt x="25359" y="12333"/>
                    <a:pt x="25374" y="12329"/>
                    <a:pt x="25380" y="12323"/>
                  </a:cubicBezTo>
                  <a:cubicBezTo>
                    <a:pt x="25386" y="12317"/>
                    <a:pt x="25393" y="12307"/>
                    <a:pt x="25393" y="12301"/>
                  </a:cubicBezTo>
                  <a:cubicBezTo>
                    <a:pt x="25384" y="12290"/>
                    <a:pt x="25385" y="12287"/>
                    <a:pt x="25377" y="12284"/>
                  </a:cubicBezTo>
                  <a:cubicBezTo>
                    <a:pt x="25369" y="12281"/>
                    <a:pt x="25356" y="12284"/>
                    <a:pt x="25347" y="12283"/>
                  </a:cubicBezTo>
                  <a:cubicBezTo>
                    <a:pt x="25338" y="12282"/>
                    <a:pt x="25330" y="12280"/>
                    <a:pt x="25323" y="12280"/>
                  </a:cubicBezTo>
                  <a:cubicBezTo>
                    <a:pt x="25316" y="12280"/>
                    <a:pt x="25314" y="12283"/>
                    <a:pt x="25303" y="12283"/>
                  </a:cubicBezTo>
                  <a:cubicBezTo>
                    <a:pt x="25292" y="12283"/>
                    <a:pt x="25269" y="12283"/>
                    <a:pt x="25258" y="12281"/>
                  </a:cubicBezTo>
                  <a:cubicBezTo>
                    <a:pt x="25247" y="12279"/>
                    <a:pt x="25244" y="12273"/>
                    <a:pt x="25234" y="12271"/>
                  </a:cubicBezTo>
                  <a:cubicBezTo>
                    <a:pt x="25224" y="12269"/>
                    <a:pt x="25205" y="12275"/>
                    <a:pt x="25200" y="12272"/>
                  </a:cubicBezTo>
                  <a:cubicBezTo>
                    <a:pt x="25195" y="12269"/>
                    <a:pt x="25208" y="12252"/>
                    <a:pt x="25203" y="12251"/>
                  </a:cubicBezTo>
                  <a:cubicBezTo>
                    <a:pt x="25198" y="12250"/>
                    <a:pt x="25180" y="12265"/>
                    <a:pt x="25171" y="12265"/>
                  </a:cubicBezTo>
                  <a:cubicBezTo>
                    <a:pt x="25162" y="12265"/>
                    <a:pt x="25153" y="12253"/>
                    <a:pt x="25150" y="12248"/>
                  </a:cubicBezTo>
                  <a:cubicBezTo>
                    <a:pt x="25132" y="12241"/>
                    <a:pt x="25155" y="12240"/>
                    <a:pt x="25156" y="12235"/>
                  </a:cubicBezTo>
                  <a:cubicBezTo>
                    <a:pt x="25157" y="12230"/>
                    <a:pt x="25163" y="12223"/>
                    <a:pt x="25159" y="12220"/>
                  </a:cubicBezTo>
                  <a:cubicBezTo>
                    <a:pt x="25155" y="12217"/>
                    <a:pt x="25142" y="12216"/>
                    <a:pt x="25135" y="12217"/>
                  </a:cubicBezTo>
                  <a:cubicBezTo>
                    <a:pt x="25127" y="12214"/>
                    <a:pt x="25117" y="12222"/>
                    <a:pt x="25114" y="12227"/>
                  </a:cubicBezTo>
                  <a:cubicBezTo>
                    <a:pt x="25111" y="12232"/>
                    <a:pt x="25116" y="12240"/>
                    <a:pt x="25114" y="12245"/>
                  </a:cubicBezTo>
                  <a:cubicBezTo>
                    <a:pt x="25112" y="12250"/>
                    <a:pt x="25099" y="12253"/>
                    <a:pt x="25099" y="12256"/>
                  </a:cubicBezTo>
                  <a:cubicBezTo>
                    <a:pt x="25099" y="12259"/>
                    <a:pt x="25108" y="12259"/>
                    <a:pt x="25111" y="12262"/>
                  </a:cubicBezTo>
                  <a:cubicBezTo>
                    <a:pt x="25114" y="12265"/>
                    <a:pt x="25119" y="12270"/>
                    <a:pt x="25119" y="12274"/>
                  </a:cubicBezTo>
                  <a:cubicBezTo>
                    <a:pt x="25119" y="12278"/>
                    <a:pt x="25115" y="12284"/>
                    <a:pt x="25113" y="12289"/>
                  </a:cubicBezTo>
                  <a:cubicBezTo>
                    <a:pt x="25111" y="12294"/>
                    <a:pt x="25108" y="12299"/>
                    <a:pt x="25107" y="12305"/>
                  </a:cubicBezTo>
                  <a:cubicBezTo>
                    <a:pt x="25106" y="12311"/>
                    <a:pt x="25111" y="12319"/>
                    <a:pt x="25108" y="12323"/>
                  </a:cubicBezTo>
                  <a:cubicBezTo>
                    <a:pt x="25105" y="12327"/>
                    <a:pt x="25090" y="12329"/>
                    <a:pt x="25087" y="12328"/>
                  </a:cubicBezTo>
                  <a:cubicBezTo>
                    <a:pt x="25084" y="12327"/>
                    <a:pt x="25084" y="12326"/>
                    <a:pt x="25087" y="12319"/>
                  </a:cubicBezTo>
                  <a:cubicBezTo>
                    <a:pt x="25090" y="12312"/>
                    <a:pt x="25104" y="12295"/>
                    <a:pt x="25104" y="12287"/>
                  </a:cubicBezTo>
                  <a:cubicBezTo>
                    <a:pt x="25104" y="12279"/>
                    <a:pt x="25093" y="12274"/>
                    <a:pt x="25087" y="12269"/>
                  </a:cubicBezTo>
                  <a:cubicBezTo>
                    <a:pt x="25081" y="12264"/>
                    <a:pt x="25071" y="12259"/>
                    <a:pt x="25065" y="12259"/>
                  </a:cubicBezTo>
                  <a:cubicBezTo>
                    <a:pt x="25059" y="12259"/>
                    <a:pt x="25054" y="12270"/>
                    <a:pt x="25050" y="12268"/>
                  </a:cubicBezTo>
                  <a:cubicBezTo>
                    <a:pt x="25046" y="12266"/>
                    <a:pt x="25044" y="12249"/>
                    <a:pt x="25039" y="12248"/>
                  </a:cubicBezTo>
                  <a:cubicBezTo>
                    <a:pt x="25034" y="12247"/>
                    <a:pt x="25023" y="12255"/>
                    <a:pt x="25021" y="12260"/>
                  </a:cubicBezTo>
                  <a:cubicBezTo>
                    <a:pt x="25019" y="12265"/>
                    <a:pt x="25024" y="12272"/>
                    <a:pt x="25024" y="12277"/>
                  </a:cubicBezTo>
                  <a:cubicBezTo>
                    <a:pt x="25024" y="12282"/>
                    <a:pt x="25024" y="12286"/>
                    <a:pt x="25020" y="12290"/>
                  </a:cubicBezTo>
                  <a:cubicBezTo>
                    <a:pt x="25016" y="12294"/>
                    <a:pt x="25006" y="12299"/>
                    <a:pt x="25000" y="12301"/>
                  </a:cubicBezTo>
                  <a:cubicBezTo>
                    <a:pt x="24994" y="12303"/>
                    <a:pt x="24993" y="12305"/>
                    <a:pt x="24985" y="12305"/>
                  </a:cubicBezTo>
                  <a:cubicBezTo>
                    <a:pt x="24977" y="12305"/>
                    <a:pt x="24961" y="12301"/>
                    <a:pt x="24952" y="12301"/>
                  </a:cubicBezTo>
                  <a:cubicBezTo>
                    <a:pt x="24943" y="12301"/>
                    <a:pt x="24936" y="12304"/>
                    <a:pt x="24928" y="12304"/>
                  </a:cubicBezTo>
                  <a:cubicBezTo>
                    <a:pt x="24920" y="12304"/>
                    <a:pt x="24911" y="12302"/>
                    <a:pt x="24903" y="12301"/>
                  </a:cubicBezTo>
                  <a:cubicBezTo>
                    <a:pt x="24895" y="12300"/>
                    <a:pt x="24886" y="12301"/>
                    <a:pt x="24877" y="12299"/>
                  </a:cubicBezTo>
                  <a:cubicBezTo>
                    <a:pt x="24868" y="12297"/>
                    <a:pt x="24857" y="12291"/>
                    <a:pt x="24850" y="12290"/>
                  </a:cubicBezTo>
                  <a:cubicBezTo>
                    <a:pt x="24843" y="12289"/>
                    <a:pt x="24840" y="12294"/>
                    <a:pt x="24835" y="12292"/>
                  </a:cubicBezTo>
                  <a:cubicBezTo>
                    <a:pt x="24830" y="12290"/>
                    <a:pt x="24826" y="12280"/>
                    <a:pt x="24820" y="12277"/>
                  </a:cubicBezTo>
                  <a:cubicBezTo>
                    <a:pt x="24814" y="12274"/>
                    <a:pt x="24805" y="12271"/>
                    <a:pt x="24799" y="12272"/>
                  </a:cubicBezTo>
                  <a:cubicBezTo>
                    <a:pt x="24793" y="12273"/>
                    <a:pt x="24789" y="12285"/>
                    <a:pt x="24784" y="12286"/>
                  </a:cubicBezTo>
                  <a:cubicBezTo>
                    <a:pt x="24779" y="12287"/>
                    <a:pt x="24772" y="12281"/>
                    <a:pt x="24769" y="12277"/>
                  </a:cubicBezTo>
                  <a:cubicBezTo>
                    <a:pt x="24766" y="12273"/>
                    <a:pt x="24771" y="12263"/>
                    <a:pt x="24765" y="12259"/>
                  </a:cubicBezTo>
                  <a:cubicBezTo>
                    <a:pt x="24759" y="12255"/>
                    <a:pt x="24740" y="12253"/>
                    <a:pt x="24732" y="12253"/>
                  </a:cubicBezTo>
                  <a:cubicBezTo>
                    <a:pt x="24724" y="12253"/>
                    <a:pt x="24721" y="12258"/>
                    <a:pt x="24714" y="12259"/>
                  </a:cubicBezTo>
                  <a:cubicBezTo>
                    <a:pt x="24707" y="12260"/>
                    <a:pt x="24695" y="12255"/>
                    <a:pt x="24688" y="12259"/>
                  </a:cubicBezTo>
                  <a:cubicBezTo>
                    <a:pt x="24681" y="12263"/>
                    <a:pt x="24673" y="12277"/>
                    <a:pt x="24670" y="12283"/>
                  </a:cubicBezTo>
                  <a:cubicBezTo>
                    <a:pt x="24667" y="12289"/>
                    <a:pt x="24675" y="12292"/>
                    <a:pt x="24672" y="12296"/>
                  </a:cubicBezTo>
                  <a:cubicBezTo>
                    <a:pt x="24669" y="12300"/>
                    <a:pt x="24657" y="12303"/>
                    <a:pt x="24654" y="12308"/>
                  </a:cubicBezTo>
                  <a:cubicBezTo>
                    <a:pt x="24651" y="12313"/>
                    <a:pt x="24655" y="12319"/>
                    <a:pt x="24652" y="12323"/>
                  </a:cubicBezTo>
                  <a:cubicBezTo>
                    <a:pt x="24649" y="12327"/>
                    <a:pt x="24639" y="12328"/>
                    <a:pt x="24637" y="12334"/>
                  </a:cubicBezTo>
                  <a:cubicBezTo>
                    <a:pt x="24635" y="12340"/>
                    <a:pt x="24639" y="12353"/>
                    <a:pt x="24637" y="12359"/>
                  </a:cubicBezTo>
                  <a:cubicBezTo>
                    <a:pt x="24635" y="12365"/>
                    <a:pt x="24634" y="12364"/>
                    <a:pt x="24627" y="12368"/>
                  </a:cubicBezTo>
                  <a:cubicBezTo>
                    <a:pt x="24620" y="12372"/>
                    <a:pt x="24606" y="12377"/>
                    <a:pt x="24598" y="12382"/>
                  </a:cubicBezTo>
                  <a:cubicBezTo>
                    <a:pt x="24580" y="12404"/>
                    <a:pt x="24585" y="12391"/>
                    <a:pt x="24580" y="12398"/>
                  </a:cubicBezTo>
                  <a:cubicBezTo>
                    <a:pt x="24575" y="12405"/>
                    <a:pt x="24577" y="12416"/>
                    <a:pt x="24570" y="12422"/>
                  </a:cubicBezTo>
                  <a:cubicBezTo>
                    <a:pt x="24563" y="12428"/>
                    <a:pt x="24545" y="12428"/>
                    <a:pt x="24538" y="12433"/>
                  </a:cubicBezTo>
                  <a:cubicBezTo>
                    <a:pt x="24531" y="12438"/>
                    <a:pt x="24533" y="12446"/>
                    <a:pt x="24529" y="12451"/>
                  </a:cubicBezTo>
                  <a:cubicBezTo>
                    <a:pt x="24525" y="12456"/>
                    <a:pt x="24519" y="12458"/>
                    <a:pt x="24514" y="12460"/>
                  </a:cubicBezTo>
                  <a:cubicBezTo>
                    <a:pt x="24509" y="12462"/>
                    <a:pt x="24501" y="12459"/>
                    <a:pt x="24496" y="12461"/>
                  </a:cubicBezTo>
                  <a:cubicBezTo>
                    <a:pt x="24491" y="12463"/>
                    <a:pt x="24485" y="12469"/>
                    <a:pt x="24481" y="12470"/>
                  </a:cubicBezTo>
                  <a:cubicBezTo>
                    <a:pt x="24477" y="12471"/>
                    <a:pt x="24474" y="12468"/>
                    <a:pt x="24469" y="12470"/>
                  </a:cubicBezTo>
                  <a:cubicBezTo>
                    <a:pt x="24464" y="12472"/>
                    <a:pt x="24458" y="12477"/>
                    <a:pt x="24451" y="12484"/>
                  </a:cubicBezTo>
                  <a:cubicBezTo>
                    <a:pt x="24420" y="12506"/>
                    <a:pt x="24434" y="12506"/>
                    <a:pt x="24426" y="12512"/>
                  </a:cubicBezTo>
                  <a:cubicBezTo>
                    <a:pt x="24418" y="12518"/>
                    <a:pt x="24407" y="12518"/>
                    <a:pt x="24402" y="12521"/>
                  </a:cubicBezTo>
                  <a:cubicBezTo>
                    <a:pt x="24397" y="12524"/>
                    <a:pt x="24391" y="12527"/>
                    <a:pt x="24393" y="12530"/>
                  </a:cubicBezTo>
                  <a:cubicBezTo>
                    <a:pt x="24395" y="12533"/>
                    <a:pt x="24413" y="12534"/>
                    <a:pt x="24417" y="12538"/>
                  </a:cubicBezTo>
                  <a:cubicBezTo>
                    <a:pt x="24421" y="12542"/>
                    <a:pt x="24417" y="12553"/>
                    <a:pt x="24414" y="12556"/>
                  </a:cubicBezTo>
                  <a:cubicBezTo>
                    <a:pt x="24411" y="12559"/>
                    <a:pt x="24402" y="12555"/>
                    <a:pt x="24397" y="12557"/>
                  </a:cubicBezTo>
                  <a:cubicBezTo>
                    <a:pt x="24385" y="12573"/>
                    <a:pt x="24386" y="12559"/>
                    <a:pt x="24381" y="12566"/>
                  </a:cubicBezTo>
                  <a:cubicBezTo>
                    <a:pt x="24378" y="12571"/>
                    <a:pt x="24380" y="12581"/>
                    <a:pt x="24378" y="12587"/>
                  </a:cubicBezTo>
                  <a:cubicBezTo>
                    <a:pt x="24376" y="12593"/>
                    <a:pt x="24373" y="12597"/>
                    <a:pt x="24367" y="12601"/>
                  </a:cubicBezTo>
                  <a:cubicBezTo>
                    <a:pt x="24361" y="12605"/>
                    <a:pt x="24347" y="12607"/>
                    <a:pt x="24342" y="12611"/>
                  </a:cubicBezTo>
                  <a:cubicBezTo>
                    <a:pt x="24337" y="12615"/>
                    <a:pt x="24339" y="12619"/>
                    <a:pt x="24337" y="12623"/>
                  </a:cubicBezTo>
                  <a:cubicBezTo>
                    <a:pt x="24335" y="12627"/>
                    <a:pt x="24332" y="12634"/>
                    <a:pt x="24327" y="12635"/>
                  </a:cubicBezTo>
                  <a:cubicBezTo>
                    <a:pt x="24322" y="12636"/>
                    <a:pt x="24309" y="12630"/>
                    <a:pt x="24304" y="12631"/>
                  </a:cubicBezTo>
                  <a:cubicBezTo>
                    <a:pt x="24299" y="12632"/>
                    <a:pt x="24300" y="12638"/>
                    <a:pt x="24294" y="12640"/>
                  </a:cubicBezTo>
                  <a:cubicBezTo>
                    <a:pt x="24288" y="12642"/>
                    <a:pt x="24272" y="12641"/>
                    <a:pt x="24270" y="12646"/>
                  </a:cubicBezTo>
                  <a:cubicBezTo>
                    <a:pt x="24268" y="12651"/>
                    <a:pt x="24287" y="12663"/>
                    <a:pt x="24282" y="12671"/>
                  </a:cubicBezTo>
                  <a:cubicBezTo>
                    <a:pt x="24277" y="12679"/>
                    <a:pt x="24251" y="12689"/>
                    <a:pt x="24241" y="12695"/>
                  </a:cubicBezTo>
                  <a:cubicBezTo>
                    <a:pt x="24212" y="12720"/>
                    <a:pt x="24227" y="12706"/>
                    <a:pt x="24220" y="12710"/>
                  </a:cubicBezTo>
                  <a:cubicBezTo>
                    <a:pt x="24213" y="12714"/>
                    <a:pt x="24205" y="12720"/>
                    <a:pt x="24201" y="12719"/>
                  </a:cubicBezTo>
                  <a:cubicBezTo>
                    <a:pt x="24197" y="12718"/>
                    <a:pt x="24201" y="12702"/>
                    <a:pt x="24195" y="12706"/>
                  </a:cubicBezTo>
                  <a:cubicBezTo>
                    <a:pt x="24189" y="12710"/>
                    <a:pt x="24173" y="12736"/>
                    <a:pt x="24166" y="12743"/>
                  </a:cubicBezTo>
                  <a:cubicBezTo>
                    <a:pt x="24159" y="12750"/>
                    <a:pt x="24153" y="12746"/>
                    <a:pt x="24150" y="12749"/>
                  </a:cubicBezTo>
                  <a:cubicBezTo>
                    <a:pt x="24147" y="12752"/>
                    <a:pt x="24148" y="12759"/>
                    <a:pt x="24150" y="12763"/>
                  </a:cubicBezTo>
                  <a:cubicBezTo>
                    <a:pt x="24152" y="12767"/>
                    <a:pt x="24170" y="12765"/>
                    <a:pt x="24163" y="12773"/>
                  </a:cubicBezTo>
                  <a:cubicBezTo>
                    <a:pt x="24142" y="12794"/>
                    <a:pt x="24123" y="12792"/>
                    <a:pt x="24108" y="12808"/>
                  </a:cubicBezTo>
                  <a:cubicBezTo>
                    <a:pt x="24093" y="12824"/>
                    <a:pt x="24084" y="12852"/>
                    <a:pt x="24075" y="12868"/>
                  </a:cubicBezTo>
                  <a:cubicBezTo>
                    <a:pt x="24066" y="12884"/>
                    <a:pt x="24063" y="12891"/>
                    <a:pt x="24055" y="12902"/>
                  </a:cubicBezTo>
                  <a:cubicBezTo>
                    <a:pt x="24047" y="12913"/>
                    <a:pt x="24035" y="12923"/>
                    <a:pt x="24028" y="12932"/>
                  </a:cubicBezTo>
                  <a:cubicBezTo>
                    <a:pt x="24021" y="12941"/>
                    <a:pt x="24023" y="12956"/>
                    <a:pt x="24015" y="12956"/>
                  </a:cubicBezTo>
                  <a:cubicBezTo>
                    <a:pt x="24007" y="12956"/>
                    <a:pt x="23991" y="12940"/>
                    <a:pt x="23977" y="12935"/>
                  </a:cubicBezTo>
                  <a:cubicBezTo>
                    <a:pt x="23926" y="12944"/>
                    <a:pt x="23950" y="12932"/>
                    <a:pt x="23931" y="12928"/>
                  </a:cubicBezTo>
                  <a:cubicBezTo>
                    <a:pt x="23912" y="12924"/>
                    <a:pt x="23886" y="12919"/>
                    <a:pt x="23863" y="12911"/>
                  </a:cubicBezTo>
                  <a:cubicBezTo>
                    <a:pt x="23840" y="12903"/>
                    <a:pt x="23823" y="12892"/>
                    <a:pt x="23793" y="12878"/>
                  </a:cubicBezTo>
                  <a:cubicBezTo>
                    <a:pt x="23740" y="12862"/>
                    <a:pt x="23708" y="12835"/>
                    <a:pt x="23680" y="12827"/>
                  </a:cubicBezTo>
                  <a:cubicBezTo>
                    <a:pt x="23652" y="12819"/>
                    <a:pt x="23639" y="12833"/>
                    <a:pt x="23625" y="12830"/>
                  </a:cubicBezTo>
                  <a:cubicBezTo>
                    <a:pt x="23611" y="12827"/>
                    <a:pt x="23606" y="12823"/>
                    <a:pt x="23595" y="12811"/>
                  </a:cubicBezTo>
                  <a:cubicBezTo>
                    <a:pt x="23584" y="12799"/>
                    <a:pt x="23603" y="12799"/>
                    <a:pt x="23559" y="12755"/>
                  </a:cubicBezTo>
                  <a:cubicBezTo>
                    <a:pt x="23515" y="12711"/>
                    <a:pt x="23398" y="12632"/>
                    <a:pt x="23329" y="12545"/>
                  </a:cubicBezTo>
                  <a:cubicBezTo>
                    <a:pt x="23229" y="12415"/>
                    <a:pt x="23182" y="12312"/>
                    <a:pt x="23143" y="12235"/>
                  </a:cubicBezTo>
                  <a:cubicBezTo>
                    <a:pt x="23104" y="12158"/>
                    <a:pt x="23105" y="12123"/>
                    <a:pt x="23092" y="12083"/>
                  </a:cubicBezTo>
                  <a:cubicBezTo>
                    <a:pt x="23079" y="12043"/>
                    <a:pt x="23070" y="12023"/>
                    <a:pt x="23065" y="11996"/>
                  </a:cubicBezTo>
                  <a:cubicBezTo>
                    <a:pt x="23060" y="11969"/>
                    <a:pt x="23065" y="11943"/>
                    <a:pt x="23064" y="11923"/>
                  </a:cubicBezTo>
                  <a:cubicBezTo>
                    <a:pt x="23056" y="11881"/>
                    <a:pt x="23059" y="11896"/>
                    <a:pt x="23056" y="11875"/>
                  </a:cubicBezTo>
                  <a:cubicBezTo>
                    <a:pt x="23053" y="11854"/>
                    <a:pt x="23053" y="11825"/>
                    <a:pt x="23046" y="11798"/>
                  </a:cubicBezTo>
                  <a:cubicBezTo>
                    <a:pt x="23039" y="11771"/>
                    <a:pt x="23019" y="11732"/>
                    <a:pt x="23014" y="11711"/>
                  </a:cubicBezTo>
                  <a:cubicBezTo>
                    <a:pt x="23009" y="11690"/>
                    <a:pt x="23015" y="11689"/>
                    <a:pt x="23013" y="11671"/>
                  </a:cubicBezTo>
                  <a:cubicBezTo>
                    <a:pt x="23011" y="11653"/>
                    <a:pt x="23005" y="11623"/>
                    <a:pt x="23002" y="11600"/>
                  </a:cubicBezTo>
                  <a:cubicBezTo>
                    <a:pt x="22988" y="11531"/>
                    <a:pt x="22997" y="11550"/>
                    <a:pt x="22995" y="11530"/>
                  </a:cubicBezTo>
                  <a:cubicBezTo>
                    <a:pt x="22993" y="11510"/>
                    <a:pt x="22994" y="11495"/>
                    <a:pt x="22989" y="11482"/>
                  </a:cubicBezTo>
                  <a:cubicBezTo>
                    <a:pt x="22984" y="11469"/>
                    <a:pt x="22969" y="11463"/>
                    <a:pt x="22963" y="11449"/>
                  </a:cubicBezTo>
                  <a:cubicBezTo>
                    <a:pt x="22953" y="11419"/>
                    <a:pt x="22959" y="11417"/>
                    <a:pt x="22950" y="11396"/>
                  </a:cubicBezTo>
                  <a:cubicBezTo>
                    <a:pt x="22941" y="11375"/>
                    <a:pt x="22917" y="11341"/>
                    <a:pt x="22909" y="11321"/>
                  </a:cubicBezTo>
                  <a:cubicBezTo>
                    <a:pt x="22898" y="11281"/>
                    <a:pt x="22903" y="11288"/>
                    <a:pt x="22902" y="11276"/>
                  </a:cubicBezTo>
                  <a:cubicBezTo>
                    <a:pt x="22901" y="11264"/>
                    <a:pt x="22905" y="11254"/>
                    <a:pt x="22903" y="11248"/>
                  </a:cubicBezTo>
                  <a:cubicBezTo>
                    <a:pt x="22901" y="11242"/>
                    <a:pt x="22894" y="11242"/>
                    <a:pt x="22891" y="11237"/>
                  </a:cubicBezTo>
                  <a:cubicBezTo>
                    <a:pt x="22888" y="11232"/>
                    <a:pt x="22891" y="11225"/>
                    <a:pt x="22887" y="11216"/>
                  </a:cubicBezTo>
                  <a:cubicBezTo>
                    <a:pt x="22883" y="11207"/>
                    <a:pt x="22869" y="11190"/>
                    <a:pt x="22869" y="11180"/>
                  </a:cubicBezTo>
                  <a:cubicBezTo>
                    <a:pt x="22869" y="11170"/>
                    <a:pt x="22886" y="11164"/>
                    <a:pt x="22887" y="11156"/>
                  </a:cubicBezTo>
                  <a:cubicBezTo>
                    <a:pt x="22888" y="11148"/>
                    <a:pt x="22882" y="11136"/>
                    <a:pt x="22875" y="11129"/>
                  </a:cubicBezTo>
                  <a:cubicBezTo>
                    <a:pt x="22857" y="11098"/>
                    <a:pt x="22857" y="11124"/>
                    <a:pt x="22842" y="11111"/>
                  </a:cubicBezTo>
                  <a:cubicBezTo>
                    <a:pt x="22827" y="11098"/>
                    <a:pt x="22789" y="11071"/>
                    <a:pt x="22783" y="11053"/>
                  </a:cubicBezTo>
                  <a:cubicBezTo>
                    <a:pt x="22768" y="11029"/>
                    <a:pt x="22803" y="11019"/>
                    <a:pt x="22806" y="11005"/>
                  </a:cubicBezTo>
                  <a:cubicBezTo>
                    <a:pt x="22809" y="10991"/>
                    <a:pt x="22805" y="10978"/>
                    <a:pt x="22801" y="10970"/>
                  </a:cubicBezTo>
                  <a:cubicBezTo>
                    <a:pt x="22797" y="10962"/>
                    <a:pt x="22785" y="10962"/>
                    <a:pt x="22779" y="10957"/>
                  </a:cubicBezTo>
                  <a:cubicBezTo>
                    <a:pt x="22773" y="10952"/>
                    <a:pt x="22762" y="10946"/>
                    <a:pt x="22762" y="10942"/>
                  </a:cubicBezTo>
                  <a:cubicBezTo>
                    <a:pt x="22762" y="10938"/>
                    <a:pt x="22778" y="10939"/>
                    <a:pt x="22780" y="10934"/>
                  </a:cubicBezTo>
                  <a:cubicBezTo>
                    <a:pt x="22782" y="10929"/>
                    <a:pt x="22773" y="10910"/>
                    <a:pt x="22776" y="10910"/>
                  </a:cubicBezTo>
                  <a:cubicBezTo>
                    <a:pt x="22779" y="10910"/>
                    <a:pt x="22793" y="10934"/>
                    <a:pt x="22798" y="10936"/>
                  </a:cubicBezTo>
                  <a:cubicBezTo>
                    <a:pt x="22803" y="10938"/>
                    <a:pt x="22801" y="10925"/>
                    <a:pt x="22809" y="10925"/>
                  </a:cubicBezTo>
                  <a:cubicBezTo>
                    <a:pt x="22820" y="10908"/>
                    <a:pt x="22830" y="10935"/>
                    <a:pt x="22845" y="10939"/>
                  </a:cubicBezTo>
                  <a:cubicBezTo>
                    <a:pt x="22860" y="10943"/>
                    <a:pt x="22886" y="10945"/>
                    <a:pt x="22897" y="10949"/>
                  </a:cubicBezTo>
                  <a:cubicBezTo>
                    <a:pt x="22908" y="10953"/>
                    <a:pt x="22905" y="10958"/>
                    <a:pt x="22909" y="10963"/>
                  </a:cubicBezTo>
                  <a:cubicBezTo>
                    <a:pt x="22913" y="10968"/>
                    <a:pt x="22914" y="10978"/>
                    <a:pt x="22923" y="10981"/>
                  </a:cubicBezTo>
                  <a:cubicBezTo>
                    <a:pt x="22932" y="10984"/>
                    <a:pt x="22945" y="10981"/>
                    <a:pt x="22962" y="10984"/>
                  </a:cubicBezTo>
                  <a:cubicBezTo>
                    <a:pt x="22979" y="10987"/>
                    <a:pt x="23009" y="10995"/>
                    <a:pt x="23028" y="11000"/>
                  </a:cubicBezTo>
                  <a:cubicBezTo>
                    <a:pt x="23047" y="11005"/>
                    <a:pt x="23076" y="11004"/>
                    <a:pt x="23079" y="11014"/>
                  </a:cubicBezTo>
                  <a:cubicBezTo>
                    <a:pt x="23082" y="11024"/>
                    <a:pt x="23068" y="11042"/>
                    <a:pt x="23049" y="11059"/>
                  </a:cubicBezTo>
                  <a:cubicBezTo>
                    <a:pt x="23030" y="11076"/>
                    <a:pt x="22964" y="11112"/>
                    <a:pt x="22966" y="11114"/>
                  </a:cubicBezTo>
                  <a:cubicBezTo>
                    <a:pt x="22968" y="11116"/>
                    <a:pt x="23036" y="11080"/>
                    <a:pt x="23059" y="11069"/>
                  </a:cubicBezTo>
                  <a:cubicBezTo>
                    <a:pt x="23108" y="11086"/>
                    <a:pt x="23101" y="11045"/>
                    <a:pt x="23107" y="11045"/>
                  </a:cubicBezTo>
                  <a:cubicBezTo>
                    <a:pt x="23113" y="11045"/>
                    <a:pt x="23104" y="11063"/>
                    <a:pt x="23097" y="11068"/>
                  </a:cubicBezTo>
                  <a:cubicBezTo>
                    <a:pt x="23090" y="11073"/>
                    <a:pt x="23068" y="11071"/>
                    <a:pt x="23065" y="11077"/>
                  </a:cubicBezTo>
                  <a:cubicBezTo>
                    <a:pt x="23062" y="11083"/>
                    <a:pt x="23069" y="11108"/>
                    <a:pt x="23079" y="11107"/>
                  </a:cubicBezTo>
                  <a:cubicBezTo>
                    <a:pt x="23089" y="11106"/>
                    <a:pt x="23113" y="11079"/>
                    <a:pt x="23124" y="11072"/>
                  </a:cubicBezTo>
                  <a:cubicBezTo>
                    <a:pt x="23135" y="11065"/>
                    <a:pt x="23137" y="11067"/>
                    <a:pt x="23145" y="11063"/>
                  </a:cubicBezTo>
                  <a:cubicBezTo>
                    <a:pt x="23153" y="11059"/>
                    <a:pt x="23173" y="11044"/>
                    <a:pt x="23173" y="11048"/>
                  </a:cubicBezTo>
                  <a:cubicBezTo>
                    <a:pt x="23173" y="11052"/>
                    <a:pt x="23150" y="11080"/>
                    <a:pt x="23142" y="11090"/>
                  </a:cubicBezTo>
                  <a:cubicBezTo>
                    <a:pt x="23134" y="11100"/>
                    <a:pt x="23121" y="11108"/>
                    <a:pt x="23127" y="11108"/>
                  </a:cubicBezTo>
                  <a:cubicBezTo>
                    <a:pt x="23133" y="11108"/>
                    <a:pt x="23162" y="11095"/>
                    <a:pt x="23178" y="11092"/>
                  </a:cubicBezTo>
                  <a:cubicBezTo>
                    <a:pt x="23194" y="11089"/>
                    <a:pt x="23218" y="11092"/>
                    <a:pt x="23226" y="11087"/>
                  </a:cubicBezTo>
                  <a:cubicBezTo>
                    <a:pt x="23234" y="11082"/>
                    <a:pt x="23222" y="11066"/>
                    <a:pt x="23226" y="11063"/>
                  </a:cubicBezTo>
                  <a:cubicBezTo>
                    <a:pt x="23230" y="11060"/>
                    <a:pt x="23241" y="11064"/>
                    <a:pt x="23248" y="11066"/>
                  </a:cubicBezTo>
                  <a:cubicBezTo>
                    <a:pt x="23255" y="11068"/>
                    <a:pt x="23262" y="11073"/>
                    <a:pt x="23266" y="11077"/>
                  </a:cubicBezTo>
                  <a:cubicBezTo>
                    <a:pt x="23270" y="11081"/>
                    <a:pt x="23269" y="11085"/>
                    <a:pt x="23272" y="11089"/>
                  </a:cubicBezTo>
                  <a:cubicBezTo>
                    <a:pt x="23275" y="11093"/>
                    <a:pt x="23281" y="11101"/>
                    <a:pt x="23286" y="11104"/>
                  </a:cubicBezTo>
                  <a:cubicBezTo>
                    <a:pt x="23291" y="11107"/>
                    <a:pt x="23299" y="11109"/>
                    <a:pt x="23304" y="11108"/>
                  </a:cubicBezTo>
                  <a:cubicBezTo>
                    <a:pt x="23309" y="11107"/>
                    <a:pt x="23313" y="11091"/>
                    <a:pt x="23319" y="11096"/>
                  </a:cubicBezTo>
                  <a:cubicBezTo>
                    <a:pt x="23325" y="11101"/>
                    <a:pt x="23335" y="11134"/>
                    <a:pt x="23341" y="11137"/>
                  </a:cubicBezTo>
                  <a:cubicBezTo>
                    <a:pt x="23347" y="11140"/>
                    <a:pt x="23352" y="11114"/>
                    <a:pt x="23353" y="11116"/>
                  </a:cubicBezTo>
                  <a:cubicBezTo>
                    <a:pt x="23354" y="11118"/>
                    <a:pt x="23354" y="11143"/>
                    <a:pt x="23346" y="11149"/>
                  </a:cubicBezTo>
                  <a:cubicBezTo>
                    <a:pt x="23338" y="11155"/>
                    <a:pt x="23307" y="11147"/>
                    <a:pt x="23302" y="11150"/>
                  </a:cubicBezTo>
                  <a:cubicBezTo>
                    <a:pt x="23297" y="11153"/>
                    <a:pt x="23316" y="11162"/>
                    <a:pt x="23316" y="11168"/>
                  </a:cubicBezTo>
                  <a:cubicBezTo>
                    <a:pt x="23316" y="11174"/>
                    <a:pt x="23298" y="11184"/>
                    <a:pt x="23301" y="11186"/>
                  </a:cubicBezTo>
                  <a:cubicBezTo>
                    <a:pt x="23304" y="11188"/>
                    <a:pt x="23326" y="11185"/>
                    <a:pt x="23335" y="11183"/>
                  </a:cubicBezTo>
                  <a:cubicBezTo>
                    <a:pt x="23344" y="11181"/>
                    <a:pt x="23349" y="11181"/>
                    <a:pt x="23353" y="11177"/>
                  </a:cubicBezTo>
                  <a:cubicBezTo>
                    <a:pt x="23357" y="11173"/>
                    <a:pt x="23355" y="11161"/>
                    <a:pt x="23359" y="11158"/>
                  </a:cubicBezTo>
                  <a:cubicBezTo>
                    <a:pt x="23363" y="11155"/>
                    <a:pt x="23375" y="11145"/>
                    <a:pt x="23379" y="11156"/>
                  </a:cubicBezTo>
                  <a:cubicBezTo>
                    <a:pt x="23383" y="11167"/>
                    <a:pt x="23385" y="11213"/>
                    <a:pt x="23382" y="11227"/>
                  </a:cubicBezTo>
                  <a:cubicBezTo>
                    <a:pt x="23379" y="11241"/>
                    <a:pt x="23367" y="11239"/>
                    <a:pt x="23359" y="11239"/>
                  </a:cubicBezTo>
                  <a:cubicBezTo>
                    <a:pt x="23351" y="11239"/>
                    <a:pt x="23338" y="11229"/>
                    <a:pt x="23332" y="11230"/>
                  </a:cubicBezTo>
                  <a:cubicBezTo>
                    <a:pt x="23326" y="11231"/>
                    <a:pt x="23320" y="11240"/>
                    <a:pt x="23325" y="11245"/>
                  </a:cubicBezTo>
                  <a:cubicBezTo>
                    <a:pt x="23330" y="11250"/>
                    <a:pt x="23379" y="11261"/>
                    <a:pt x="23364" y="11263"/>
                  </a:cubicBezTo>
                  <a:cubicBezTo>
                    <a:pt x="23328" y="11312"/>
                    <a:pt x="23291" y="11273"/>
                    <a:pt x="23232" y="11258"/>
                  </a:cubicBezTo>
                  <a:cubicBezTo>
                    <a:pt x="23182" y="11236"/>
                    <a:pt x="23234" y="11257"/>
                    <a:pt x="23235" y="11263"/>
                  </a:cubicBezTo>
                  <a:cubicBezTo>
                    <a:pt x="23236" y="11269"/>
                    <a:pt x="23258" y="11293"/>
                    <a:pt x="23241" y="11297"/>
                  </a:cubicBezTo>
                  <a:cubicBezTo>
                    <a:pt x="23252" y="11316"/>
                    <a:pt x="23135" y="11282"/>
                    <a:pt x="23134" y="11287"/>
                  </a:cubicBezTo>
                  <a:cubicBezTo>
                    <a:pt x="23133" y="11292"/>
                    <a:pt x="23226" y="11321"/>
                    <a:pt x="23235" y="11329"/>
                  </a:cubicBezTo>
                  <a:cubicBezTo>
                    <a:pt x="23244" y="11337"/>
                    <a:pt x="23202" y="11334"/>
                    <a:pt x="23190" y="11336"/>
                  </a:cubicBezTo>
                  <a:cubicBezTo>
                    <a:pt x="23178" y="11338"/>
                    <a:pt x="23127" y="11343"/>
                    <a:pt x="23163" y="11339"/>
                  </a:cubicBezTo>
                  <a:cubicBezTo>
                    <a:pt x="23202" y="11350"/>
                    <a:pt x="23343" y="11363"/>
                    <a:pt x="23407" y="11311"/>
                  </a:cubicBezTo>
                  <a:cubicBezTo>
                    <a:pt x="23428" y="11281"/>
                    <a:pt x="23429" y="11253"/>
                    <a:pt x="23415" y="11191"/>
                  </a:cubicBezTo>
                  <a:cubicBezTo>
                    <a:pt x="23391" y="11126"/>
                    <a:pt x="23380" y="11117"/>
                    <a:pt x="23344" y="11089"/>
                  </a:cubicBezTo>
                  <a:cubicBezTo>
                    <a:pt x="23210" y="11028"/>
                    <a:pt x="23070" y="10984"/>
                    <a:pt x="23001" y="10976"/>
                  </a:cubicBezTo>
                  <a:cubicBezTo>
                    <a:pt x="22878" y="10922"/>
                    <a:pt x="22785" y="10895"/>
                    <a:pt x="22687" y="10853"/>
                  </a:cubicBezTo>
                  <a:cubicBezTo>
                    <a:pt x="22656" y="10829"/>
                    <a:pt x="22632" y="10834"/>
                    <a:pt x="22608" y="10814"/>
                  </a:cubicBezTo>
                  <a:cubicBezTo>
                    <a:pt x="22559" y="10791"/>
                    <a:pt x="22531" y="10757"/>
                    <a:pt x="22540" y="10730"/>
                  </a:cubicBezTo>
                  <a:cubicBezTo>
                    <a:pt x="22525" y="10706"/>
                    <a:pt x="22530" y="10715"/>
                    <a:pt x="22516" y="10684"/>
                  </a:cubicBezTo>
                  <a:cubicBezTo>
                    <a:pt x="22502" y="10653"/>
                    <a:pt x="22477" y="10586"/>
                    <a:pt x="22458" y="10547"/>
                  </a:cubicBezTo>
                  <a:cubicBezTo>
                    <a:pt x="22439" y="10508"/>
                    <a:pt x="22421" y="10486"/>
                    <a:pt x="22405" y="10451"/>
                  </a:cubicBezTo>
                  <a:cubicBezTo>
                    <a:pt x="22387" y="10408"/>
                    <a:pt x="22371" y="10390"/>
                    <a:pt x="22359" y="10337"/>
                  </a:cubicBezTo>
                  <a:cubicBezTo>
                    <a:pt x="22311" y="10300"/>
                    <a:pt x="22276" y="10245"/>
                    <a:pt x="22257" y="10216"/>
                  </a:cubicBezTo>
                  <a:cubicBezTo>
                    <a:pt x="22238" y="10187"/>
                    <a:pt x="22247" y="10174"/>
                    <a:pt x="22243" y="10160"/>
                  </a:cubicBezTo>
                  <a:cubicBezTo>
                    <a:pt x="22239" y="10146"/>
                    <a:pt x="22235" y="10141"/>
                    <a:pt x="22233" y="10130"/>
                  </a:cubicBezTo>
                  <a:cubicBezTo>
                    <a:pt x="22231" y="10119"/>
                    <a:pt x="22231" y="10107"/>
                    <a:pt x="22230" y="10094"/>
                  </a:cubicBezTo>
                  <a:cubicBezTo>
                    <a:pt x="22227" y="10073"/>
                    <a:pt x="22225" y="10076"/>
                    <a:pt x="22225" y="10052"/>
                  </a:cubicBezTo>
                  <a:cubicBezTo>
                    <a:pt x="22195" y="9977"/>
                    <a:pt x="22232" y="9978"/>
                    <a:pt x="22231" y="9950"/>
                  </a:cubicBezTo>
                  <a:cubicBezTo>
                    <a:pt x="22230" y="9922"/>
                    <a:pt x="22216" y="9905"/>
                    <a:pt x="22221" y="9886"/>
                  </a:cubicBezTo>
                  <a:cubicBezTo>
                    <a:pt x="22226" y="9867"/>
                    <a:pt x="22245" y="9848"/>
                    <a:pt x="22260" y="9833"/>
                  </a:cubicBezTo>
                  <a:cubicBezTo>
                    <a:pt x="22275" y="9818"/>
                    <a:pt x="22295" y="9816"/>
                    <a:pt x="22309" y="9796"/>
                  </a:cubicBezTo>
                  <a:cubicBezTo>
                    <a:pt x="22323" y="9776"/>
                    <a:pt x="22334" y="9736"/>
                    <a:pt x="22342" y="9710"/>
                  </a:cubicBezTo>
                  <a:cubicBezTo>
                    <a:pt x="22350" y="9684"/>
                    <a:pt x="22354" y="9663"/>
                    <a:pt x="22360" y="9641"/>
                  </a:cubicBezTo>
                  <a:cubicBezTo>
                    <a:pt x="22366" y="9619"/>
                    <a:pt x="22378" y="9598"/>
                    <a:pt x="22378" y="9575"/>
                  </a:cubicBezTo>
                  <a:cubicBezTo>
                    <a:pt x="22378" y="9552"/>
                    <a:pt x="22359" y="9521"/>
                    <a:pt x="22359" y="9500"/>
                  </a:cubicBezTo>
                  <a:cubicBezTo>
                    <a:pt x="22359" y="9479"/>
                    <a:pt x="22381" y="9467"/>
                    <a:pt x="22381" y="9448"/>
                  </a:cubicBezTo>
                  <a:cubicBezTo>
                    <a:pt x="22381" y="9429"/>
                    <a:pt x="22354" y="9406"/>
                    <a:pt x="22357" y="9387"/>
                  </a:cubicBezTo>
                  <a:cubicBezTo>
                    <a:pt x="22363" y="9367"/>
                    <a:pt x="22390" y="9347"/>
                    <a:pt x="22399" y="9332"/>
                  </a:cubicBezTo>
                  <a:cubicBezTo>
                    <a:pt x="22408" y="9317"/>
                    <a:pt x="22408" y="9307"/>
                    <a:pt x="22411" y="9297"/>
                  </a:cubicBezTo>
                  <a:cubicBezTo>
                    <a:pt x="22407" y="9282"/>
                    <a:pt x="22417" y="9281"/>
                    <a:pt x="22420" y="9272"/>
                  </a:cubicBezTo>
                  <a:cubicBezTo>
                    <a:pt x="22423" y="9263"/>
                    <a:pt x="22421" y="9255"/>
                    <a:pt x="22428" y="9245"/>
                  </a:cubicBezTo>
                  <a:cubicBezTo>
                    <a:pt x="22435" y="9235"/>
                    <a:pt x="22450" y="9230"/>
                    <a:pt x="22461" y="9209"/>
                  </a:cubicBezTo>
                  <a:cubicBezTo>
                    <a:pt x="22459" y="9149"/>
                    <a:pt x="22484" y="9142"/>
                    <a:pt x="22491" y="9119"/>
                  </a:cubicBezTo>
                  <a:cubicBezTo>
                    <a:pt x="22494" y="9096"/>
                    <a:pt x="22497" y="9080"/>
                    <a:pt x="22504" y="9069"/>
                  </a:cubicBezTo>
                  <a:cubicBezTo>
                    <a:pt x="22511" y="9055"/>
                    <a:pt x="22522" y="9047"/>
                    <a:pt x="22530" y="9033"/>
                  </a:cubicBezTo>
                  <a:cubicBezTo>
                    <a:pt x="22538" y="9019"/>
                    <a:pt x="22541" y="8999"/>
                    <a:pt x="22552" y="8982"/>
                  </a:cubicBezTo>
                  <a:cubicBezTo>
                    <a:pt x="22555" y="8970"/>
                    <a:pt x="22548" y="8952"/>
                    <a:pt x="22594" y="8931"/>
                  </a:cubicBezTo>
                  <a:cubicBezTo>
                    <a:pt x="22608" y="8916"/>
                    <a:pt x="22609" y="8904"/>
                    <a:pt x="22612" y="8894"/>
                  </a:cubicBezTo>
                  <a:cubicBezTo>
                    <a:pt x="22611" y="8885"/>
                    <a:pt x="22605" y="8882"/>
                    <a:pt x="22612" y="8871"/>
                  </a:cubicBezTo>
                  <a:cubicBezTo>
                    <a:pt x="22642" y="8835"/>
                    <a:pt x="22640" y="8841"/>
                    <a:pt x="22653" y="8829"/>
                  </a:cubicBezTo>
                  <a:cubicBezTo>
                    <a:pt x="22669" y="8826"/>
                    <a:pt x="22667" y="8812"/>
                    <a:pt x="22677" y="8802"/>
                  </a:cubicBezTo>
                  <a:cubicBezTo>
                    <a:pt x="22687" y="8792"/>
                    <a:pt x="22705" y="8783"/>
                    <a:pt x="22713" y="8771"/>
                  </a:cubicBezTo>
                  <a:cubicBezTo>
                    <a:pt x="22721" y="8759"/>
                    <a:pt x="22715" y="8744"/>
                    <a:pt x="22722" y="8730"/>
                  </a:cubicBezTo>
                  <a:cubicBezTo>
                    <a:pt x="22729" y="8716"/>
                    <a:pt x="22745" y="8703"/>
                    <a:pt x="22758" y="8688"/>
                  </a:cubicBezTo>
                  <a:cubicBezTo>
                    <a:pt x="22792" y="8647"/>
                    <a:pt x="22757" y="8667"/>
                    <a:pt x="22801" y="8637"/>
                  </a:cubicBezTo>
                  <a:cubicBezTo>
                    <a:pt x="22819" y="8603"/>
                    <a:pt x="22831" y="8597"/>
                    <a:pt x="22843" y="8588"/>
                  </a:cubicBezTo>
                  <a:cubicBezTo>
                    <a:pt x="22855" y="8579"/>
                    <a:pt x="22857" y="8596"/>
                    <a:pt x="22872" y="8580"/>
                  </a:cubicBezTo>
                  <a:cubicBezTo>
                    <a:pt x="22902" y="8552"/>
                    <a:pt x="22921" y="8514"/>
                    <a:pt x="22936" y="8492"/>
                  </a:cubicBezTo>
                  <a:cubicBezTo>
                    <a:pt x="22949" y="8473"/>
                    <a:pt x="22942" y="8475"/>
                    <a:pt x="22947" y="8466"/>
                  </a:cubicBezTo>
                  <a:cubicBezTo>
                    <a:pt x="22952" y="8457"/>
                    <a:pt x="22962" y="8446"/>
                    <a:pt x="22965" y="8436"/>
                  </a:cubicBezTo>
                  <a:cubicBezTo>
                    <a:pt x="22968" y="8426"/>
                    <a:pt x="22966" y="8412"/>
                    <a:pt x="22968" y="8406"/>
                  </a:cubicBezTo>
                  <a:cubicBezTo>
                    <a:pt x="22970" y="8400"/>
                    <a:pt x="22974" y="8402"/>
                    <a:pt x="22978" y="8397"/>
                  </a:cubicBezTo>
                  <a:cubicBezTo>
                    <a:pt x="22983" y="8384"/>
                    <a:pt x="22992" y="8385"/>
                    <a:pt x="22993" y="8378"/>
                  </a:cubicBezTo>
                  <a:cubicBezTo>
                    <a:pt x="22994" y="8371"/>
                    <a:pt x="22988" y="8361"/>
                    <a:pt x="22987" y="8354"/>
                  </a:cubicBezTo>
                  <a:cubicBezTo>
                    <a:pt x="22986" y="8347"/>
                    <a:pt x="22990" y="8343"/>
                    <a:pt x="22989" y="8336"/>
                  </a:cubicBezTo>
                  <a:cubicBezTo>
                    <a:pt x="22988" y="8329"/>
                    <a:pt x="22982" y="8322"/>
                    <a:pt x="22981" y="8313"/>
                  </a:cubicBezTo>
                  <a:cubicBezTo>
                    <a:pt x="22980" y="8304"/>
                    <a:pt x="22980" y="8291"/>
                    <a:pt x="22980" y="8279"/>
                  </a:cubicBezTo>
                  <a:cubicBezTo>
                    <a:pt x="22971" y="8265"/>
                    <a:pt x="22977" y="8258"/>
                    <a:pt x="22980" y="8241"/>
                  </a:cubicBezTo>
                  <a:cubicBezTo>
                    <a:pt x="22982" y="8205"/>
                    <a:pt x="22991" y="8190"/>
                    <a:pt x="22996" y="8175"/>
                  </a:cubicBezTo>
                  <a:cubicBezTo>
                    <a:pt x="23001" y="8160"/>
                    <a:pt x="23008" y="8162"/>
                    <a:pt x="23011" y="8153"/>
                  </a:cubicBezTo>
                  <a:cubicBezTo>
                    <a:pt x="23014" y="8144"/>
                    <a:pt x="23013" y="8133"/>
                    <a:pt x="23017" y="8120"/>
                  </a:cubicBezTo>
                  <a:cubicBezTo>
                    <a:pt x="23021" y="8107"/>
                    <a:pt x="23033" y="8084"/>
                    <a:pt x="23037" y="8072"/>
                  </a:cubicBezTo>
                  <a:cubicBezTo>
                    <a:pt x="23041" y="8060"/>
                    <a:pt x="23038" y="8060"/>
                    <a:pt x="23043" y="8046"/>
                  </a:cubicBezTo>
                  <a:cubicBezTo>
                    <a:pt x="23048" y="8032"/>
                    <a:pt x="23049" y="8007"/>
                    <a:pt x="23067" y="7985"/>
                  </a:cubicBezTo>
                  <a:cubicBezTo>
                    <a:pt x="23106" y="7940"/>
                    <a:pt x="23134" y="7933"/>
                    <a:pt x="23154" y="7916"/>
                  </a:cubicBezTo>
                  <a:cubicBezTo>
                    <a:pt x="23174" y="7899"/>
                    <a:pt x="23177" y="7896"/>
                    <a:pt x="23187" y="7881"/>
                  </a:cubicBezTo>
                  <a:cubicBezTo>
                    <a:pt x="23200" y="7862"/>
                    <a:pt x="23197" y="7830"/>
                    <a:pt x="23214" y="7826"/>
                  </a:cubicBezTo>
                  <a:cubicBezTo>
                    <a:pt x="23218" y="7820"/>
                    <a:pt x="23241" y="7827"/>
                    <a:pt x="23251" y="7800"/>
                  </a:cubicBezTo>
                  <a:cubicBezTo>
                    <a:pt x="23259" y="7770"/>
                    <a:pt x="23264" y="7765"/>
                    <a:pt x="23272" y="7752"/>
                  </a:cubicBezTo>
                  <a:cubicBezTo>
                    <a:pt x="23280" y="7739"/>
                    <a:pt x="23292" y="7735"/>
                    <a:pt x="23298" y="7724"/>
                  </a:cubicBezTo>
                  <a:cubicBezTo>
                    <a:pt x="23304" y="7713"/>
                    <a:pt x="23301" y="7691"/>
                    <a:pt x="23308" y="7683"/>
                  </a:cubicBezTo>
                  <a:cubicBezTo>
                    <a:pt x="23314" y="7673"/>
                    <a:pt x="23332" y="7683"/>
                    <a:pt x="23340" y="7676"/>
                  </a:cubicBezTo>
                  <a:cubicBezTo>
                    <a:pt x="23348" y="7669"/>
                    <a:pt x="23356" y="7654"/>
                    <a:pt x="23359" y="7640"/>
                  </a:cubicBezTo>
                  <a:cubicBezTo>
                    <a:pt x="23366" y="7612"/>
                    <a:pt x="23356" y="7607"/>
                    <a:pt x="23358" y="7593"/>
                  </a:cubicBezTo>
                  <a:cubicBezTo>
                    <a:pt x="23360" y="7579"/>
                    <a:pt x="23367" y="7565"/>
                    <a:pt x="23370" y="7556"/>
                  </a:cubicBezTo>
                  <a:cubicBezTo>
                    <a:pt x="23373" y="7547"/>
                    <a:pt x="23369" y="7542"/>
                    <a:pt x="23374" y="7536"/>
                  </a:cubicBezTo>
                  <a:cubicBezTo>
                    <a:pt x="23379" y="7530"/>
                    <a:pt x="23395" y="7527"/>
                    <a:pt x="23398" y="7521"/>
                  </a:cubicBezTo>
                  <a:cubicBezTo>
                    <a:pt x="23397" y="7512"/>
                    <a:pt x="23391" y="7505"/>
                    <a:pt x="23395" y="7499"/>
                  </a:cubicBezTo>
                  <a:cubicBezTo>
                    <a:pt x="23407" y="7495"/>
                    <a:pt x="23416" y="7479"/>
                    <a:pt x="23422" y="7487"/>
                  </a:cubicBezTo>
                  <a:cubicBezTo>
                    <a:pt x="23410" y="7451"/>
                    <a:pt x="23413" y="7440"/>
                    <a:pt x="23428" y="7425"/>
                  </a:cubicBezTo>
                  <a:cubicBezTo>
                    <a:pt x="23429" y="7405"/>
                    <a:pt x="23410" y="7392"/>
                    <a:pt x="23428" y="7364"/>
                  </a:cubicBezTo>
                  <a:cubicBezTo>
                    <a:pt x="23436" y="7347"/>
                    <a:pt x="23469" y="7335"/>
                    <a:pt x="23478" y="7323"/>
                  </a:cubicBezTo>
                  <a:cubicBezTo>
                    <a:pt x="23487" y="7311"/>
                    <a:pt x="23476" y="7298"/>
                    <a:pt x="23479" y="7293"/>
                  </a:cubicBezTo>
                  <a:cubicBezTo>
                    <a:pt x="23482" y="7288"/>
                    <a:pt x="23489" y="7296"/>
                    <a:pt x="23494" y="7292"/>
                  </a:cubicBezTo>
                  <a:cubicBezTo>
                    <a:pt x="23499" y="7288"/>
                    <a:pt x="23506" y="7278"/>
                    <a:pt x="23506" y="7269"/>
                  </a:cubicBezTo>
                  <a:cubicBezTo>
                    <a:pt x="23506" y="7260"/>
                    <a:pt x="23493" y="7243"/>
                    <a:pt x="23493" y="7236"/>
                  </a:cubicBezTo>
                  <a:cubicBezTo>
                    <a:pt x="23493" y="7229"/>
                    <a:pt x="23503" y="7231"/>
                    <a:pt x="23503" y="7227"/>
                  </a:cubicBezTo>
                  <a:cubicBezTo>
                    <a:pt x="23503" y="7223"/>
                    <a:pt x="23494" y="7217"/>
                    <a:pt x="23494" y="7212"/>
                  </a:cubicBezTo>
                  <a:cubicBezTo>
                    <a:pt x="23494" y="7207"/>
                    <a:pt x="23506" y="7199"/>
                    <a:pt x="23503" y="7196"/>
                  </a:cubicBezTo>
                  <a:cubicBezTo>
                    <a:pt x="23500" y="7193"/>
                    <a:pt x="23478" y="7196"/>
                    <a:pt x="23473" y="7191"/>
                  </a:cubicBezTo>
                  <a:cubicBezTo>
                    <a:pt x="23468" y="7186"/>
                    <a:pt x="23475" y="7172"/>
                    <a:pt x="23472" y="7167"/>
                  </a:cubicBezTo>
                  <a:cubicBezTo>
                    <a:pt x="23469" y="7162"/>
                    <a:pt x="23459" y="7165"/>
                    <a:pt x="23457" y="7160"/>
                  </a:cubicBezTo>
                  <a:cubicBezTo>
                    <a:pt x="23455" y="7155"/>
                    <a:pt x="23462" y="7149"/>
                    <a:pt x="23460" y="7139"/>
                  </a:cubicBezTo>
                  <a:cubicBezTo>
                    <a:pt x="23448" y="7125"/>
                    <a:pt x="23445" y="7118"/>
                    <a:pt x="23445" y="7101"/>
                  </a:cubicBezTo>
                  <a:cubicBezTo>
                    <a:pt x="23416" y="7082"/>
                    <a:pt x="23432" y="7056"/>
                    <a:pt x="23430" y="7043"/>
                  </a:cubicBezTo>
                  <a:cubicBezTo>
                    <a:pt x="23428" y="7030"/>
                    <a:pt x="23431" y="7029"/>
                    <a:pt x="23431" y="7023"/>
                  </a:cubicBezTo>
                  <a:cubicBezTo>
                    <a:pt x="23431" y="7017"/>
                    <a:pt x="23430" y="7011"/>
                    <a:pt x="23427" y="7007"/>
                  </a:cubicBezTo>
                  <a:cubicBezTo>
                    <a:pt x="23424" y="7003"/>
                    <a:pt x="23417" y="7006"/>
                    <a:pt x="23415" y="7002"/>
                  </a:cubicBezTo>
                  <a:cubicBezTo>
                    <a:pt x="23413" y="6998"/>
                    <a:pt x="23412" y="6990"/>
                    <a:pt x="23416" y="6981"/>
                  </a:cubicBezTo>
                  <a:cubicBezTo>
                    <a:pt x="23420" y="6972"/>
                    <a:pt x="23437" y="6958"/>
                    <a:pt x="23439" y="6950"/>
                  </a:cubicBezTo>
                  <a:cubicBezTo>
                    <a:pt x="23443" y="6941"/>
                    <a:pt x="23431" y="6938"/>
                    <a:pt x="23430" y="6932"/>
                  </a:cubicBezTo>
                  <a:cubicBezTo>
                    <a:pt x="23429" y="6926"/>
                    <a:pt x="23434" y="6918"/>
                    <a:pt x="23433" y="6914"/>
                  </a:cubicBezTo>
                  <a:cubicBezTo>
                    <a:pt x="23432" y="6910"/>
                    <a:pt x="23426" y="6910"/>
                    <a:pt x="23422" y="6908"/>
                  </a:cubicBezTo>
                  <a:cubicBezTo>
                    <a:pt x="23418" y="6906"/>
                    <a:pt x="23411" y="6908"/>
                    <a:pt x="23406" y="6903"/>
                  </a:cubicBezTo>
                  <a:cubicBezTo>
                    <a:pt x="23401" y="6898"/>
                    <a:pt x="23395" y="6886"/>
                    <a:pt x="23394" y="6876"/>
                  </a:cubicBezTo>
                  <a:cubicBezTo>
                    <a:pt x="23393" y="6866"/>
                    <a:pt x="23395" y="6854"/>
                    <a:pt x="23398" y="6843"/>
                  </a:cubicBezTo>
                  <a:cubicBezTo>
                    <a:pt x="23401" y="6832"/>
                    <a:pt x="23424" y="6825"/>
                    <a:pt x="23415" y="6809"/>
                  </a:cubicBezTo>
                  <a:cubicBezTo>
                    <a:pt x="23403" y="6795"/>
                    <a:pt x="23388" y="6815"/>
                    <a:pt x="23383" y="6813"/>
                  </a:cubicBezTo>
                  <a:cubicBezTo>
                    <a:pt x="23378" y="6811"/>
                    <a:pt x="23387" y="6801"/>
                    <a:pt x="23382" y="6795"/>
                  </a:cubicBezTo>
                  <a:cubicBezTo>
                    <a:pt x="23377" y="6789"/>
                    <a:pt x="23362" y="6777"/>
                    <a:pt x="23350" y="6779"/>
                  </a:cubicBezTo>
                  <a:cubicBezTo>
                    <a:pt x="23347" y="6777"/>
                    <a:pt x="23315" y="6797"/>
                    <a:pt x="23308" y="6804"/>
                  </a:cubicBezTo>
                  <a:cubicBezTo>
                    <a:pt x="23301" y="6811"/>
                    <a:pt x="23310" y="6815"/>
                    <a:pt x="23308" y="6819"/>
                  </a:cubicBezTo>
                  <a:cubicBezTo>
                    <a:pt x="23306" y="6823"/>
                    <a:pt x="23301" y="6827"/>
                    <a:pt x="23295" y="6831"/>
                  </a:cubicBezTo>
                  <a:cubicBezTo>
                    <a:pt x="23289" y="6835"/>
                    <a:pt x="23276" y="6839"/>
                    <a:pt x="23272" y="6845"/>
                  </a:cubicBezTo>
                  <a:cubicBezTo>
                    <a:pt x="23268" y="6851"/>
                    <a:pt x="23273" y="6860"/>
                    <a:pt x="23272" y="6867"/>
                  </a:cubicBezTo>
                  <a:cubicBezTo>
                    <a:pt x="23271" y="6874"/>
                    <a:pt x="23269" y="6884"/>
                    <a:pt x="23266" y="6888"/>
                  </a:cubicBezTo>
                  <a:cubicBezTo>
                    <a:pt x="23263" y="6892"/>
                    <a:pt x="23257" y="6887"/>
                    <a:pt x="23254" y="6893"/>
                  </a:cubicBezTo>
                  <a:cubicBezTo>
                    <a:pt x="23251" y="6899"/>
                    <a:pt x="23245" y="6917"/>
                    <a:pt x="23245" y="6923"/>
                  </a:cubicBezTo>
                  <a:cubicBezTo>
                    <a:pt x="23245" y="6929"/>
                    <a:pt x="23257" y="6925"/>
                    <a:pt x="23256" y="6932"/>
                  </a:cubicBezTo>
                  <a:cubicBezTo>
                    <a:pt x="23255" y="6939"/>
                    <a:pt x="23246" y="6955"/>
                    <a:pt x="23239" y="6965"/>
                  </a:cubicBezTo>
                  <a:cubicBezTo>
                    <a:pt x="23232" y="6975"/>
                    <a:pt x="23221" y="6987"/>
                    <a:pt x="23212" y="6990"/>
                  </a:cubicBezTo>
                  <a:cubicBezTo>
                    <a:pt x="23203" y="6993"/>
                    <a:pt x="23191" y="6977"/>
                    <a:pt x="23182" y="6982"/>
                  </a:cubicBezTo>
                  <a:cubicBezTo>
                    <a:pt x="23173" y="6988"/>
                    <a:pt x="23158" y="7011"/>
                    <a:pt x="23155" y="7022"/>
                  </a:cubicBezTo>
                  <a:cubicBezTo>
                    <a:pt x="23152" y="7032"/>
                    <a:pt x="23168" y="7038"/>
                    <a:pt x="23166" y="7044"/>
                  </a:cubicBezTo>
                  <a:cubicBezTo>
                    <a:pt x="23164" y="7050"/>
                    <a:pt x="23146" y="7055"/>
                    <a:pt x="23140" y="7061"/>
                  </a:cubicBezTo>
                  <a:cubicBezTo>
                    <a:pt x="23134" y="7067"/>
                    <a:pt x="23129" y="7074"/>
                    <a:pt x="23127" y="7079"/>
                  </a:cubicBezTo>
                  <a:cubicBezTo>
                    <a:pt x="23125" y="7084"/>
                    <a:pt x="23133" y="7084"/>
                    <a:pt x="23128" y="7092"/>
                  </a:cubicBezTo>
                  <a:cubicBezTo>
                    <a:pt x="23123" y="7100"/>
                    <a:pt x="23110" y="7118"/>
                    <a:pt x="23100" y="7125"/>
                  </a:cubicBezTo>
                  <a:cubicBezTo>
                    <a:pt x="23090" y="7132"/>
                    <a:pt x="23076" y="7130"/>
                    <a:pt x="23071" y="7133"/>
                  </a:cubicBezTo>
                  <a:cubicBezTo>
                    <a:pt x="23066" y="7136"/>
                    <a:pt x="23072" y="7141"/>
                    <a:pt x="23071" y="7146"/>
                  </a:cubicBezTo>
                  <a:cubicBezTo>
                    <a:pt x="23070" y="7151"/>
                    <a:pt x="23068" y="7155"/>
                    <a:pt x="23062" y="7161"/>
                  </a:cubicBezTo>
                  <a:cubicBezTo>
                    <a:pt x="23056" y="7167"/>
                    <a:pt x="23041" y="7177"/>
                    <a:pt x="23037" y="7184"/>
                  </a:cubicBezTo>
                  <a:cubicBezTo>
                    <a:pt x="23033" y="7191"/>
                    <a:pt x="23044" y="7198"/>
                    <a:pt x="23038" y="7206"/>
                  </a:cubicBezTo>
                  <a:cubicBezTo>
                    <a:pt x="23032" y="7214"/>
                    <a:pt x="23008" y="7221"/>
                    <a:pt x="22999" y="7229"/>
                  </a:cubicBezTo>
                  <a:cubicBezTo>
                    <a:pt x="22990" y="7237"/>
                    <a:pt x="22989" y="7251"/>
                    <a:pt x="22983" y="7257"/>
                  </a:cubicBezTo>
                  <a:cubicBezTo>
                    <a:pt x="22977" y="7263"/>
                    <a:pt x="22968" y="7263"/>
                    <a:pt x="22962" y="7268"/>
                  </a:cubicBezTo>
                  <a:cubicBezTo>
                    <a:pt x="22956" y="7273"/>
                    <a:pt x="22953" y="7283"/>
                    <a:pt x="22948" y="7287"/>
                  </a:cubicBezTo>
                  <a:cubicBezTo>
                    <a:pt x="22943" y="7291"/>
                    <a:pt x="22936" y="7291"/>
                    <a:pt x="22932" y="7295"/>
                  </a:cubicBezTo>
                  <a:cubicBezTo>
                    <a:pt x="22928" y="7299"/>
                    <a:pt x="22929" y="7308"/>
                    <a:pt x="22926" y="7313"/>
                  </a:cubicBezTo>
                  <a:cubicBezTo>
                    <a:pt x="22923" y="7318"/>
                    <a:pt x="22918" y="7322"/>
                    <a:pt x="22914" y="7326"/>
                  </a:cubicBezTo>
                  <a:cubicBezTo>
                    <a:pt x="22910" y="7330"/>
                    <a:pt x="22901" y="7330"/>
                    <a:pt x="22900" y="7337"/>
                  </a:cubicBezTo>
                  <a:cubicBezTo>
                    <a:pt x="22899" y="7344"/>
                    <a:pt x="22907" y="7359"/>
                    <a:pt x="22905" y="7367"/>
                  </a:cubicBezTo>
                  <a:cubicBezTo>
                    <a:pt x="22887" y="7393"/>
                    <a:pt x="22893" y="7378"/>
                    <a:pt x="22890" y="7385"/>
                  </a:cubicBezTo>
                  <a:cubicBezTo>
                    <a:pt x="22887" y="7392"/>
                    <a:pt x="22892" y="7400"/>
                    <a:pt x="22888" y="7407"/>
                  </a:cubicBezTo>
                  <a:cubicBezTo>
                    <a:pt x="22884" y="7414"/>
                    <a:pt x="22868" y="7421"/>
                    <a:pt x="22863" y="7430"/>
                  </a:cubicBezTo>
                  <a:cubicBezTo>
                    <a:pt x="22858" y="7439"/>
                    <a:pt x="22868" y="7443"/>
                    <a:pt x="22860" y="7464"/>
                  </a:cubicBezTo>
                  <a:cubicBezTo>
                    <a:pt x="22852" y="7485"/>
                    <a:pt x="22829" y="7529"/>
                    <a:pt x="22813" y="7557"/>
                  </a:cubicBezTo>
                  <a:cubicBezTo>
                    <a:pt x="22797" y="7585"/>
                    <a:pt x="22782" y="7613"/>
                    <a:pt x="22761" y="7632"/>
                  </a:cubicBezTo>
                  <a:cubicBezTo>
                    <a:pt x="22712" y="7669"/>
                    <a:pt x="22708" y="7661"/>
                    <a:pt x="22689" y="7673"/>
                  </a:cubicBezTo>
                  <a:cubicBezTo>
                    <a:pt x="22670" y="7685"/>
                    <a:pt x="22657" y="7699"/>
                    <a:pt x="22644" y="7706"/>
                  </a:cubicBezTo>
                  <a:cubicBezTo>
                    <a:pt x="22631" y="7713"/>
                    <a:pt x="22619" y="7707"/>
                    <a:pt x="22609" y="7715"/>
                  </a:cubicBezTo>
                  <a:cubicBezTo>
                    <a:pt x="22599" y="7727"/>
                    <a:pt x="22599" y="7744"/>
                    <a:pt x="22585" y="7755"/>
                  </a:cubicBezTo>
                  <a:cubicBezTo>
                    <a:pt x="22571" y="7766"/>
                    <a:pt x="22539" y="7770"/>
                    <a:pt x="22527" y="7779"/>
                  </a:cubicBezTo>
                  <a:cubicBezTo>
                    <a:pt x="22515" y="7788"/>
                    <a:pt x="22521" y="7806"/>
                    <a:pt x="22515" y="7812"/>
                  </a:cubicBezTo>
                  <a:cubicBezTo>
                    <a:pt x="22509" y="7818"/>
                    <a:pt x="22497" y="7813"/>
                    <a:pt x="22492" y="7815"/>
                  </a:cubicBezTo>
                  <a:cubicBezTo>
                    <a:pt x="22487" y="7817"/>
                    <a:pt x="22487" y="7823"/>
                    <a:pt x="22482" y="7824"/>
                  </a:cubicBezTo>
                  <a:cubicBezTo>
                    <a:pt x="22477" y="7825"/>
                    <a:pt x="22464" y="7820"/>
                    <a:pt x="22461" y="7824"/>
                  </a:cubicBezTo>
                  <a:cubicBezTo>
                    <a:pt x="22458" y="7828"/>
                    <a:pt x="22473" y="7839"/>
                    <a:pt x="22465" y="7851"/>
                  </a:cubicBezTo>
                  <a:cubicBezTo>
                    <a:pt x="22450" y="7866"/>
                    <a:pt x="22431" y="7886"/>
                    <a:pt x="22416" y="7895"/>
                  </a:cubicBezTo>
                  <a:cubicBezTo>
                    <a:pt x="22401" y="7904"/>
                    <a:pt x="22382" y="7901"/>
                    <a:pt x="22372" y="7908"/>
                  </a:cubicBezTo>
                  <a:cubicBezTo>
                    <a:pt x="22357" y="7926"/>
                    <a:pt x="22366" y="7927"/>
                    <a:pt x="22357" y="7938"/>
                  </a:cubicBezTo>
                  <a:cubicBezTo>
                    <a:pt x="22348" y="7949"/>
                    <a:pt x="22327" y="7970"/>
                    <a:pt x="22315" y="7976"/>
                  </a:cubicBezTo>
                  <a:cubicBezTo>
                    <a:pt x="22303" y="7982"/>
                    <a:pt x="22291" y="7972"/>
                    <a:pt x="22287" y="7974"/>
                  </a:cubicBezTo>
                  <a:cubicBezTo>
                    <a:pt x="22283" y="7976"/>
                    <a:pt x="22291" y="7985"/>
                    <a:pt x="22291" y="7989"/>
                  </a:cubicBezTo>
                  <a:cubicBezTo>
                    <a:pt x="22291" y="7993"/>
                    <a:pt x="22291" y="7997"/>
                    <a:pt x="22288" y="8001"/>
                  </a:cubicBezTo>
                  <a:cubicBezTo>
                    <a:pt x="22285" y="8005"/>
                    <a:pt x="22279" y="8012"/>
                    <a:pt x="22273" y="8016"/>
                  </a:cubicBezTo>
                  <a:cubicBezTo>
                    <a:pt x="22267" y="8020"/>
                    <a:pt x="22259" y="8023"/>
                    <a:pt x="22255" y="8027"/>
                  </a:cubicBezTo>
                  <a:cubicBezTo>
                    <a:pt x="22251" y="8031"/>
                    <a:pt x="22254" y="8039"/>
                    <a:pt x="22249" y="8042"/>
                  </a:cubicBezTo>
                  <a:cubicBezTo>
                    <a:pt x="22244" y="8045"/>
                    <a:pt x="22242" y="8036"/>
                    <a:pt x="22224" y="8045"/>
                  </a:cubicBezTo>
                  <a:cubicBezTo>
                    <a:pt x="22216" y="8048"/>
                    <a:pt x="22212" y="8050"/>
                    <a:pt x="22201" y="8060"/>
                  </a:cubicBezTo>
                  <a:cubicBezTo>
                    <a:pt x="22190" y="8070"/>
                    <a:pt x="22173" y="8093"/>
                    <a:pt x="22156" y="8105"/>
                  </a:cubicBezTo>
                  <a:cubicBezTo>
                    <a:pt x="22109" y="8143"/>
                    <a:pt x="22113" y="8124"/>
                    <a:pt x="22099" y="8132"/>
                  </a:cubicBezTo>
                  <a:cubicBezTo>
                    <a:pt x="22085" y="8140"/>
                    <a:pt x="22080" y="8145"/>
                    <a:pt x="22074" y="8150"/>
                  </a:cubicBezTo>
                  <a:cubicBezTo>
                    <a:pt x="22068" y="8155"/>
                    <a:pt x="22067" y="8162"/>
                    <a:pt x="22063" y="8165"/>
                  </a:cubicBezTo>
                  <a:cubicBezTo>
                    <a:pt x="22059" y="8168"/>
                    <a:pt x="22051" y="8165"/>
                    <a:pt x="22047" y="8168"/>
                  </a:cubicBezTo>
                  <a:cubicBezTo>
                    <a:pt x="22043" y="8171"/>
                    <a:pt x="22046" y="8181"/>
                    <a:pt x="22042" y="8184"/>
                  </a:cubicBezTo>
                  <a:cubicBezTo>
                    <a:pt x="22038" y="8187"/>
                    <a:pt x="22029" y="8182"/>
                    <a:pt x="22024" y="8186"/>
                  </a:cubicBezTo>
                  <a:cubicBezTo>
                    <a:pt x="22018" y="8195"/>
                    <a:pt x="22018" y="8202"/>
                    <a:pt x="22015" y="8207"/>
                  </a:cubicBezTo>
                  <a:cubicBezTo>
                    <a:pt x="22015" y="8222"/>
                    <a:pt x="22004" y="8203"/>
                    <a:pt x="21996" y="8216"/>
                  </a:cubicBezTo>
                  <a:cubicBezTo>
                    <a:pt x="21960" y="8245"/>
                    <a:pt x="21978" y="8270"/>
                    <a:pt x="21969" y="8285"/>
                  </a:cubicBezTo>
                  <a:cubicBezTo>
                    <a:pt x="21960" y="8300"/>
                    <a:pt x="21953" y="8296"/>
                    <a:pt x="21943" y="8306"/>
                  </a:cubicBezTo>
                  <a:cubicBezTo>
                    <a:pt x="21933" y="8316"/>
                    <a:pt x="21922" y="8337"/>
                    <a:pt x="21907" y="8346"/>
                  </a:cubicBezTo>
                  <a:cubicBezTo>
                    <a:pt x="21881" y="8372"/>
                    <a:pt x="21863" y="8351"/>
                    <a:pt x="21852" y="8358"/>
                  </a:cubicBezTo>
                  <a:cubicBezTo>
                    <a:pt x="21841" y="8365"/>
                    <a:pt x="21845" y="8382"/>
                    <a:pt x="21840" y="8391"/>
                  </a:cubicBezTo>
                  <a:cubicBezTo>
                    <a:pt x="21835" y="8400"/>
                    <a:pt x="21826" y="8410"/>
                    <a:pt x="21819" y="8414"/>
                  </a:cubicBezTo>
                  <a:cubicBezTo>
                    <a:pt x="21812" y="8418"/>
                    <a:pt x="21805" y="8415"/>
                    <a:pt x="21799" y="8418"/>
                  </a:cubicBezTo>
                  <a:cubicBezTo>
                    <a:pt x="21793" y="8421"/>
                    <a:pt x="21787" y="8426"/>
                    <a:pt x="21781" y="8435"/>
                  </a:cubicBezTo>
                  <a:cubicBezTo>
                    <a:pt x="21775" y="8444"/>
                    <a:pt x="21776" y="8459"/>
                    <a:pt x="21766" y="8471"/>
                  </a:cubicBezTo>
                  <a:cubicBezTo>
                    <a:pt x="21756" y="8483"/>
                    <a:pt x="21734" y="8504"/>
                    <a:pt x="21720" y="8510"/>
                  </a:cubicBezTo>
                  <a:cubicBezTo>
                    <a:pt x="21706" y="8516"/>
                    <a:pt x="21695" y="8502"/>
                    <a:pt x="21682" y="8510"/>
                  </a:cubicBezTo>
                  <a:cubicBezTo>
                    <a:pt x="21666" y="8523"/>
                    <a:pt x="21648" y="8542"/>
                    <a:pt x="21639" y="8561"/>
                  </a:cubicBezTo>
                  <a:cubicBezTo>
                    <a:pt x="21630" y="8580"/>
                    <a:pt x="21636" y="8601"/>
                    <a:pt x="21625" y="8627"/>
                  </a:cubicBezTo>
                  <a:cubicBezTo>
                    <a:pt x="21614" y="8653"/>
                    <a:pt x="21585" y="8698"/>
                    <a:pt x="21570" y="8717"/>
                  </a:cubicBezTo>
                  <a:cubicBezTo>
                    <a:pt x="21555" y="8736"/>
                    <a:pt x="21545" y="8734"/>
                    <a:pt x="21537" y="8741"/>
                  </a:cubicBezTo>
                  <a:cubicBezTo>
                    <a:pt x="21529" y="8748"/>
                    <a:pt x="21529" y="8750"/>
                    <a:pt x="21519" y="8759"/>
                  </a:cubicBezTo>
                  <a:cubicBezTo>
                    <a:pt x="21493" y="8792"/>
                    <a:pt x="21488" y="8780"/>
                    <a:pt x="21474" y="8793"/>
                  </a:cubicBezTo>
                  <a:cubicBezTo>
                    <a:pt x="21460" y="8806"/>
                    <a:pt x="21449" y="8826"/>
                    <a:pt x="21433" y="8838"/>
                  </a:cubicBezTo>
                  <a:cubicBezTo>
                    <a:pt x="21417" y="8850"/>
                    <a:pt x="21389" y="8859"/>
                    <a:pt x="21375" y="8867"/>
                  </a:cubicBezTo>
                  <a:cubicBezTo>
                    <a:pt x="21361" y="8875"/>
                    <a:pt x="21361" y="8879"/>
                    <a:pt x="21349" y="8886"/>
                  </a:cubicBezTo>
                  <a:cubicBezTo>
                    <a:pt x="21292" y="8903"/>
                    <a:pt x="21316" y="8899"/>
                    <a:pt x="21304" y="8909"/>
                  </a:cubicBezTo>
                  <a:cubicBezTo>
                    <a:pt x="21292" y="8919"/>
                    <a:pt x="21286" y="8925"/>
                    <a:pt x="21277" y="8945"/>
                  </a:cubicBezTo>
                  <a:cubicBezTo>
                    <a:pt x="21268" y="8965"/>
                    <a:pt x="21250" y="8951"/>
                    <a:pt x="21249" y="9029"/>
                  </a:cubicBezTo>
                  <a:cubicBezTo>
                    <a:pt x="21178" y="9082"/>
                    <a:pt x="21185" y="9072"/>
                    <a:pt x="21163" y="9083"/>
                  </a:cubicBezTo>
                  <a:cubicBezTo>
                    <a:pt x="21141" y="9094"/>
                    <a:pt x="21136" y="9082"/>
                    <a:pt x="21114" y="9095"/>
                  </a:cubicBezTo>
                  <a:cubicBezTo>
                    <a:pt x="21095" y="9123"/>
                    <a:pt x="21117" y="9122"/>
                    <a:pt x="21033" y="9164"/>
                  </a:cubicBezTo>
                  <a:cubicBezTo>
                    <a:pt x="20974" y="9193"/>
                    <a:pt x="20895" y="9198"/>
                    <a:pt x="20745" y="9222"/>
                  </a:cubicBezTo>
                  <a:cubicBezTo>
                    <a:pt x="20649" y="9242"/>
                    <a:pt x="20322" y="9231"/>
                    <a:pt x="20322" y="9231"/>
                  </a:cubicBezTo>
                  <a:cubicBezTo>
                    <a:pt x="20100" y="9216"/>
                    <a:pt x="19947" y="9195"/>
                    <a:pt x="19756" y="9147"/>
                  </a:cubicBezTo>
                  <a:cubicBezTo>
                    <a:pt x="19710" y="9136"/>
                    <a:pt x="19707" y="9134"/>
                    <a:pt x="19683" y="9128"/>
                  </a:cubicBezTo>
                  <a:cubicBezTo>
                    <a:pt x="19659" y="9122"/>
                    <a:pt x="19660" y="9128"/>
                    <a:pt x="19609" y="9113"/>
                  </a:cubicBezTo>
                  <a:cubicBezTo>
                    <a:pt x="19558" y="9098"/>
                    <a:pt x="19429" y="9055"/>
                    <a:pt x="19375" y="9036"/>
                  </a:cubicBezTo>
                  <a:cubicBezTo>
                    <a:pt x="19297" y="9010"/>
                    <a:pt x="19305" y="9008"/>
                    <a:pt x="19285" y="8999"/>
                  </a:cubicBezTo>
                  <a:cubicBezTo>
                    <a:pt x="19265" y="8990"/>
                    <a:pt x="19267" y="8986"/>
                    <a:pt x="19257" y="8982"/>
                  </a:cubicBezTo>
                  <a:cubicBezTo>
                    <a:pt x="19247" y="8978"/>
                    <a:pt x="19246" y="8980"/>
                    <a:pt x="19227" y="8972"/>
                  </a:cubicBezTo>
                  <a:cubicBezTo>
                    <a:pt x="19208" y="8964"/>
                    <a:pt x="19161" y="8946"/>
                    <a:pt x="19140" y="8933"/>
                  </a:cubicBezTo>
                  <a:cubicBezTo>
                    <a:pt x="19119" y="8920"/>
                    <a:pt x="19120" y="8908"/>
                    <a:pt x="19104" y="8894"/>
                  </a:cubicBezTo>
                  <a:cubicBezTo>
                    <a:pt x="19088" y="8880"/>
                    <a:pt x="19053" y="8865"/>
                    <a:pt x="19042" y="8849"/>
                  </a:cubicBezTo>
                  <a:cubicBezTo>
                    <a:pt x="19031" y="8833"/>
                    <a:pt x="19042" y="8812"/>
                    <a:pt x="19036" y="8795"/>
                  </a:cubicBezTo>
                  <a:cubicBezTo>
                    <a:pt x="19030" y="8778"/>
                    <a:pt x="19015" y="8759"/>
                    <a:pt x="19008" y="8748"/>
                  </a:cubicBezTo>
                  <a:cubicBezTo>
                    <a:pt x="19001" y="8737"/>
                    <a:pt x="18997" y="8735"/>
                    <a:pt x="18991" y="8726"/>
                  </a:cubicBezTo>
                  <a:cubicBezTo>
                    <a:pt x="18985" y="8717"/>
                    <a:pt x="18973" y="8704"/>
                    <a:pt x="18973" y="8693"/>
                  </a:cubicBezTo>
                  <a:cubicBezTo>
                    <a:pt x="18973" y="8682"/>
                    <a:pt x="18998" y="8669"/>
                    <a:pt x="18991" y="8657"/>
                  </a:cubicBezTo>
                  <a:cubicBezTo>
                    <a:pt x="18984" y="8645"/>
                    <a:pt x="18945" y="8627"/>
                    <a:pt x="18931" y="8622"/>
                  </a:cubicBezTo>
                  <a:cubicBezTo>
                    <a:pt x="18917" y="8617"/>
                    <a:pt x="18917" y="8631"/>
                    <a:pt x="18907" y="8624"/>
                  </a:cubicBezTo>
                  <a:cubicBezTo>
                    <a:pt x="18889" y="8579"/>
                    <a:pt x="18880" y="8591"/>
                    <a:pt x="18871" y="8577"/>
                  </a:cubicBezTo>
                  <a:cubicBezTo>
                    <a:pt x="18862" y="8561"/>
                    <a:pt x="18855" y="8553"/>
                    <a:pt x="18852" y="8541"/>
                  </a:cubicBezTo>
                  <a:cubicBezTo>
                    <a:pt x="18849" y="8529"/>
                    <a:pt x="18850" y="8514"/>
                    <a:pt x="18852" y="8504"/>
                  </a:cubicBezTo>
                  <a:cubicBezTo>
                    <a:pt x="18854" y="8494"/>
                    <a:pt x="18863" y="8490"/>
                    <a:pt x="18864" y="8483"/>
                  </a:cubicBezTo>
                  <a:cubicBezTo>
                    <a:pt x="18865" y="8476"/>
                    <a:pt x="18859" y="8470"/>
                    <a:pt x="18859" y="8463"/>
                  </a:cubicBezTo>
                  <a:cubicBezTo>
                    <a:pt x="18859" y="8456"/>
                    <a:pt x="18867" y="8445"/>
                    <a:pt x="18864" y="8438"/>
                  </a:cubicBezTo>
                  <a:cubicBezTo>
                    <a:pt x="18861" y="8431"/>
                    <a:pt x="18846" y="8427"/>
                    <a:pt x="18840" y="8421"/>
                  </a:cubicBezTo>
                  <a:cubicBezTo>
                    <a:pt x="18834" y="8415"/>
                    <a:pt x="18828" y="8408"/>
                    <a:pt x="18828" y="8400"/>
                  </a:cubicBezTo>
                  <a:cubicBezTo>
                    <a:pt x="18828" y="8392"/>
                    <a:pt x="18840" y="8381"/>
                    <a:pt x="18841" y="8372"/>
                  </a:cubicBezTo>
                  <a:cubicBezTo>
                    <a:pt x="18842" y="8363"/>
                    <a:pt x="18833" y="8355"/>
                    <a:pt x="18832" y="8346"/>
                  </a:cubicBezTo>
                  <a:cubicBezTo>
                    <a:pt x="18831" y="8337"/>
                    <a:pt x="18832" y="8328"/>
                    <a:pt x="18834" y="8319"/>
                  </a:cubicBezTo>
                  <a:cubicBezTo>
                    <a:pt x="18836" y="8310"/>
                    <a:pt x="18842" y="8304"/>
                    <a:pt x="18844" y="8294"/>
                  </a:cubicBezTo>
                  <a:cubicBezTo>
                    <a:pt x="18846" y="8284"/>
                    <a:pt x="18847" y="8271"/>
                    <a:pt x="18847" y="8261"/>
                  </a:cubicBezTo>
                  <a:cubicBezTo>
                    <a:pt x="18847" y="8251"/>
                    <a:pt x="18842" y="8243"/>
                    <a:pt x="18841" y="8232"/>
                  </a:cubicBezTo>
                  <a:cubicBezTo>
                    <a:pt x="18841" y="8203"/>
                    <a:pt x="18843" y="8206"/>
                    <a:pt x="18840" y="8196"/>
                  </a:cubicBezTo>
                  <a:cubicBezTo>
                    <a:pt x="18837" y="8186"/>
                    <a:pt x="18830" y="8185"/>
                    <a:pt x="18826" y="8174"/>
                  </a:cubicBezTo>
                  <a:cubicBezTo>
                    <a:pt x="18822" y="8163"/>
                    <a:pt x="18825" y="8140"/>
                    <a:pt x="18816" y="8129"/>
                  </a:cubicBezTo>
                  <a:cubicBezTo>
                    <a:pt x="18807" y="8118"/>
                    <a:pt x="18784" y="8109"/>
                    <a:pt x="18775" y="8109"/>
                  </a:cubicBezTo>
                  <a:cubicBezTo>
                    <a:pt x="18766" y="8109"/>
                    <a:pt x="18767" y="8123"/>
                    <a:pt x="18763" y="8129"/>
                  </a:cubicBezTo>
                  <a:cubicBezTo>
                    <a:pt x="18759" y="8135"/>
                    <a:pt x="18760" y="8140"/>
                    <a:pt x="18753" y="8144"/>
                  </a:cubicBezTo>
                  <a:cubicBezTo>
                    <a:pt x="18746" y="8148"/>
                    <a:pt x="18731" y="8148"/>
                    <a:pt x="18723" y="8151"/>
                  </a:cubicBezTo>
                  <a:cubicBezTo>
                    <a:pt x="18715" y="8154"/>
                    <a:pt x="18712" y="8159"/>
                    <a:pt x="18706" y="8162"/>
                  </a:cubicBezTo>
                  <a:cubicBezTo>
                    <a:pt x="18700" y="8165"/>
                    <a:pt x="18703" y="8168"/>
                    <a:pt x="18684" y="8169"/>
                  </a:cubicBezTo>
                  <a:cubicBezTo>
                    <a:pt x="18656" y="8175"/>
                    <a:pt x="18614" y="8170"/>
                    <a:pt x="18594" y="8168"/>
                  </a:cubicBezTo>
                  <a:cubicBezTo>
                    <a:pt x="18574" y="8166"/>
                    <a:pt x="18573" y="8159"/>
                    <a:pt x="18564" y="8157"/>
                  </a:cubicBezTo>
                  <a:cubicBezTo>
                    <a:pt x="18555" y="8155"/>
                    <a:pt x="18555" y="8160"/>
                    <a:pt x="18543" y="8159"/>
                  </a:cubicBezTo>
                  <a:cubicBezTo>
                    <a:pt x="18469" y="8141"/>
                    <a:pt x="18309" y="8109"/>
                    <a:pt x="18247" y="8087"/>
                  </a:cubicBezTo>
                  <a:cubicBezTo>
                    <a:pt x="18207" y="8072"/>
                    <a:pt x="18227" y="8063"/>
                    <a:pt x="18220" y="8058"/>
                  </a:cubicBezTo>
                  <a:cubicBezTo>
                    <a:pt x="18213" y="8053"/>
                    <a:pt x="18206" y="8062"/>
                    <a:pt x="18202" y="8058"/>
                  </a:cubicBezTo>
                  <a:cubicBezTo>
                    <a:pt x="18198" y="8054"/>
                    <a:pt x="18199" y="8041"/>
                    <a:pt x="18193" y="8036"/>
                  </a:cubicBezTo>
                  <a:cubicBezTo>
                    <a:pt x="18187" y="8031"/>
                    <a:pt x="18181" y="8027"/>
                    <a:pt x="18169" y="8027"/>
                  </a:cubicBezTo>
                  <a:cubicBezTo>
                    <a:pt x="18157" y="8027"/>
                    <a:pt x="18131" y="8032"/>
                    <a:pt x="18118" y="8036"/>
                  </a:cubicBezTo>
                  <a:cubicBezTo>
                    <a:pt x="18105" y="8040"/>
                    <a:pt x="18113" y="8051"/>
                    <a:pt x="18094" y="8051"/>
                  </a:cubicBezTo>
                  <a:cubicBezTo>
                    <a:pt x="18045" y="8043"/>
                    <a:pt x="18069" y="8049"/>
                    <a:pt x="18003" y="8036"/>
                  </a:cubicBezTo>
                  <a:cubicBezTo>
                    <a:pt x="17937" y="8023"/>
                    <a:pt x="17802" y="7999"/>
                    <a:pt x="17697" y="7973"/>
                  </a:cubicBezTo>
                  <a:cubicBezTo>
                    <a:pt x="17544" y="7934"/>
                    <a:pt x="17460" y="7905"/>
                    <a:pt x="17371" y="7883"/>
                  </a:cubicBezTo>
                  <a:cubicBezTo>
                    <a:pt x="17065" y="7787"/>
                    <a:pt x="16854" y="7712"/>
                    <a:pt x="16693" y="7652"/>
                  </a:cubicBezTo>
                  <a:cubicBezTo>
                    <a:pt x="16445" y="7557"/>
                    <a:pt x="16141" y="7411"/>
                    <a:pt x="15943" y="7319"/>
                  </a:cubicBezTo>
                  <a:cubicBezTo>
                    <a:pt x="15745" y="7227"/>
                    <a:pt x="15611" y="7157"/>
                    <a:pt x="15504" y="7100"/>
                  </a:cubicBezTo>
                  <a:cubicBezTo>
                    <a:pt x="15436" y="7058"/>
                    <a:pt x="15303" y="6977"/>
                    <a:pt x="15303" y="6977"/>
                  </a:cubicBezTo>
                  <a:cubicBezTo>
                    <a:pt x="15231" y="6927"/>
                    <a:pt x="15145" y="6866"/>
                    <a:pt x="15145" y="6863"/>
                  </a:cubicBezTo>
                  <a:cubicBezTo>
                    <a:pt x="15138" y="6853"/>
                    <a:pt x="15159" y="6848"/>
                    <a:pt x="15159" y="6842"/>
                  </a:cubicBezTo>
                  <a:cubicBezTo>
                    <a:pt x="15159" y="6836"/>
                    <a:pt x="15149" y="6828"/>
                    <a:pt x="15144" y="6828"/>
                  </a:cubicBezTo>
                  <a:cubicBezTo>
                    <a:pt x="15139" y="6828"/>
                    <a:pt x="15131" y="6842"/>
                    <a:pt x="15126" y="6843"/>
                  </a:cubicBezTo>
                  <a:cubicBezTo>
                    <a:pt x="15121" y="6844"/>
                    <a:pt x="15119" y="6838"/>
                    <a:pt x="15115" y="6833"/>
                  </a:cubicBezTo>
                  <a:cubicBezTo>
                    <a:pt x="15111" y="6828"/>
                    <a:pt x="15104" y="6820"/>
                    <a:pt x="15103" y="6813"/>
                  </a:cubicBezTo>
                  <a:cubicBezTo>
                    <a:pt x="15102" y="6806"/>
                    <a:pt x="15110" y="6799"/>
                    <a:pt x="15108" y="6792"/>
                  </a:cubicBezTo>
                  <a:cubicBezTo>
                    <a:pt x="15106" y="6785"/>
                    <a:pt x="15095" y="6777"/>
                    <a:pt x="15091" y="6768"/>
                  </a:cubicBezTo>
                  <a:cubicBezTo>
                    <a:pt x="15087" y="6759"/>
                    <a:pt x="15082" y="6748"/>
                    <a:pt x="15082" y="6740"/>
                  </a:cubicBezTo>
                  <a:cubicBezTo>
                    <a:pt x="15082" y="6732"/>
                    <a:pt x="15094" y="6730"/>
                    <a:pt x="15093" y="6722"/>
                  </a:cubicBezTo>
                  <a:cubicBezTo>
                    <a:pt x="15092" y="6714"/>
                    <a:pt x="15081" y="6703"/>
                    <a:pt x="15076" y="6693"/>
                  </a:cubicBezTo>
                  <a:cubicBezTo>
                    <a:pt x="15071" y="6683"/>
                    <a:pt x="15071" y="6671"/>
                    <a:pt x="15066" y="6665"/>
                  </a:cubicBezTo>
                  <a:cubicBezTo>
                    <a:pt x="15061" y="6659"/>
                    <a:pt x="15055" y="6663"/>
                    <a:pt x="15049" y="6657"/>
                  </a:cubicBezTo>
                  <a:cubicBezTo>
                    <a:pt x="15043" y="6651"/>
                    <a:pt x="15039" y="6636"/>
                    <a:pt x="15031" y="6630"/>
                  </a:cubicBezTo>
                  <a:cubicBezTo>
                    <a:pt x="15023" y="6624"/>
                    <a:pt x="15011" y="6626"/>
                    <a:pt x="15000" y="6620"/>
                  </a:cubicBezTo>
                  <a:cubicBezTo>
                    <a:pt x="14989" y="6614"/>
                    <a:pt x="14973" y="6603"/>
                    <a:pt x="14962" y="6596"/>
                  </a:cubicBezTo>
                  <a:cubicBezTo>
                    <a:pt x="14951" y="6589"/>
                    <a:pt x="14951" y="6586"/>
                    <a:pt x="14932" y="6575"/>
                  </a:cubicBezTo>
                  <a:cubicBezTo>
                    <a:pt x="14901" y="6556"/>
                    <a:pt x="14890" y="6553"/>
                    <a:pt x="14848" y="6527"/>
                  </a:cubicBezTo>
                  <a:cubicBezTo>
                    <a:pt x="14806" y="6501"/>
                    <a:pt x="14729" y="6452"/>
                    <a:pt x="14677" y="6417"/>
                  </a:cubicBezTo>
                  <a:cubicBezTo>
                    <a:pt x="14624" y="6380"/>
                    <a:pt x="14554" y="6343"/>
                    <a:pt x="14539" y="6318"/>
                  </a:cubicBezTo>
                  <a:cubicBezTo>
                    <a:pt x="14524" y="6293"/>
                    <a:pt x="14547" y="6295"/>
                    <a:pt x="14542" y="6279"/>
                  </a:cubicBezTo>
                  <a:cubicBezTo>
                    <a:pt x="14537" y="6263"/>
                    <a:pt x="14518" y="6232"/>
                    <a:pt x="14508" y="6224"/>
                  </a:cubicBezTo>
                  <a:cubicBezTo>
                    <a:pt x="14496" y="6218"/>
                    <a:pt x="14494" y="6227"/>
                    <a:pt x="14482" y="6231"/>
                  </a:cubicBezTo>
                  <a:cubicBezTo>
                    <a:pt x="14422" y="6189"/>
                    <a:pt x="14430" y="6198"/>
                    <a:pt x="14269" y="6084"/>
                  </a:cubicBezTo>
                  <a:cubicBezTo>
                    <a:pt x="14095" y="5970"/>
                    <a:pt x="13942" y="5864"/>
                    <a:pt x="13839" y="5774"/>
                  </a:cubicBezTo>
                  <a:cubicBezTo>
                    <a:pt x="13833" y="5738"/>
                    <a:pt x="13842" y="5726"/>
                    <a:pt x="13837" y="5717"/>
                  </a:cubicBezTo>
                  <a:cubicBezTo>
                    <a:pt x="13832" y="5708"/>
                    <a:pt x="13819" y="5718"/>
                    <a:pt x="13807" y="5718"/>
                  </a:cubicBezTo>
                  <a:cubicBezTo>
                    <a:pt x="13795" y="5718"/>
                    <a:pt x="13776" y="5721"/>
                    <a:pt x="13767" y="5717"/>
                  </a:cubicBezTo>
                  <a:cubicBezTo>
                    <a:pt x="13758" y="5713"/>
                    <a:pt x="13756" y="5698"/>
                    <a:pt x="13749" y="5694"/>
                  </a:cubicBezTo>
                  <a:cubicBezTo>
                    <a:pt x="13742" y="5690"/>
                    <a:pt x="13741" y="5701"/>
                    <a:pt x="13726" y="5691"/>
                  </a:cubicBezTo>
                  <a:cubicBezTo>
                    <a:pt x="13711" y="5681"/>
                    <a:pt x="13689" y="5659"/>
                    <a:pt x="13657" y="5634"/>
                  </a:cubicBezTo>
                  <a:cubicBezTo>
                    <a:pt x="13613" y="5604"/>
                    <a:pt x="13534" y="5541"/>
                    <a:pt x="13534" y="5541"/>
                  </a:cubicBezTo>
                  <a:cubicBezTo>
                    <a:pt x="13496" y="5504"/>
                    <a:pt x="13454" y="5438"/>
                    <a:pt x="13434" y="5411"/>
                  </a:cubicBezTo>
                  <a:cubicBezTo>
                    <a:pt x="13414" y="5384"/>
                    <a:pt x="13421" y="5386"/>
                    <a:pt x="13416" y="5378"/>
                  </a:cubicBezTo>
                  <a:cubicBezTo>
                    <a:pt x="13411" y="5370"/>
                    <a:pt x="13405" y="5372"/>
                    <a:pt x="13401" y="5363"/>
                  </a:cubicBezTo>
                  <a:cubicBezTo>
                    <a:pt x="13397" y="5354"/>
                    <a:pt x="13398" y="5335"/>
                    <a:pt x="13389" y="5325"/>
                  </a:cubicBezTo>
                  <a:cubicBezTo>
                    <a:pt x="13380" y="5315"/>
                    <a:pt x="13353" y="5313"/>
                    <a:pt x="13345" y="5303"/>
                  </a:cubicBezTo>
                  <a:cubicBezTo>
                    <a:pt x="13337" y="5293"/>
                    <a:pt x="13345" y="5269"/>
                    <a:pt x="13341" y="5262"/>
                  </a:cubicBezTo>
                  <a:cubicBezTo>
                    <a:pt x="13337" y="5255"/>
                    <a:pt x="13329" y="5266"/>
                    <a:pt x="13321" y="5261"/>
                  </a:cubicBezTo>
                  <a:cubicBezTo>
                    <a:pt x="13313" y="5256"/>
                    <a:pt x="13300" y="5240"/>
                    <a:pt x="13294" y="5232"/>
                  </a:cubicBezTo>
                  <a:cubicBezTo>
                    <a:pt x="13288" y="5224"/>
                    <a:pt x="13284" y="5218"/>
                    <a:pt x="13284" y="5210"/>
                  </a:cubicBezTo>
                  <a:cubicBezTo>
                    <a:pt x="13284" y="5202"/>
                    <a:pt x="13294" y="5188"/>
                    <a:pt x="13293" y="5181"/>
                  </a:cubicBezTo>
                  <a:cubicBezTo>
                    <a:pt x="13292" y="5174"/>
                    <a:pt x="13279" y="5171"/>
                    <a:pt x="13275" y="5165"/>
                  </a:cubicBezTo>
                  <a:cubicBezTo>
                    <a:pt x="13271" y="5159"/>
                    <a:pt x="13273" y="5145"/>
                    <a:pt x="13269" y="5144"/>
                  </a:cubicBezTo>
                  <a:cubicBezTo>
                    <a:pt x="13265" y="5143"/>
                    <a:pt x="13258" y="5155"/>
                    <a:pt x="13252" y="5156"/>
                  </a:cubicBezTo>
                  <a:cubicBezTo>
                    <a:pt x="13246" y="5157"/>
                    <a:pt x="13238" y="5154"/>
                    <a:pt x="13233" y="5151"/>
                  </a:cubicBezTo>
                  <a:cubicBezTo>
                    <a:pt x="13228" y="5148"/>
                    <a:pt x="13237" y="5152"/>
                    <a:pt x="13222" y="5135"/>
                  </a:cubicBezTo>
                  <a:cubicBezTo>
                    <a:pt x="13201" y="5113"/>
                    <a:pt x="13157" y="5070"/>
                    <a:pt x="13143" y="5051"/>
                  </a:cubicBezTo>
                  <a:cubicBezTo>
                    <a:pt x="13129" y="5032"/>
                    <a:pt x="13142" y="5031"/>
                    <a:pt x="13135" y="5021"/>
                  </a:cubicBezTo>
                  <a:cubicBezTo>
                    <a:pt x="13128" y="5011"/>
                    <a:pt x="13111" y="4997"/>
                    <a:pt x="13102" y="4991"/>
                  </a:cubicBezTo>
                  <a:cubicBezTo>
                    <a:pt x="13093" y="4985"/>
                    <a:pt x="13088" y="4991"/>
                    <a:pt x="13080" y="4986"/>
                  </a:cubicBezTo>
                  <a:cubicBezTo>
                    <a:pt x="13072" y="4981"/>
                    <a:pt x="13059" y="4967"/>
                    <a:pt x="13053" y="4961"/>
                  </a:cubicBezTo>
                  <a:cubicBezTo>
                    <a:pt x="13047" y="4955"/>
                    <a:pt x="13046" y="4955"/>
                    <a:pt x="13041" y="4949"/>
                  </a:cubicBezTo>
                  <a:cubicBezTo>
                    <a:pt x="13036" y="4943"/>
                    <a:pt x="13030" y="4934"/>
                    <a:pt x="13024" y="4926"/>
                  </a:cubicBezTo>
                  <a:cubicBezTo>
                    <a:pt x="13001" y="4902"/>
                    <a:pt x="13010" y="4909"/>
                    <a:pt x="13005" y="4901"/>
                  </a:cubicBezTo>
                  <a:cubicBezTo>
                    <a:pt x="13000" y="4893"/>
                    <a:pt x="13000" y="4881"/>
                    <a:pt x="12994" y="4877"/>
                  </a:cubicBezTo>
                  <a:cubicBezTo>
                    <a:pt x="12988" y="4873"/>
                    <a:pt x="12977" y="4879"/>
                    <a:pt x="12969" y="4874"/>
                  </a:cubicBezTo>
                  <a:cubicBezTo>
                    <a:pt x="12961" y="4869"/>
                    <a:pt x="12953" y="4855"/>
                    <a:pt x="12948" y="4848"/>
                  </a:cubicBezTo>
                  <a:cubicBezTo>
                    <a:pt x="12943" y="4841"/>
                    <a:pt x="12945" y="4841"/>
                    <a:pt x="12937" y="4832"/>
                  </a:cubicBezTo>
                  <a:cubicBezTo>
                    <a:pt x="12929" y="4823"/>
                    <a:pt x="12912" y="4804"/>
                    <a:pt x="12900" y="4796"/>
                  </a:cubicBezTo>
                  <a:cubicBezTo>
                    <a:pt x="12888" y="4788"/>
                    <a:pt x="12877" y="4793"/>
                    <a:pt x="12862" y="4781"/>
                  </a:cubicBezTo>
                  <a:cubicBezTo>
                    <a:pt x="12826" y="4743"/>
                    <a:pt x="12816" y="4742"/>
                    <a:pt x="12808" y="4725"/>
                  </a:cubicBezTo>
                  <a:cubicBezTo>
                    <a:pt x="12800" y="4708"/>
                    <a:pt x="12817" y="4685"/>
                    <a:pt x="12814" y="4680"/>
                  </a:cubicBezTo>
                  <a:cubicBezTo>
                    <a:pt x="12811" y="4675"/>
                    <a:pt x="12797" y="4695"/>
                    <a:pt x="12790" y="4697"/>
                  </a:cubicBezTo>
                  <a:cubicBezTo>
                    <a:pt x="12783" y="4699"/>
                    <a:pt x="12777" y="4695"/>
                    <a:pt x="12771" y="4692"/>
                  </a:cubicBezTo>
                  <a:cubicBezTo>
                    <a:pt x="12765" y="4689"/>
                    <a:pt x="12766" y="4692"/>
                    <a:pt x="12753" y="4680"/>
                  </a:cubicBezTo>
                  <a:cubicBezTo>
                    <a:pt x="12740" y="4668"/>
                    <a:pt x="12701" y="4632"/>
                    <a:pt x="12691" y="4619"/>
                  </a:cubicBezTo>
                  <a:cubicBezTo>
                    <a:pt x="12690" y="4616"/>
                    <a:pt x="12690" y="4610"/>
                    <a:pt x="12691" y="4604"/>
                  </a:cubicBezTo>
                  <a:cubicBezTo>
                    <a:pt x="12691" y="4598"/>
                    <a:pt x="12674" y="4585"/>
                    <a:pt x="12664" y="4578"/>
                  </a:cubicBezTo>
                  <a:cubicBezTo>
                    <a:pt x="12641" y="4567"/>
                    <a:pt x="12648" y="4563"/>
                    <a:pt x="12631" y="4559"/>
                  </a:cubicBezTo>
                  <a:cubicBezTo>
                    <a:pt x="12623" y="4556"/>
                    <a:pt x="12632" y="4545"/>
                    <a:pt x="12630" y="4539"/>
                  </a:cubicBezTo>
                  <a:cubicBezTo>
                    <a:pt x="12628" y="4533"/>
                    <a:pt x="12628" y="4529"/>
                    <a:pt x="12618" y="4520"/>
                  </a:cubicBezTo>
                  <a:cubicBezTo>
                    <a:pt x="12608" y="4511"/>
                    <a:pt x="12584" y="4497"/>
                    <a:pt x="12571" y="4484"/>
                  </a:cubicBezTo>
                  <a:cubicBezTo>
                    <a:pt x="12558" y="4471"/>
                    <a:pt x="12550" y="4450"/>
                    <a:pt x="12541" y="4440"/>
                  </a:cubicBezTo>
                  <a:cubicBezTo>
                    <a:pt x="12532" y="4430"/>
                    <a:pt x="12528" y="4433"/>
                    <a:pt x="12517" y="4424"/>
                  </a:cubicBezTo>
                  <a:cubicBezTo>
                    <a:pt x="12506" y="4415"/>
                    <a:pt x="12488" y="4398"/>
                    <a:pt x="12477" y="4386"/>
                  </a:cubicBezTo>
                  <a:cubicBezTo>
                    <a:pt x="12466" y="4374"/>
                    <a:pt x="12458" y="4361"/>
                    <a:pt x="12451" y="4349"/>
                  </a:cubicBezTo>
                  <a:cubicBezTo>
                    <a:pt x="12444" y="4337"/>
                    <a:pt x="12447" y="4334"/>
                    <a:pt x="12435" y="4314"/>
                  </a:cubicBezTo>
                  <a:cubicBezTo>
                    <a:pt x="12423" y="4294"/>
                    <a:pt x="12397" y="4251"/>
                    <a:pt x="12379" y="4229"/>
                  </a:cubicBezTo>
                  <a:cubicBezTo>
                    <a:pt x="12362" y="4203"/>
                    <a:pt x="12338" y="4196"/>
                    <a:pt x="12330" y="4182"/>
                  </a:cubicBezTo>
                  <a:cubicBezTo>
                    <a:pt x="12322" y="4168"/>
                    <a:pt x="12330" y="4155"/>
                    <a:pt x="12330" y="4146"/>
                  </a:cubicBezTo>
                  <a:cubicBezTo>
                    <a:pt x="12330" y="4137"/>
                    <a:pt x="12340" y="4136"/>
                    <a:pt x="12331" y="4125"/>
                  </a:cubicBezTo>
                  <a:cubicBezTo>
                    <a:pt x="12322" y="4114"/>
                    <a:pt x="12290" y="4093"/>
                    <a:pt x="12277" y="4079"/>
                  </a:cubicBezTo>
                  <a:cubicBezTo>
                    <a:pt x="12264" y="4065"/>
                    <a:pt x="12256" y="4056"/>
                    <a:pt x="12250" y="4043"/>
                  </a:cubicBezTo>
                  <a:cubicBezTo>
                    <a:pt x="12244" y="4030"/>
                    <a:pt x="12245" y="4011"/>
                    <a:pt x="12240" y="4002"/>
                  </a:cubicBezTo>
                  <a:cubicBezTo>
                    <a:pt x="12235" y="3993"/>
                    <a:pt x="12229" y="3996"/>
                    <a:pt x="12223" y="3989"/>
                  </a:cubicBezTo>
                  <a:cubicBezTo>
                    <a:pt x="12217" y="3982"/>
                    <a:pt x="12219" y="3971"/>
                    <a:pt x="12205" y="3960"/>
                  </a:cubicBezTo>
                  <a:cubicBezTo>
                    <a:pt x="12159" y="3945"/>
                    <a:pt x="12151" y="3932"/>
                    <a:pt x="12138" y="3920"/>
                  </a:cubicBezTo>
                  <a:cubicBezTo>
                    <a:pt x="12125" y="3908"/>
                    <a:pt x="12133" y="3902"/>
                    <a:pt x="12127" y="3887"/>
                  </a:cubicBezTo>
                  <a:cubicBezTo>
                    <a:pt x="12121" y="3872"/>
                    <a:pt x="12108" y="3843"/>
                    <a:pt x="12103" y="3828"/>
                  </a:cubicBezTo>
                  <a:cubicBezTo>
                    <a:pt x="12098" y="3813"/>
                    <a:pt x="12101" y="3805"/>
                    <a:pt x="12097" y="3794"/>
                  </a:cubicBezTo>
                  <a:cubicBezTo>
                    <a:pt x="12093" y="3783"/>
                    <a:pt x="12089" y="3775"/>
                    <a:pt x="12081" y="3764"/>
                  </a:cubicBezTo>
                  <a:cubicBezTo>
                    <a:pt x="12073" y="3753"/>
                    <a:pt x="12059" y="3739"/>
                    <a:pt x="12052" y="3725"/>
                  </a:cubicBezTo>
                  <a:cubicBezTo>
                    <a:pt x="12044" y="3710"/>
                    <a:pt x="12044" y="3689"/>
                    <a:pt x="12039" y="3678"/>
                  </a:cubicBezTo>
                  <a:cubicBezTo>
                    <a:pt x="12034" y="3667"/>
                    <a:pt x="12029" y="3664"/>
                    <a:pt x="12022" y="3660"/>
                  </a:cubicBezTo>
                  <a:cubicBezTo>
                    <a:pt x="12015" y="3656"/>
                    <a:pt x="12008" y="3660"/>
                    <a:pt x="11995" y="3651"/>
                  </a:cubicBezTo>
                  <a:cubicBezTo>
                    <a:pt x="11982" y="3642"/>
                    <a:pt x="11963" y="3629"/>
                    <a:pt x="11943" y="3606"/>
                  </a:cubicBezTo>
                  <a:cubicBezTo>
                    <a:pt x="11923" y="3583"/>
                    <a:pt x="11885" y="3530"/>
                    <a:pt x="11874" y="3512"/>
                  </a:cubicBezTo>
                  <a:cubicBezTo>
                    <a:pt x="11863" y="3494"/>
                    <a:pt x="11879" y="3503"/>
                    <a:pt x="11875" y="3495"/>
                  </a:cubicBezTo>
                  <a:cubicBezTo>
                    <a:pt x="11871" y="3487"/>
                    <a:pt x="11859" y="3474"/>
                    <a:pt x="11851" y="3462"/>
                  </a:cubicBezTo>
                  <a:cubicBezTo>
                    <a:pt x="11843" y="3450"/>
                    <a:pt x="11830" y="3439"/>
                    <a:pt x="11829" y="3422"/>
                  </a:cubicBezTo>
                  <a:cubicBezTo>
                    <a:pt x="11824" y="3398"/>
                    <a:pt x="11849" y="3377"/>
                    <a:pt x="11847" y="3360"/>
                  </a:cubicBezTo>
                  <a:cubicBezTo>
                    <a:pt x="11845" y="3343"/>
                    <a:pt x="11819" y="3333"/>
                    <a:pt x="11814" y="3317"/>
                  </a:cubicBezTo>
                  <a:cubicBezTo>
                    <a:pt x="11809" y="3301"/>
                    <a:pt x="11814" y="3276"/>
                    <a:pt x="11817" y="3263"/>
                  </a:cubicBezTo>
                  <a:cubicBezTo>
                    <a:pt x="11820" y="3250"/>
                    <a:pt x="11834" y="3244"/>
                    <a:pt x="11832" y="3240"/>
                  </a:cubicBezTo>
                  <a:cubicBezTo>
                    <a:pt x="11830" y="3236"/>
                    <a:pt x="11818" y="3243"/>
                    <a:pt x="11806" y="3236"/>
                  </a:cubicBezTo>
                  <a:cubicBezTo>
                    <a:pt x="11794" y="3229"/>
                    <a:pt x="11776" y="3217"/>
                    <a:pt x="11761" y="3197"/>
                  </a:cubicBezTo>
                  <a:cubicBezTo>
                    <a:pt x="11740" y="3152"/>
                    <a:pt x="11734" y="3135"/>
                    <a:pt x="11716" y="3114"/>
                  </a:cubicBezTo>
                  <a:cubicBezTo>
                    <a:pt x="11699" y="3095"/>
                    <a:pt x="11673" y="3096"/>
                    <a:pt x="11659" y="3080"/>
                  </a:cubicBezTo>
                  <a:cubicBezTo>
                    <a:pt x="11645" y="3064"/>
                    <a:pt x="11634" y="3028"/>
                    <a:pt x="11632" y="3015"/>
                  </a:cubicBezTo>
                  <a:cubicBezTo>
                    <a:pt x="11630" y="3002"/>
                    <a:pt x="11648" y="3008"/>
                    <a:pt x="11646" y="3000"/>
                  </a:cubicBezTo>
                  <a:cubicBezTo>
                    <a:pt x="11644" y="2992"/>
                    <a:pt x="11627" y="2979"/>
                    <a:pt x="11622" y="2967"/>
                  </a:cubicBezTo>
                  <a:cubicBezTo>
                    <a:pt x="11617" y="2955"/>
                    <a:pt x="11613" y="2940"/>
                    <a:pt x="11613" y="2930"/>
                  </a:cubicBezTo>
                  <a:cubicBezTo>
                    <a:pt x="11613" y="2920"/>
                    <a:pt x="11619" y="2916"/>
                    <a:pt x="11619" y="2907"/>
                  </a:cubicBezTo>
                  <a:cubicBezTo>
                    <a:pt x="11619" y="2898"/>
                    <a:pt x="11611" y="2883"/>
                    <a:pt x="11613" y="2873"/>
                  </a:cubicBezTo>
                  <a:cubicBezTo>
                    <a:pt x="11615" y="2863"/>
                    <a:pt x="11635" y="2854"/>
                    <a:pt x="11629" y="2849"/>
                  </a:cubicBezTo>
                  <a:cubicBezTo>
                    <a:pt x="11623" y="2844"/>
                    <a:pt x="11586" y="2846"/>
                    <a:pt x="11574" y="2841"/>
                  </a:cubicBezTo>
                  <a:cubicBezTo>
                    <a:pt x="11562" y="2836"/>
                    <a:pt x="11559" y="2826"/>
                    <a:pt x="11556" y="2817"/>
                  </a:cubicBezTo>
                  <a:cubicBezTo>
                    <a:pt x="11553" y="2808"/>
                    <a:pt x="11561" y="2787"/>
                    <a:pt x="11557" y="2784"/>
                  </a:cubicBezTo>
                  <a:cubicBezTo>
                    <a:pt x="11553" y="2781"/>
                    <a:pt x="11536" y="2802"/>
                    <a:pt x="11529" y="2801"/>
                  </a:cubicBezTo>
                  <a:cubicBezTo>
                    <a:pt x="11522" y="2800"/>
                    <a:pt x="11516" y="2786"/>
                    <a:pt x="11514" y="2780"/>
                  </a:cubicBezTo>
                  <a:cubicBezTo>
                    <a:pt x="11512" y="2774"/>
                    <a:pt x="11518" y="2767"/>
                    <a:pt x="11515" y="2763"/>
                  </a:cubicBezTo>
                  <a:cubicBezTo>
                    <a:pt x="11512" y="2759"/>
                    <a:pt x="11503" y="2764"/>
                    <a:pt x="11497" y="2757"/>
                  </a:cubicBezTo>
                  <a:cubicBezTo>
                    <a:pt x="11491" y="2750"/>
                    <a:pt x="11476" y="2734"/>
                    <a:pt x="11476" y="2720"/>
                  </a:cubicBezTo>
                  <a:cubicBezTo>
                    <a:pt x="11476" y="2706"/>
                    <a:pt x="11507" y="2678"/>
                    <a:pt x="11497" y="2670"/>
                  </a:cubicBezTo>
                  <a:cubicBezTo>
                    <a:pt x="11487" y="2662"/>
                    <a:pt x="11461" y="2670"/>
                    <a:pt x="11419" y="2670"/>
                  </a:cubicBezTo>
                  <a:cubicBezTo>
                    <a:pt x="11391" y="2652"/>
                    <a:pt x="11356" y="2601"/>
                    <a:pt x="11329" y="2571"/>
                  </a:cubicBezTo>
                  <a:cubicBezTo>
                    <a:pt x="11302" y="2541"/>
                    <a:pt x="11310" y="2547"/>
                    <a:pt x="11257" y="2489"/>
                  </a:cubicBezTo>
                  <a:cubicBezTo>
                    <a:pt x="11130" y="2375"/>
                    <a:pt x="11080" y="2307"/>
                    <a:pt x="11011" y="2226"/>
                  </a:cubicBezTo>
                  <a:cubicBezTo>
                    <a:pt x="10973" y="2188"/>
                    <a:pt x="10924" y="2137"/>
                    <a:pt x="10891" y="2085"/>
                  </a:cubicBezTo>
                  <a:cubicBezTo>
                    <a:pt x="10669" y="1814"/>
                    <a:pt x="10722" y="1877"/>
                    <a:pt x="10548" y="1682"/>
                  </a:cubicBezTo>
                  <a:cubicBezTo>
                    <a:pt x="10443" y="1554"/>
                    <a:pt x="10397" y="1476"/>
                    <a:pt x="10333" y="1391"/>
                  </a:cubicBezTo>
                  <a:cubicBezTo>
                    <a:pt x="10289" y="1332"/>
                    <a:pt x="10218" y="1247"/>
                    <a:pt x="10176" y="1187"/>
                  </a:cubicBezTo>
                  <a:cubicBezTo>
                    <a:pt x="10139" y="1133"/>
                    <a:pt x="10144" y="1126"/>
                    <a:pt x="10120" y="1098"/>
                  </a:cubicBezTo>
                  <a:cubicBezTo>
                    <a:pt x="10096" y="1070"/>
                    <a:pt x="10070" y="1043"/>
                    <a:pt x="10033" y="1016"/>
                  </a:cubicBezTo>
                  <a:cubicBezTo>
                    <a:pt x="9996" y="989"/>
                    <a:pt x="9940" y="963"/>
                    <a:pt x="9897" y="933"/>
                  </a:cubicBezTo>
                  <a:cubicBezTo>
                    <a:pt x="9820" y="872"/>
                    <a:pt x="9800" y="854"/>
                    <a:pt x="9775" y="836"/>
                  </a:cubicBezTo>
                  <a:cubicBezTo>
                    <a:pt x="9750" y="818"/>
                    <a:pt x="9772" y="845"/>
                    <a:pt x="9745" y="827"/>
                  </a:cubicBezTo>
                  <a:cubicBezTo>
                    <a:pt x="9718" y="809"/>
                    <a:pt x="9651" y="763"/>
                    <a:pt x="9613" y="725"/>
                  </a:cubicBezTo>
                  <a:cubicBezTo>
                    <a:pt x="9558" y="666"/>
                    <a:pt x="9531" y="629"/>
                    <a:pt x="9517" y="600"/>
                  </a:cubicBezTo>
                  <a:cubicBezTo>
                    <a:pt x="9503" y="571"/>
                    <a:pt x="9529" y="564"/>
                    <a:pt x="9529" y="554"/>
                  </a:cubicBezTo>
                  <a:cubicBezTo>
                    <a:pt x="9529" y="544"/>
                    <a:pt x="9522" y="544"/>
                    <a:pt x="9517" y="539"/>
                  </a:cubicBezTo>
                  <a:cubicBezTo>
                    <a:pt x="9512" y="534"/>
                    <a:pt x="9501" y="527"/>
                    <a:pt x="9496" y="521"/>
                  </a:cubicBezTo>
                  <a:cubicBezTo>
                    <a:pt x="9491" y="515"/>
                    <a:pt x="9486" y="514"/>
                    <a:pt x="9484" y="503"/>
                  </a:cubicBezTo>
                  <a:cubicBezTo>
                    <a:pt x="9482" y="492"/>
                    <a:pt x="9487" y="472"/>
                    <a:pt x="9483" y="456"/>
                  </a:cubicBezTo>
                  <a:cubicBezTo>
                    <a:pt x="9479" y="440"/>
                    <a:pt x="9465" y="418"/>
                    <a:pt x="9457" y="408"/>
                  </a:cubicBezTo>
                  <a:cubicBezTo>
                    <a:pt x="9449" y="398"/>
                    <a:pt x="9440" y="401"/>
                    <a:pt x="9432" y="398"/>
                  </a:cubicBezTo>
                  <a:cubicBezTo>
                    <a:pt x="9422" y="385"/>
                    <a:pt x="9416" y="391"/>
                    <a:pt x="9411" y="387"/>
                  </a:cubicBezTo>
                  <a:cubicBezTo>
                    <a:pt x="9406" y="383"/>
                    <a:pt x="9407" y="378"/>
                    <a:pt x="9399" y="374"/>
                  </a:cubicBezTo>
                  <a:cubicBezTo>
                    <a:pt x="9391" y="370"/>
                    <a:pt x="9380" y="375"/>
                    <a:pt x="9364" y="363"/>
                  </a:cubicBezTo>
                  <a:cubicBezTo>
                    <a:pt x="9348" y="351"/>
                    <a:pt x="9319" y="322"/>
                    <a:pt x="9301" y="299"/>
                  </a:cubicBezTo>
                  <a:cubicBezTo>
                    <a:pt x="9273" y="262"/>
                    <a:pt x="9261" y="251"/>
                    <a:pt x="9253" y="227"/>
                  </a:cubicBezTo>
                  <a:cubicBezTo>
                    <a:pt x="9244" y="206"/>
                    <a:pt x="9246" y="185"/>
                    <a:pt x="9246" y="173"/>
                  </a:cubicBezTo>
                  <a:cubicBezTo>
                    <a:pt x="9246" y="161"/>
                    <a:pt x="9255" y="160"/>
                    <a:pt x="9253" y="155"/>
                  </a:cubicBezTo>
                  <a:cubicBezTo>
                    <a:pt x="9251" y="138"/>
                    <a:pt x="9238" y="149"/>
                    <a:pt x="9234" y="140"/>
                  </a:cubicBezTo>
                  <a:cubicBezTo>
                    <a:pt x="9230" y="131"/>
                    <a:pt x="9234" y="112"/>
                    <a:pt x="9231" y="102"/>
                  </a:cubicBezTo>
                  <a:cubicBezTo>
                    <a:pt x="9228" y="92"/>
                    <a:pt x="9221" y="84"/>
                    <a:pt x="9217" y="77"/>
                  </a:cubicBezTo>
                  <a:cubicBezTo>
                    <a:pt x="9213" y="70"/>
                    <a:pt x="9211" y="68"/>
                    <a:pt x="9204" y="62"/>
                  </a:cubicBezTo>
                  <a:cubicBezTo>
                    <a:pt x="9197" y="56"/>
                    <a:pt x="9185" y="42"/>
                    <a:pt x="9177" y="38"/>
                  </a:cubicBezTo>
                  <a:cubicBezTo>
                    <a:pt x="9169" y="34"/>
                    <a:pt x="9160" y="42"/>
                    <a:pt x="9154" y="39"/>
                  </a:cubicBezTo>
                  <a:cubicBezTo>
                    <a:pt x="9148" y="36"/>
                    <a:pt x="9148" y="26"/>
                    <a:pt x="9141" y="20"/>
                  </a:cubicBezTo>
                  <a:cubicBezTo>
                    <a:pt x="9134" y="14"/>
                    <a:pt x="9127" y="0"/>
                    <a:pt x="9114" y="2"/>
                  </a:cubicBezTo>
                  <a:cubicBezTo>
                    <a:pt x="9101" y="4"/>
                    <a:pt x="9072" y="31"/>
                    <a:pt x="9061" y="35"/>
                  </a:cubicBezTo>
                  <a:cubicBezTo>
                    <a:pt x="9050" y="39"/>
                    <a:pt x="9052" y="30"/>
                    <a:pt x="9045" y="29"/>
                  </a:cubicBezTo>
                  <a:cubicBezTo>
                    <a:pt x="9038" y="28"/>
                    <a:pt x="9026" y="24"/>
                    <a:pt x="9016" y="27"/>
                  </a:cubicBezTo>
                  <a:cubicBezTo>
                    <a:pt x="9006" y="30"/>
                    <a:pt x="8994" y="41"/>
                    <a:pt x="8986" y="45"/>
                  </a:cubicBezTo>
                  <a:cubicBezTo>
                    <a:pt x="8978" y="49"/>
                    <a:pt x="8975" y="46"/>
                    <a:pt x="8967" y="51"/>
                  </a:cubicBezTo>
                  <a:cubicBezTo>
                    <a:pt x="8959" y="56"/>
                    <a:pt x="8951" y="60"/>
                    <a:pt x="8940" y="74"/>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2" name="Freeform 8"/>
            <p:cNvSpPr>
              <a:spLocks noChangeAspect="1"/>
            </p:cNvSpPr>
            <p:nvPr/>
          </p:nvSpPr>
          <p:spPr bwMode="auto">
            <a:xfrm>
              <a:off x="-2206" y="-3215"/>
              <a:ext cx="194" cy="193"/>
            </a:xfrm>
            <a:custGeom>
              <a:avLst/>
              <a:gdLst/>
              <a:ahLst/>
              <a:cxnLst>
                <a:cxn ang="0">
                  <a:pos x="155" y="2"/>
                </a:cxn>
                <a:cxn ang="0">
                  <a:pos x="143" y="26"/>
                </a:cxn>
                <a:cxn ang="0">
                  <a:pos x="124" y="41"/>
                </a:cxn>
                <a:cxn ang="0">
                  <a:pos x="97" y="69"/>
                </a:cxn>
                <a:cxn ang="0">
                  <a:pos x="80" y="80"/>
                </a:cxn>
                <a:cxn ang="0">
                  <a:pos x="74" y="99"/>
                </a:cxn>
                <a:cxn ang="0">
                  <a:pos x="41" y="120"/>
                </a:cxn>
                <a:cxn ang="0">
                  <a:pos x="25" y="126"/>
                </a:cxn>
                <a:cxn ang="0">
                  <a:pos x="2" y="143"/>
                </a:cxn>
                <a:cxn ang="0">
                  <a:pos x="13" y="153"/>
                </a:cxn>
                <a:cxn ang="0">
                  <a:pos x="22" y="183"/>
                </a:cxn>
                <a:cxn ang="0">
                  <a:pos x="61" y="174"/>
                </a:cxn>
                <a:cxn ang="0">
                  <a:pos x="98" y="174"/>
                </a:cxn>
                <a:cxn ang="0">
                  <a:pos x="125" y="165"/>
                </a:cxn>
                <a:cxn ang="0">
                  <a:pos x="166" y="119"/>
                </a:cxn>
                <a:cxn ang="0">
                  <a:pos x="190" y="81"/>
                </a:cxn>
                <a:cxn ang="0">
                  <a:pos x="178" y="59"/>
                </a:cxn>
                <a:cxn ang="0">
                  <a:pos x="157" y="33"/>
                </a:cxn>
                <a:cxn ang="0">
                  <a:pos x="155" y="2"/>
                </a:cxn>
              </a:cxnLst>
              <a:rect l="0" t="0" r="r" b="b"/>
              <a:pathLst>
                <a:path w="194" h="193">
                  <a:moveTo>
                    <a:pt x="155" y="2"/>
                  </a:moveTo>
                  <a:cubicBezTo>
                    <a:pt x="153" y="0"/>
                    <a:pt x="148" y="20"/>
                    <a:pt x="143" y="26"/>
                  </a:cubicBezTo>
                  <a:cubicBezTo>
                    <a:pt x="138" y="32"/>
                    <a:pt x="132" y="34"/>
                    <a:pt x="124" y="41"/>
                  </a:cubicBezTo>
                  <a:cubicBezTo>
                    <a:pt x="116" y="48"/>
                    <a:pt x="104" y="63"/>
                    <a:pt x="97" y="69"/>
                  </a:cubicBezTo>
                  <a:cubicBezTo>
                    <a:pt x="90" y="75"/>
                    <a:pt x="84" y="75"/>
                    <a:pt x="80" y="80"/>
                  </a:cubicBezTo>
                  <a:cubicBezTo>
                    <a:pt x="76" y="85"/>
                    <a:pt x="80" y="92"/>
                    <a:pt x="74" y="99"/>
                  </a:cubicBezTo>
                  <a:cubicBezTo>
                    <a:pt x="68" y="106"/>
                    <a:pt x="49" y="116"/>
                    <a:pt x="41" y="120"/>
                  </a:cubicBezTo>
                  <a:cubicBezTo>
                    <a:pt x="33" y="124"/>
                    <a:pt x="32" y="122"/>
                    <a:pt x="25" y="126"/>
                  </a:cubicBezTo>
                  <a:cubicBezTo>
                    <a:pt x="7" y="145"/>
                    <a:pt x="4" y="139"/>
                    <a:pt x="2" y="143"/>
                  </a:cubicBezTo>
                  <a:cubicBezTo>
                    <a:pt x="0" y="147"/>
                    <a:pt x="10" y="146"/>
                    <a:pt x="13" y="153"/>
                  </a:cubicBezTo>
                  <a:cubicBezTo>
                    <a:pt x="16" y="160"/>
                    <a:pt x="14" y="179"/>
                    <a:pt x="22" y="183"/>
                  </a:cubicBezTo>
                  <a:cubicBezTo>
                    <a:pt x="27" y="193"/>
                    <a:pt x="48" y="175"/>
                    <a:pt x="61" y="174"/>
                  </a:cubicBezTo>
                  <a:cubicBezTo>
                    <a:pt x="74" y="173"/>
                    <a:pt x="87" y="175"/>
                    <a:pt x="98" y="174"/>
                  </a:cubicBezTo>
                  <a:cubicBezTo>
                    <a:pt x="109" y="173"/>
                    <a:pt x="114" y="174"/>
                    <a:pt x="125" y="165"/>
                  </a:cubicBezTo>
                  <a:cubicBezTo>
                    <a:pt x="139" y="144"/>
                    <a:pt x="146" y="137"/>
                    <a:pt x="166" y="119"/>
                  </a:cubicBezTo>
                  <a:cubicBezTo>
                    <a:pt x="174" y="107"/>
                    <a:pt x="182" y="93"/>
                    <a:pt x="190" y="81"/>
                  </a:cubicBezTo>
                  <a:cubicBezTo>
                    <a:pt x="194" y="76"/>
                    <a:pt x="181" y="65"/>
                    <a:pt x="178" y="59"/>
                  </a:cubicBezTo>
                  <a:cubicBezTo>
                    <a:pt x="176" y="50"/>
                    <a:pt x="160" y="43"/>
                    <a:pt x="157" y="33"/>
                  </a:cubicBezTo>
                  <a:cubicBezTo>
                    <a:pt x="153" y="24"/>
                    <a:pt x="157" y="4"/>
                    <a:pt x="155" y="2"/>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3" name="Freeform 9"/>
            <p:cNvSpPr>
              <a:spLocks noChangeAspect="1"/>
            </p:cNvSpPr>
            <p:nvPr/>
          </p:nvSpPr>
          <p:spPr bwMode="auto">
            <a:xfrm>
              <a:off x="-1821" y="-3224"/>
              <a:ext cx="207" cy="119"/>
            </a:xfrm>
            <a:custGeom>
              <a:avLst/>
              <a:gdLst/>
              <a:ahLst/>
              <a:cxnLst>
                <a:cxn ang="0">
                  <a:pos x="183" y="2"/>
                </a:cxn>
                <a:cxn ang="0">
                  <a:pos x="139" y="11"/>
                </a:cxn>
                <a:cxn ang="0">
                  <a:pos x="115" y="9"/>
                </a:cxn>
                <a:cxn ang="0">
                  <a:pos x="115" y="24"/>
                </a:cxn>
                <a:cxn ang="0">
                  <a:pos x="82" y="35"/>
                </a:cxn>
                <a:cxn ang="0">
                  <a:pos x="21" y="50"/>
                </a:cxn>
                <a:cxn ang="0">
                  <a:pos x="0" y="75"/>
                </a:cxn>
                <a:cxn ang="0">
                  <a:pos x="27" y="96"/>
                </a:cxn>
                <a:cxn ang="0">
                  <a:pos x="90" y="96"/>
                </a:cxn>
                <a:cxn ang="0">
                  <a:pos x="162" y="117"/>
                </a:cxn>
                <a:cxn ang="0">
                  <a:pos x="169" y="105"/>
                </a:cxn>
                <a:cxn ang="0">
                  <a:pos x="183" y="107"/>
                </a:cxn>
                <a:cxn ang="0">
                  <a:pos x="189" y="33"/>
                </a:cxn>
                <a:cxn ang="0">
                  <a:pos x="198" y="21"/>
                </a:cxn>
                <a:cxn ang="0">
                  <a:pos x="183" y="2"/>
                </a:cxn>
              </a:cxnLst>
              <a:rect l="0" t="0" r="r" b="b"/>
              <a:pathLst>
                <a:path w="207" h="119">
                  <a:moveTo>
                    <a:pt x="183" y="2"/>
                  </a:moveTo>
                  <a:cubicBezTo>
                    <a:pt x="174" y="0"/>
                    <a:pt x="150" y="10"/>
                    <a:pt x="139" y="11"/>
                  </a:cubicBezTo>
                  <a:cubicBezTo>
                    <a:pt x="128" y="12"/>
                    <a:pt x="119" y="7"/>
                    <a:pt x="115" y="9"/>
                  </a:cubicBezTo>
                  <a:cubicBezTo>
                    <a:pt x="104" y="13"/>
                    <a:pt x="121" y="20"/>
                    <a:pt x="115" y="24"/>
                  </a:cubicBezTo>
                  <a:cubicBezTo>
                    <a:pt x="109" y="28"/>
                    <a:pt x="98" y="31"/>
                    <a:pt x="82" y="35"/>
                  </a:cubicBezTo>
                  <a:cubicBezTo>
                    <a:pt x="51" y="25"/>
                    <a:pt x="46" y="32"/>
                    <a:pt x="21" y="50"/>
                  </a:cubicBezTo>
                  <a:cubicBezTo>
                    <a:pt x="9" y="58"/>
                    <a:pt x="0" y="75"/>
                    <a:pt x="0" y="75"/>
                  </a:cubicBezTo>
                  <a:cubicBezTo>
                    <a:pt x="0" y="83"/>
                    <a:pt x="12" y="92"/>
                    <a:pt x="27" y="96"/>
                  </a:cubicBezTo>
                  <a:cubicBezTo>
                    <a:pt x="42" y="100"/>
                    <a:pt x="67" y="87"/>
                    <a:pt x="90" y="96"/>
                  </a:cubicBezTo>
                  <a:cubicBezTo>
                    <a:pt x="118" y="102"/>
                    <a:pt x="149" y="116"/>
                    <a:pt x="162" y="117"/>
                  </a:cubicBezTo>
                  <a:cubicBezTo>
                    <a:pt x="175" y="118"/>
                    <a:pt x="166" y="107"/>
                    <a:pt x="169" y="105"/>
                  </a:cubicBezTo>
                  <a:cubicBezTo>
                    <a:pt x="172" y="103"/>
                    <a:pt x="180" y="119"/>
                    <a:pt x="183" y="107"/>
                  </a:cubicBezTo>
                  <a:cubicBezTo>
                    <a:pt x="207" y="77"/>
                    <a:pt x="199" y="63"/>
                    <a:pt x="189" y="33"/>
                  </a:cubicBezTo>
                  <a:cubicBezTo>
                    <a:pt x="191" y="18"/>
                    <a:pt x="199" y="26"/>
                    <a:pt x="198" y="21"/>
                  </a:cubicBezTo>
                  <a:cubicBezTo>
                    <a:pt x="197" y="16"/>
                    <a:pt x="192" y="4"/>
                    <a:pt x="183" y="2"/>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4" name="Freeform 34"/>
            <p:cNvSpPr>
              <a:spLocks noChangeAspect="1"/>
            </p:cNvSpPr>
            <p:nvPr/>
          </p:nvSpPr>
          <p:spPr bwMode="auto">
            <a:xfrm>
              <a:off x="9680" y="-690"/>
              <a:ext cx="394" cy="505"/>
            </a:xfrm>
            <a:custGeom>
              <a:avLst/>
              <a:gdLst/>
              <a:ahLst/>
              <a:cxnLst>
                <a:cxn ang="0">
                  <a:pos x="394" y="13"/>
                </a:cxn>
                <a:cxn ang="0">
                  <a:pos x="372" y="6"/>
                </a:cxn>
                <a:cxn ang="0">
                  <a:pos x="346" y="1"/>
                </a:cxn>
                <a:cxn ang="0">
                  <a:pos x="286" y="3"/>
                </a:cxn>
                <a:cxn ang="0">
                  <a:pos x="232" y="37"/>
                </a:cxn>
                <a:cxn ang="0">
                  <a:pos x="195" y="45"/>
                </a:cxn>
                <a:cxn ang="0">
                  <a:pos x="186" y="78"/>
                </a:cxn>
                <a:cxn ang="0">
                  <a:pos x="154" y="150"/>
                </a:cxn>
                <a:cxn ang="0">
                  <a:pos x="118" y="210"/>
                </a:cxn>
                <a:cxn ang="0">
                  <a:pos x="103" y="250"/>
                </a:cxn>
                <a:cxn ang="0">
                  <a:pos x="46" y="280"/>
                </a:cxn>
                <a:cxn ang="0">
                  <a:pos x="22" y="330"/>
                </a:cxn>
                <a:cxn ang="0">
                  <a:pos x="4" y="366"/>
                </a:cxn>
                <a:cxn ang="0">
                  <a:pos x="48" y="393"/>
                </a:cxn>
                <a:cxn ang="0">
                  <a:pos x="90" y="369"/>
                </a:cxn>
                <a:cxn ang="0">
                  <a:pos x="105" y="393"/>
                </a:cxn>
                <a:cxn ang="0">
                  <a:pos x="115" y="415"/>
                </a:cxn>
                <a:cxn ang="0">
                  <a:pos x="150" y="415"/>
                </a:cxn>
                <a:cxn ang="0">
                  <a:pos x="168" y="435"/>
                </a:cxn>
                <a:cxn ang="0">
                  <a:pos x="144" y="466"/>
                </a:cxn>
                <a:cxn ang="0">
                  <a:pos x="154" y="487"/>
                </a:cxn>
                <a:cxn ang="0">
                  <a:pos x="184" y="492"/>
                </a:cxn>
                <a:cxn ang="0">
                  <a:pos x="219" y="492"/>
                </a:cxn>
                <a:cxn ang="0">
                  <a:pos x="238" y="480"/>
                </a:cxn>
                <a:cxn ang="0">
                  <a:pos x="240" y="454"/>
                </a:cxn>
                <a:cxn ang="0">
                  <a:pos x="208" y="468"/>
                </a:cxn>
                <a:cxn ang="0">
                  <a:pos x="187" y="460"/>
                </a:cxn>
                <a:cxn ang="0">
                  <a:pos x="189" y="420"/>
                </a:cxn>
                <a:cxn ang="0">
                  <a:pos x="208" y="400"/>
                </a:cxn>
                <a:cxn ang="0">
                  <a:pos x="222" y="411"/>
                </a:cxn>
                <a:cxn ang="0">
                  <a:pos x="229" y="385"/>
                </a:cxn>
                <a:cxn ang="0">
                  <a:pos x="232" y="369"/>
                </a:cxn>
                <a:cxn ang="0">
                  <a:pos x="240" y="375"/>
                </a:cxn>
                <a:cxn ang="0">
                  <a:pos x="229" y="340"/>
                </a:cxn>
                <a:cxn ang="0">
                  <a:pos x="225" y="310"/>
                </a:cxn>
                <a:cxn ang="0">
                  <a:pos x="249" y="291"/>
                </a:cxn>
                <a:cxn ang="0">
                  <a:pos x="270" y="285"/>
                </a:cxn>
                <a:cxn ang="0">
                  <a:pos x="310" y="282"/>
                </a:cxn>
                <a:cxn ang="0">
                  <a:pos x="319" y="244"/>
                </a:cxn>
                <a:cxn ang="0">
                  <a:pos x="304" y="163"/>
                </a:cxn>
                <a:cxn ang="0">
                  <a:pos x="321" y="145"/>
                </a:cxn>
                <a:cxn ang="0">
                  <a:pos x="309" y="133"/>
                </a:cxn>
                <a:cxn ang="0">
                  <a:pos x="315" y="85"/>
                </a:cxn>
                <a:cxn ang="0">
                  <a:pos x="354" y="64"/>
                </a:cxn>
                <a:cxn ang="0">
                  <a:pos x="375" y="66"/>
                </a:cxn>
                <a:cxn ang="0">
                  <a:pos x="388" y="52"/>
                </a:cxn>
                <a:cxn ang="0">
                  <a:pos x="391" y="24"/>
                </a:cxn>
                <a:cxn ang="0">
                  <a:pos x="394" y="13"/>
                </a:cxn>
              </a:cxnLst>
              <a:rect l="0" t="0" r="r" b="b"/>
              <a:pathLst>
                <a:path w="394" h="505">
                  <a:moveTo>
                    <a:pt x="394" y="13"/>
                  </a:moveTo>
                  <a:cubicBezTo>
                    <a:pt x="382" y="11"/>
                    <a:pt x="384" y="10"/>
                    <a:pt x="372" y="6"/>
                  </a:cubicBezTo>
                  <a:cubicBezTo>
                    <a:pt x="365" y="4"/>
                    <a:pt x="353" y="2"/>
                    <a:pt x="346" y="1"/>
                  </a:cubicBezTo>
                  <a:cubicBezTo>
                    <a:pt x="339" y="0"/>
                    <a:pt x="295" y="1"/>
                    <a:pt x="286" y="3"/>
                  </a:cubicBezTo>
                  <a:cubicBezTo>
                    <a:pt x="263" y="10"/>
                    <a:pt x="247" y="30"/>
                    <a:pt x="232" y="37"/>
                  </a:cubicBezTo>
                  <a:cubicBezTo>
                    <a:pt x="217" y="44"/>
                    <a:pt x="203" y="38"/>
                    <a:pt x="195" y="45"/>
                  </a:cubicBezTo>
                  <a:cubicBezTo>
                    <a:pt x="184" y="56"/>
                    <a:pt x="196" y="66"/>
                    <a:pt x="186" y="78"/>
                  </a:cubicBezTo>
                  <a:cubicBezTo>
                    <a:pt x="167" y="102"/>
                    <a:pt x="165" y="121"/>
                    <a:pt x="154" y="150"/>
                  </a:cubicBezTo>
                  <a:cubicBezTo>
                    <a:pt x="145" y="175"/>
                    <a:pt x="131" y="192"/>
                    <a:pt x="118" y="210"/>
                  </a:cubicBezTo>
                  <a:cubicBezTo>
                    <a:pt x="110" y="227"/>
                    <a:pt x="115" y="238"/>
                    <a:pt x="103" y="250"/>
                  </a:cubicBezTo>
                  <a:cubicBezTo>
                    <a:pt x="91" y="262"/>
                    <a:pt x="59" y="267"/>
                    <a:pt x="46" y="280"/>
                  </a:cubicBezTo>
                  <a:cubicBezTo>
                    <a:pt x="28" y="305"/>
                    <a:pt x="31" y="298"/>
                    <a:pt x="22" y="330"/>
                  </a:cubicBezTo>
                  <a:cubicBezTo>
                    <a:pt x="18" y="343"/>
                    <a:pt x="6" y="353"/>
                    <a:pt x="4" y="366"/>
                  </a:cubicBezTo>
                  <a:cubicBezTo>
                    <a:pt x="0" y="392"/>
                    <a:pt x="32" y="388"/>
                    <a:pt x="48" y="393"/>
                  </a:cubicBezTo>
                  <a:cubicBezTo>
                    <a:pt x="69" y="379"/>
                    <a:pt x="73" y="378"/>
                    <a:pt x="90" y="369"/>
                  </a:cubicBezTo>
                  <a:cubicBezTo>
                    <a:pt x="99" y="369"/>
                    <a:pt x="96" y="379"/>
                    <a:pt x="105" y="393"/>
                  </a:cubicBezTo>
                  <a:cubicBezTo>
                    <a:pt x="109" y="401"/>
                    <a:pt x="108" y="411"/>
                    <a:pt x="115" y="415"/>
                  </a:cubicBezTo>
                  <a:cubicBezTo>
                    <a:pt x="122" y="419"/>
                    <a:pt x="141" y="412"/>
                    <a:pt x="150" y="415"/>
                  </a:cubicBezTo>
                  <a:cubicBezTo>
                    <a:pt x="159" y="418"/>
                    <a:pt x="169" y="427"/>
                    <a:pt x="168" y="435"/>
                  </a:cubicBezTo>
                  <a:cubicBezTo>
                    <a:pt x="170" y="443"/>
                    <a:pt x="146" y="456"/>
                    <a:pt x="144" y="466"/>
                  </a:cubicBezTo>
                  <a:cubicBezTo>
                    <a:pt x="142" y="475"/>
                    <a:pt x="147" y="483"/>
                    <a:pt x="154" y="487"/>
                  </a:cubicBezTo>
                  <a:cubicBezTo>
                    <a:pt x="160" y="500"/>
                    <a:pt x="184" y="492"/>
                    <a:pt x="184" y="492"/>
                  </a:cubicBezTo>
                  <a:cubicBezTo>
                    <a:pt x="207" y="484"/>
                    <a:pt x="199" y="505"/>
                    <a:pt x="219" y="492"/>
                  </a:cubicBezTo>
                  <a:cubicBezTo>
                    <a:pt x="225" y="490"/>
                    <a:pt x="241" y="490"/>
                    <a:pt x="238" y="480"/>
                  </a:cubicBezTo>
                  <a:cubicBezTo>
                    <a:pt x="242" y="474"/>
                    <a:pt x="245" y="456"/>
                    <a:pt x="240" y="454"/>
                  </a:cubicBezTo>
                  <a:cubicBezTo>
                    <a:pt x="235" y="452"/>
                    <a:pt x="217" y="467"/>
                    <a:pt x="208" y="468"/>
                  </a:cubicBezTo>
                  <a:cubicBezTo>
                    <a:pt x="199" y="469"/>
                    <a:pt x="190" y="468"/>
                    <a:pt x="187" y="460"/>
                  </a:cubicBezTo>
                  <a:cubicBezTo>
                    <a:pt x="184" y="452"/>
                    <a:pt x="186" y="430"/>
                    <a:pt x="189" y="420"/>
                  </a:cubicBezTo>
                  <a:cubicBezTo>
                    <a:pt x="193" y="409"/>
                    <a:pt x="199" y="416"/>
                    <a:pt x="208" y="400"/>
                  </a:cubicBezTo>
                  <a:cubicBezTo>
                    <a:pt x="213" y="399"/>
                    <a:pt x="219" y="413"/>
                    <a:pt x="222" y="411"/>
                  </a:cubicBezTo>
                  <a:cubicBezTo>
                    <a:pt x="225" y="409"/>
                    <a:pt x="227" y="392"/>
                    <a:pt x="229" y="385"/>
                  </a:cubicBezTo>
                  <a:cubicBezTo>
                    <a:pt x="231" y="378"/>
                    <a:pt x="230" y="371"/>
                    <a:pt x="232" y="369"/>
                  </a:cubicBezTo>
                  <a:cubicBezTo>
                    <a:pt x="234" y="367"/>
                    <a:pt x="240" y="380"/>
                    <a:pt x="240" y="375"/>
                  </a:cubicBezTo>
                  <a:cubicBezTo>
                    <a:pt x="240" y="370"/>
                    <a:pt x="231" y="351"/>
                    <a:pt x="229" y="340"/>
                  </a:cubicBezTo>
                  <a:cubicBezTo>
                    <a:pt x="226" y="330"/>
                    <a:pt x="222" y="318"/>
                    <a:pt x="225" y="310"/>
                  </a:cubicBezTo>
                  <a:cubicBezTo>
                    <a:pt x="228" y="302"/>
                    <a:pt x="242" y="295"/>
                    <a:pt x="249" y="291"/>
                  </a:cubicBezTo>
                  <a:cubicBezTo>
                    <a:pt x="256" y="287"/>
                    <a:pt x="260" y="286"/>
                    <a:pt x="270" y="285"/>
                  </a:cubicBezTo>
                  <a:cubicBezTo>
                    <a:pt x="290" y="283"/>
                    <a:pt x="291" y="288"/>
                    <a:pt x="310" y="282"/>
                  </a:cubicBezTo>
                  <a:cubicBezTo>
                    <a:pt x="324" y="278"/>
                    <a:pt x="319" y="244"/>
                    <a:pt x="319" y="244"/>
                  </a:cubicBezTo>
                  <a:cubicBezTo>
                    <a:pt x="288" y="204"/>
                    <a:pt x="316" y="175"/>
                    <a:pt x="304" y="163"/>
                  </a:cubicBezTo>
                  <a:cubicBezTo>
                    <a:pt x="302" y="147"/>
                    <a:pt x="320" y="150"/>
                    <a:pt x="321" y="145"/>
                  </a:cubicBezTo>
                  <a:cubicBezTo>
                    <a:pt x="322" y="140"/>
                    <a:pt x="310" y="143"/>
                    <a:pt x="309" y="133"/>
                  </a:cubicBezTo>
                  <a:cubicBezTo>
                    <a:pt x="308" y="123"/>
                    <a:pt x="308" y="96"/>
                    <a:pt x="315" y="85"/>
                  </a:cubicBezTo>
                  <a:cubicBezTo>
                    <a:pt x="322" y="74"/>
                    <a:pt x="344" y="67"/>
                    <a:pt x="354" y="64"/>
                  </a:cubicBezTo>
                  <a:cubicBezTo>
                    <a:pt x="360" y="66"/>
                    <a:pt x="371" y="62"/>
                    <a:pt x="375" y="66"/>
                  </a:cubicBezTo>
                  <a:cubicBezTo>
                    <a:pt x="387" y="78"/>
                    <a:pt x="382" y="33"/>
                    <a:pt x="388" y="52"/>
                  </a:cubicBezTo>
                  <a:cubicBezTo>
                    <a:pt x="393" y="45"/>
                    <a:pt x="389" y="33"/>
                    <a:pt x="391" y="24"/>
                  </a:cubicBezTo>
                  <a:cubicBezTo>
                    <a:pt x="391" y="24"/>
                    <a:pt x="394" y="13"/>
                    <a:pt x="394" y="13"/>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5" name="Freeform 35"/>
            <p:cNvSpPr>
              <a:spLocks noChangeAspect="1"/>
            </p:cNvSpPr>
            <p:nvPr/>
          </p:nvSpPr>
          <p:spPr bwMode="auto">
            <a:xfrm>
              <a:off x="9578" y="-1250"/>
              <a:ext cx="403" cy="502"/>
            </a:xfrm>
            <a:custGeom>
              <a:avLst/>
              <a:gdLst/>
              <a:ahLst/>
              <a:cxnLst>
                <a:cxn ang="0">
                  <a:pos x="364" y="2"/>
                </a:cxn>
                <a:cxn ang="0">
                  <a:pos x="346" y="14"/>
                </a:cxn>
                <a:cxn ang="0">
                  <a:pos x="316" y="30"/>
                </a:cxn>
                <a:cxn ang="0">
                  <a:pos x="148" y="62"/>
                </a:cxn>
                <a:cxn ang="0">
                  <a:pos x="64" y="110"/>
                </a:cxn>
                <a:cxn ang="0">
                  <a:pos x="69" y="164"/>
                </a:cxn>
                <a:cxn ang="0">
                  <a:pos x="46" y="200"/>
                </a:cxn>
                <a:cxn ang="0">
                  <a:pos x="45" y="243"/>
                </a:cxn>
                <a:cxn ang="0">
                  <a:pos x="60" y="257"/>
                </a:cxn>
                <a:cxn ang="0">
                  <a:pos x="54" y="309"/>
                </a:cxn>
                <a:cxn ang="0">
                  <a:pos x="34" y="326"/>
                </a:cxn>
                <a:cxn ang="0">
                  <a:pos x="15" y="404"/>
                </a:cxn>
                <a:cxn ang="0">
                  <a:pos x="13" y="444"/>
                </a:cxn>
                <a:cxn ang="0">
                  <a:pos x="70" y="495"/>
                </a:cxn>
                <a:cxn ang="0">
                  <a:pos x="103" y="501"/>
                </a:cxn>
                <a:cxn ang="0">
                  <a:pos x="154" y="494"/>
                </a:cxn>
                <a:cxn ang="0">
                  <a:pos x="226" y="452"/>
                </a:cxn>
                <a:cxn ang="0">
                  <a:pos x="313" y="386"/>
                </a:cxn>
                <a:cxn ang="0">
                  <a:pos x="370" y="309"/>
                </a:cxn>
                <a:cxn ang="0">
                  <a:pos x="393" y="246"/>
                </a:cxn>
                <a:cxn ang="0">
                  <a:pos x="390" y="171"/>
                </a:cxn>
                <a:cxn ang="0">
                  <a:pos x="367" y="117"/>
                </a:cxn>
                <a:cxn ang="0">
                  <a:pos x="376" y="56"/>
                </a:cxn>
                <a:cxn ang="0">
                  <a:pos x="364" y="2"/>
                </a:cxn>
              </a:cxnLst>
              <a:rect l="0" t="0" r="r" b="b"/>
              <a:pathLst>
                <a:path w="403" h="502">
                  <a:moveTo>
                    <a:pt x="364" y="2"/>
                  </a:moveTo>
                  <a:cubicBezTo>
                    <a:pt x="358" y="6"/>
                    <a:pt x="351" y="9"/>
                    <a:pt x="346" y="14"/>
                  </a:cubicBezTo>
                  <a:cubicBezTo>
                    <a:pt x="341" y="19"/>
                    <a:pt x="322" y="25"/>
                    <a:pt x="316" y="30"/>
                  </a:cubicBezTo>
                  <a:cubicBezTo>
                    <a:pt x="285" y="55"/>
                    <a:pt x="171" y="60"/>
                    <a:pt x="148" y="62"/>
                  </a:cubicBezTo>
                  <a:cubicBezTo>
                    <a:pt x="105" y="69"/>
                    <a:pt x="75" y="63"/>
                    <a:pt x="64" y="110"/>
                  </a:cubicBezTo>
                  <a:cubicBezTo>
                    <a:pt x="62" y="134"/>
                    <a:pt x="74" y="140"/>
                    <a:pt x="69" y="164"/>
                  </a:cubicBezTo>
                  <a:cubicBezTo>
                    <a:pt x="68" y="171"/>
                    <a:pt x="47" y="193"/>
                    <a:pt x="46" y="200"/>
                  </a:cubicBezTo>
                  <a:cubicBezTo>
                    <a:pt x="45" y="206"/>
                    <a:pt x="43" y="237"/>
                    <a:pt x="45" y="243"/>
                  </a:cubicBezTo>
                  <a:cubicBezTo>
                    <a:pt x="44" y="254"/>
                    <a:pt x="62" y="243"/>
                    <a:pt x="60" y="257"/>
                  </a:cubicBezTo>
                  <a:cubicBezTo>
                    <a:pt x="62" y="268"/>
                    <a:pt x="58" y="298"/>
                    <a:pt x="54" y="309"/>
                  </a:cubicBezTo>
                  <a:cubicBezTo>
                    <a:pt x="50" y="320"/>
                    <a:pt x="40" y="310"/>
                    <a:pt x="34" y="326"/>
                  </a:cubicBezTo>
                  <a:cubicBezTo>
                    <a:pt x="42" y="365"/>
                    <a:pt x="47" y="380"/>
                    <a:pt x="15" y="404"/>
                  </a:cubicBezTo>
                  <a:cubicBezTo>
                    <a:pt x="14" y="429"/>
                    <a:pt x="0" y="426"/>
                    <a:pt x="13" y="444"/>
                  </a:cubicBezTo>
                  <a:cubicBezTo>
                    <a:pt x="22" y="459"/>
                    <a:pt x="55" y="486"/>
                    <a:pt x="70" y="495"/>
                  </a:cubicBezTo>
                  <a:cubicBezTo>
                    <a:pt x="86" y="502"/>
                    <a:pt x="89" y="501"/>
                    <a:pt x="103" y="501"/>
                  </a:cubicBezTo>
                  <a:cubicBezTo>
                    <a:pt x="117" y="501"/>
                    <a:pt x="134" y="502"/>
                    <a:pt x="154" y="494"/>
                  </a:cubicBezTo>
                  <a:cubicBezTo>
                    <a:pt x="174" y="487"/>
                    <a:pt x="206" y="459"/>
                    <a:pt x="226" y="452"/>
                  </a:cubicBezTo>
                  <a:cubicBezTo>
                    <a:pt x="253" y="435"/>
                    <a:pt x="267" y="431"/>
                    <a:pt x="313" y="386"/>
                  </a:cubicBezTo>
                  <a:cubicBezTo>
                    <a:pt x="340" y="366"/>
                    <a:pt x="340" y="354"/>
                    <a:pt x="370" y="309"/>
                  </a:cubicBezTo>
                  <a:cubicBezTo>
                    <a:pt x="382" y="255"/>
                    <a:pt x="389" y="259"/>
                    <a:pt x="393" y="246"/>
                  </a:cubicBezTo>
                  <a:cubicBezTo>
                    <a:pt x="403" y="217"/>
                    <a:pt x="396" y="207"/>
                    <a:pt x="390" y="171"/>
                  </a:cubicBezTo>
                  <a:cubicBezTo>
                    <a:pt x="382" y="127"/>
                    <a:pt x="388" y="153"/>
                    <a:pt x="367" y="117"/>
                  </a:cubicBezTo>
                  <a:cubicBezTo>
                    <a:pt x="358" y="103"/>
                    <a:pt x="379" y="73"/>
                    <a:pt x="376" y="56"/>
                  </a:cubicBezTo>
                  <a:cubicBezTo>
                    <a:pt x="367" y="0"/>
                    <a:pt x="388" y="2"/>
                    <a:pt x="364" y="2"/>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6" name="Freeform 38"/>
            <p:cNvSpPr>
              <a:spLocks noChangeAspect="1"/>
            </p:cNvSpPr>
            <p:nvPr/>
          </p:nvSpPr>
          <p:spPr bwMode="auto">
            <a:xfrm>
              <a:off x="10244" y="1213"/>
              <a:ext cx="658" cy="650"/>
            </a:xfrm>
            <a:custGeom>
              <a:avLst/>
              <a:gdLst/>
              <a:ahLst/>
              <a:cxnLst>
                <a:cxn ang="0">
                  <a:pos x="652" y="127"/>
                </a:cxn>
                <a:cxn ang="0">
                  <a:pos x="658" y="101"/>
                </a:cxn>
                <a:cxn ang="0">
                  <a:pos x="651" y="62"/>
                </a:cxn>
                <a:cxn ang="0">
                  <a:pos x="637" y="40"/>
                </a:cxn>
                <a:cxn ang="0">
                  <a:pos x="610" y="41"/>
                </a:cxn>
                <a:cxn ang="0">
                  <a:pos x="586" y="32"/>
                </a:cxn>
                <a:cxn ang="0">
                  <a:pos x="562" y="4"/>
                </a:cxn>
                <a:cxn ang="0">
                  <a:pos x="543" y="7"/>
                </a:cxn>
                <a:cxn ang="0">
                  <a:pos x="457" y="1"/>
                </a:cxn>
                <a:cxn ang="0">
                  <a:pos x="400" y="8"/>
                </a:cxn>
                <a:cxn ang="0">
                  <a:pos x="358" y="23"/>
                </a:cxn>
                <a:cxn ang="0">
                  <a:pos x="324" y="16"/>
                </a:cxn>
                <a:cxn ang="0">
                  <a:pos x="300" y="25"/>
                </a:cxn>
                <a:cxn ang="0">
                  <a:pos x="285" y="14"/>
                </a:cxn>
                <a:cxn ang="0">
                  <a:pos x="243" y="25"/>
                </a:cxn>
                <a:cxn ang="0">
                  <a:pos x="216" y="73"/>
                </a:cxn>
                <a:cxn ang="0">
                  <a:pos x="195" y="79"/>
                </a:cxn>
                <a:cxn ang="0">
                  <a:pos x="186" y="94"/>
                </a:cxn>
                <a:cxn ang="0">
                  <a:pos x="151" y="83"/>
                </a:cxn>
                <a:cxn ang="0">
                  <a:pos x="124" y="95"/>
                </a:cxn>
                <a:cxn ang="0">
                  <a:pos x="91" y="112"/>
                </a:cxn>
                <a:cxn ang="0">
                  <a:pos x="81" y="139"/>
                </a:cxn>
                <a:cxn ang="0">
                  <a:pos x="75" y="193"/>
                </a:cxn>
                <a:cxn ang="0">
                  <a:pos x="46" y="212"/>
                </a:cxn>
                <a:cxn ang="0">
                  <a:pos x="40" y="239"/>
                </a:cxn>
                <a:cxn ang="0">
                  <a:pos x="48" y="269"/>
                </a:cxn>
                <a:cxn ang="0">
                  <a:pos x="30" y="296"/>
                </a:cxn>
                <a:cxn ang="0">
                  <a:pos x="18" y="325"/>
                </a:cxn>
                <a:cxn ang="0">
                  <a:pos x="4" y="376"/>
                </a:cxn>
                <a:cxn ang="0">
                  <a:pos x="43" y="467"/>
                </a:cxn>
                <a:cxn ang="0">
                  <a:pos x="79" y="521"/>
                </a:cxn>
                <a:cxn ang="0">
                  <a:pos x="129" y="527"/>
                </a:cxn>
                <a:cxn ang="0">
                  <a:pos x="147" y="557"/>
                </a:cxn>
                <a:cxn ang="0">
                  <a:pos x="175" y="566"/>
                </a:cxn>
                <a:cxn ang="0">
                  <a:pos x="223" y="547"/>
                </a:cxn>
                <a:cxn ang="0">
                  <a:pos x="231" y="565"/>
                </a:cxn>
                <a:cxn ang="0">
                  <a:pos x="262" y="581"/>
                </a:cxn>
                <a:cxn ang="0">
                  <a:pos x="285" y="596"/>
                </a:cxn>
                <a:cxn ang="0">
                  <a:pos x="298" y="628"/>
                </a:cxn>
                <a:cxn ang="0">
                  <a:pos x="322" y="646"/>
                </a:cxn>
                <a:cxn ang="0">
                  <a:pos x="331" y="584"/>
                </a:cxn>
                <a:cxn ang="0">
                  <a:pos x="360" y="541"/>
                </a:cxn>
                <a:cxn ang="0">
                  <a:pos x="358" y="500"/>
                </a:cxn>
                <a:cxn ang="0">
                  <a:pos x="357" y="457"/>
                </a:cxn>
                <a:cxn ang="0">
                  <a:pos x="376" y="400"/>
                </a:cxn>
                <a:cxn ang="0">
                  <a:pos x="411" y="362"/>
                </a:cxn>
                <a:cxn ang="0">
                  <a:pos x="405" y="325"/>
                </a:cxn>
                <a:cxn ang="0">
                  <a:pos x="411" y="263"/>
                </a:cxn>
                <a:cxn ang="0">
                  <a:pos x="442" y="209"/>
                </a:cxn>
                <a:cxn ang="0">
                  <a:pos x="498" y="167"/>
                </a:cxn>
                <a:cxn ang="0">
                  <a:pos x="582" y="152"/>
                </a:cxn>
                <a:cxn ang="0">
                  <a:pos x="625" y="140"/>
                </a:cxn>
                <a:cxn ang="0">
                  <a:pos x="652" y="127"/>
                </a:cxn>
              </a:cxnLst>
              <a:rect l="0" t="0" r="r" b="b"/>
              <a:pathLst>
                <a:path w="658" h="650">
                  <a:moveTo>
                    <a:pt x="652" y="127"/>
                  </a:moveTo>
                  <a:cubicBezTo>
                    <a:pt x="657" y="120"/>
                    <a:pt x="658" y="112"/>
                    <a:pt x="658" y="101"/>
                  </a:cubicBezTo>
                  <a:cubicBezTo>
                    <a:pt x="658" y="90"/>
                    <a:pt x="654" y="72"/>
                    <a:pt x="651" y="62"/>
                  </a:cubicBezTo>
                  <a:cubicBezTo>
                    <a:pt x="648" y="52"/>
                    <a:pt x="644" y="43"/>
                    <a:pt x="637" y="40"/>
                  </a:cubicBezTo>
                  <a:cubicBezTo>
                    <a:pt x="632" y="27"/>
                    <a:pt x="618" y="42"/>
                    <a:pt x="610" y="41"/>
                  </a:cubicBezTo>
                  <a:cubicBezTo>
                    <a:pt x="602" y="40"/>
                    <a:pt x="594" y="38"/>
                    <a:pt x="586" y="32"/>
                  </a:cubicBezTo>
                  <a:cubicBezTo>
                    <a:pt x="572" y="24"/>
                    <a:pt x="569" y="8"/>
                    <a:pt x="562" y="4"/>
                  </a:cubicBezTo>
                  <a:cubicBezTo>
                    <a:pt x="555" y="0"/>
                    <a:pt x="560" y="7"/>
                    <a:pt x="543" y="7"/>
                  </a:cubicBezTo>
                  <a:cubicBezTo>
                    <a:pt x="498" y="22"/>
                    <a:pt x="496" y="27"/>
                    <a:pt x="457" y="1"/>
                  </a:cubicBezTo>
                  <a:cubicBezTo>
                    <a:pt x="431" y="1"/>
                    <a:pt x="416" y="4"/>
                    <a:pt x="400" y="8"/>
                  </a:cubicBezTo>
                  <a:cubicBezTo>
                    <a:pt x="384" y="12"/>
                    <a:pt x="371" y="22"/>
                    <a:pt x="358" y="23"/>
                  </a:cubicBezTo>
                  <a:cubicBezTo>
                    <a:pt x="346" y="26"/>
                    <a:pt x="334" y="16"/>
                    <a:pt x="324" y="16"/>
                  </a:cubicBezTo>
                  <a:cubicBezTo>
                    <a:pt x="314" y="16"/>
                    <a:pt x="306" y="25"/>
                    <a:pt x="300" y="25"/>
                  </a:cubicBezTo>
                  <a:cubicBezTo>
                    <a:pt x="294" y="25"/>
                    <a:pt x="294" y="14"/>
                    <a:pt x="285" y="14"/>
                  </a:cubicBezTo>
                  <a:cubicBezTo>
                    <a:pt x="276" y="14"/>
                    <a:pt x="254" y="15"/>
                    <a:pt x="243" y="25"/>
                  </a:cubicBezTo>
                  <a:cubicBezTo>
                    <a:pt x="236" y="39"/>
                    <a:pt x="224" y="60"/>
                    <a:pt x="216" y="73"/>
                  </a:cubicBezTo>
                  <a:cubicBezTo>
                    <a:pt x="209" y="85"/>
                    <a:pt x="200" y="76"/>
                    <a:pt x="195" y="79"/>
                  </a:cubicBezTo>
                  <a:cubicBezTo>
                    <a:pt x="190" y="82"/>
                    <a:pt x="193" y="93"/>
                    <a:pt x="186" y="94"/>
                  </a:cubicBezTo>
                  <a:cubicBezTo>
                    <a:pt x="178" y="104"/>
                    <a:pt x="161" y="83"/>
                    <a:pt x="151" y="83"/>
                  </a:cubicBezTo>
                  <a:cubicBezTo>
                    <a:pt x="141" y="83"/>
                    <a:pt x="134" y="90"/>
                    <a:pt x="124" y="95"/>
                  </a:cubicBezTo>
                  <a:cubicBezTo>
                    <a:pt x="109" y="101"/>
                    <a:pt x="98" y="105"/>
                    <a:pt x="91" y="112"/>
                  </a:cubicBezTo>
                  <a:cubicBezTo>
                    <a:pt x="84" y="119"/>
                    <a:pt x="84" y="126"/>
                    <a:pt x="81" y="139"/>
                  </a:cubicBezTo>
                  <a:cubicBezTo>
                    <a:pt x="76" y="167"/>
                    <a:pt x="67" y="145"/>
                    <a:pt x="75" y="193"/>
                  </a:cubicBezTo>
                  <a:cubicBezTo>
                    <a:pt x="73" y="199"/>
                    <a:pt x="50" y="207"/>
                    <a:pt x="46" y="212"/>
                  </a:cubicBezTo>
                  <a:cubicBezTo>
                    <a:pt x="41" y="218"/>
                    <a:pt x="43" y="232"/>
                    <a:pt x="40" y="239"/>
                  </a:cubicBezTo>
                  <a:cubicBezTo>
                    <a:pt x="36" y="246"/>
                    <a:pt x="50" y="260"/>
                    <a:pt x="48" y="269"/>
                  </a:cubicBezTo>
                  <a:cubicBezTo>
                    <a:pt x="46" y="278"/>
                    <a:pt x="35" y="287"/>
                    <a:pt x="30" y="296"/>
                  </a:cubicBezTo>
                  <a:cubicBezTo>
                    <a:pt x="25" y="305"/>
                    <a:pt x="22" y="312"/>
                    <a:pt x="18" y="325"/>
                  </a:cubicBezTo>
                  <a:cubicBezTo>
                    <a:pt x="14" y="338"/>
                    <a:pt x="0" y="352"/>
                    <a:pt x="4" y="376"/>
                  </a:cubicBezTo>
                  <a:cubicBezTo>
                    <a:pt x="5" y="415"/>
                    <a:pt x="31" y="443"/>
                    <a:pt x="43" y="467"/>
                  </a:cubicBezTo>
                  <a:cubicBezTo>
                    <a:pt x="55" y="491"/>
                    <a:pt x="65" y="511"/>
                    <a:pt x="79" y="521"/>
                  </a:cubicBezTo>
                  <a:cubicBezTo>
                    <a:pt x="93" y="531"/>
                    <a:pt x="118" y="521"/>
                    <a:pt x="129" y="527"/>
                  </a:cubicBezTo>
                  <a:cubicBezTo>
                    <a:pt x="157" y="555"/>
                    <a:pt x="139" y="551"/>
                    <a:pt x="147" y="557"/>
                  </a:cubicBezTo>
                  <a:cubicBezTo>
                    <a:pt x="155" y="563"/>
                    <a:pt x="162" y="568"/>
                    <a:pt x="175" y="566"/>
                  </a:cubicBezTo>
                  <a:cubicBezTo>
                    <a:pt x="188" y="564"/>
                    <a:pt x="214" y="547"/>
                    <a:pt x="223" y="547"/>
                  </a:cubicBezTo>
                  <a:cubicBezTo>
                    <a:pt x="228" y="565"/>
                    <a:pt x="224" y="559"/>
                    <a:pt x="231" y="565"/>
                  </a:cubicBezTo>
                  <a:cubicBezTo>
                    <a:pt x="238" y="571"/>
                    <a:pt x="253" y="576"/>
                    <a:pt x="262" y="581"/>
                  </a:cubicBezTo>
                  <a:cubicBezTo>
                    <a:pt x="277" y="591"/>
                    <a:pt x="279" y="588"/>
                    <a:pt x="285" y="596"/>
                  </a:cubicBezTo>
                  <a:cubicBezTo>
                    <a:pt x="291" y="604"/>
                    <a:pt x="292" y="620"/>
                    <a:pt x="298" y="628"/>
                  </a:cubicBezTo>
                  <a:cubicBezTo>
                    <a:pt x="326" y="650"/>
                    <a:pt x="306" y="622"/>
                    <a:pt x="322" y="646"/>
                  </a:cubicBezTo>
                  <a:cubicBezTo>
                    <a:pt x="331" y="644"/>
                    <a:pt x="325" y="601"/>
                    <a:pt x="331" y="584"/>
                  </a:cubicBezTo>
                  <a:cubicBezTo>
                    <a:pt x="337" y="567"/>
                    <a:pt x="356" y="555"/>
                    <a:pt x="360" y="541"/>
                  </a:cubicBezTo>
                  <a:cubicBezTo>
                    <a:pt x="364" y="527"/>
                    <a:pt x="358" y="514"/>
                    <a:pt x="358" y="500"/>
                  </a:cubicBezTo>
                  <a:cubicBezTo>
                    <a:pt x="358" y="486"/>
                    <a:pt x="354" y="474"/>
                    <a:pt x="357" y="457"/>
                  </a:cubicBezTo>
                  <a:cubicBezTo>
                    <a:pt x="358" y="439"/>
                    <a:pt x="357" y="432"/>
                    <a:pt x="376" y="400"/>
                  </a:cubicBezTo>
                  <a:cubicBezTo>
                    <a:pt x="384" y="386"/>
                    <a:pt x="402" y="375"/>
                    <a:pt x="411" y="362"/>
                  </a:cubicBezTo>
                  <a:cubicBezTo>
                    <a:pt x="409" y="352"/>
                    <a:pt x="409" y="334"/>
                    <a:pt x="405" y="325"/>
                  </a:cubicBezTo>
                  <a:cubicBezTo>
                    <a:pt x="399" y="312"/>
                    <a:pt x="411" y="263"/>
                    <a:pt x="411" y="263"/>
                  </a:cubicBezTo>
                  <a:cubicBezTo>
                    <a:pt x="422" y="230"/>
                    <a:pt x="419" y="236"/>
                    <a:pt x="442" y="209"/>
                  </a:cubicBezTo>
                  <a:cubicBezTo>
                    <a:pt x="457" y="191"/>
                    <a:pt x="477" y="162"/>
                    <a:pt x="498" y="167"/>
                  </a:cubicBezTo>
                  <a:cubicBezTo>
                    <a:pt x="519" y="172"/>
                    <a:pt x="562" y="163"/>
                    <a:pt x="582" y="152"/>
                  </a:cubicBezTo>
                  <a:cubicBezTo>
                    <a:pt x="601" y="141"/>
                    <a:pt x="598" y="149"/>
                    <a:pt x="625" y="140"/>
                  </a:cubicBezTo>
                  <a:cubicBezTo>
                    <a:pt x="631" y="143"/>
                    <a:pt x="656" y="121"/>
                    <a:pt x="652" y="127"/>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7" name="Freeform 39"/>
            <p:cNvSpPr>
              <a:spLocks noChangeAspect="1"/>
            </p:cNvSpPr>
            <p:nvPr/>
          </p:nvSpPr>
          <p:spPr bwMode="auto">
            <a:xfrm>
              <a:off x="10359" y="1386"/>
              <a:ext cx="161" cy="156"/>
            </a:xfrm>
            <a:custGeom>
              <a:avLst/>
              <a:gdLst/>
              <a:ahLst/>
              <a:cxnLst>
                <a:cxn ang="0">
                  <a:pos x="153" y="30"/>
                </a:cxn>
                <a:cxn ang="0">
                  <a:pos x="131" y="17"/>
                </a:cxn>
                <a:cxn ang="0">
                  <a:pos x="111" y="12"/>
                </a:cxn>
                <a:cxn ang="0">
                  <a:pos x="90" y="2"/>
                </a:cxn>
                <a:cxn ang="0">
                  <a:pos x="54" y="9"/>
                </a:cxn>
                <a:cxn ang="0">
                  <a:pos x="23" y="33"/>
                </a:cxn>
                <a:cxn ang="0">
                  <a:pos x="0" y="50"/>
                </a:cxn>
                <a:cxn ang="0">
                  <a:pos x="15" y="96"/>
                </a:cxn>
                <a:cxn ang="0">
                  <a:pos x="48" y="135"/>
                </a:cxn>
                <a:cxn ang="0">
                  <a:pos x="87" y="156"/>
                </a:cxn>
                <a:cxn ang="0">
                  <a:pos x="123" y="132"/>
                </a:cxn>
                <a:cxn ang="0">
                  <a:pos x="140" y="107"/>
                </a:cxn>
                <a:cxn ang="0">
                  <a:pos x="156" y="74"/>
                </a:cxn>
                <a:cxn ang="0">
                  <a:pos x="159" y="48"/>
                </a:cxn>
                <a:cxn ang="0">
                  <a:pos x="153" y="30"/>
                </a:cxn>
              </a:cxnLst>
              <a:rect l="0" t="0" r="r" b="b"/>
              <a:pathLst>
                <a:path w="161" h="156">
                  <a:moveTo>
                    <a:pt x="153" y="30"/>
                  </a:moveTo>
                  <a:cubicBezTo>
                    <a:pt x="148" y="25"/>
                    <a:pt x="141" y="22"/>
                    <a:pt x="131" y="17"/>
                  </a:cubicBezTo>
                  <a:cubicBezTo>
                    <a:pt x="124" y="14"/>
                    <a:pt x="118" y="14"/>
                    <a:pt x="111" y="12"/>
                  </a:cubicBezTo>
                  <a:cubicBezTo>
                    <a:pt x="104" y="10"/>
                    <a:pt x="99" y="2"/>
                    <a:pt x="90" y="2"/>
                  </a:cubicBezTo>
                  <a:cubicBezTo>
                    <a:pt x="84" y="0"/>
                    <a:pt x="54" y="9"/>
                    <a:pt x="54" y="9"/>
                  </a:cubicBezTo>
                  <a:cubicBezTo>
                    <a:pt x="42" y="11"/>
                    <a:pt x="32" y="26"/>
                    <a:pt x="23" y="33"/>
                  </a:cubicBezTo>
                  <a:cubicBezTo>
                    <a:pt x="14" y="40"/>
                    <a:pt x="24" y="42"/>
                    <a:pt x="0" y="50"/>
                  </a:cubicBezTo>
                  <a:cubicBezTo>
                    <a:pt x="8" y="68"/>
                    <a:pt x="9" y="65"/>
                    <a:pt x="15" y="96"/>
                  </a:cubicBezTo>
                  <a:cubicBezTo>
                    <a:pt x="39" y="113"/>
                    <a:pt x="32" y="111"/>
                    <a:pt x="48" y="135"/>
                  </a:cubicBezTo>
                  <a:cubicBezTo>
                    <a:pt x="60" y="138"/>
                    <a:pt x="69" y="146"/>
                    <a:pt x="87" y="156"/>
                  </a:cubicBezTo>
                  <a:cubicBezTo>
                    <a:pt x="111" y="128"/>
                    <a:pt x="113" y="131"/>
                    <a:pt x="123" y="132"/>
                  </a:cubicBezTo>
                  <a:cubicBezTo>
                    <a:pt x="132" y="121"/>
                    <a:pt x="140" y="107"/>
                    <a:pt x="140" y="107"/>
                  </a:cubicBezTo>
                  <a:cubicBezTo>
                    <a:pt x="141" y="104"/>
                    <a:pt x="153" y="79"/>
                    <a:pt x="156" y="74"/>
                  </a:cubicBezTo>
                  <a:cubicBezTo>
                    <a:pt x="161" y="67"/>
                    <a:pt x="156" y="56"/>
                    <a:pt x="159" y="48"/>
                  </a:cubicBezTo>
                  <a:cubicBezTo>
                    <a:pt x="161" y="42"/>
                    <a:pt x="155" y="36"/>
                    <a:pt x="153" y="30"/>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8" name="Freeform 40"/>
            <p:cNvSpPr>
              <a:spLocks noChangeAspect="1"/>
            </p:cNvSpPr>
            <p:nvPr/>
          </p:nvSpPr>
          <p:spPr bwMode="auto">
            <a:xfrm>
              <a:off x="7764" y="-1812"/>
              <a:ext cx="1260" cy="634"/>
            </a:xfrm>
            <a:custGeom>
              <a:avLst/>
              <a:gdLst/>
              <a:ahLst/>
              <a:cxnLst>
                <a:cxn ang="0">
                  <a:pos x="725" y="216"/>
                </a:cxn>
                <a:cxn ang="0">
                  <a:pos x="816" y="246"/>
                </a:cxn>
                <a:cxn ang="0">
                  <a:pos x="894" y="282"/>
                </a:cxn>
                <a:cxn ang="0">
                  <a:pos x="974" y="309"/>
                </a:cxn>
                <a:cxn ang="0">
                  <a:pos x="1011" y="340"/>
                </a:cxn>
                <a:cxn ang="0">
                  <a:pos x="1100" y="330"/>
                </a:cxn>
                <a:cxn ang="0">
                  <a:pos x="1211" y="384"/>
                </a:cxn>
                <a:cxn ang="0">
                  <a:pos x="1248" y="432"/>
                </a:cxn>
                <a:cxn ang="0">
                  <a:pos x="1236" y="495"/>
                </a:cxn>
                <a:cxn ang="0">
                  <a:pos x="1154" y="628"/>
                </a:cxn>
                <a:cxn ang="0">
                  <a:pos x="1080" y="610"/>
                </a:cxn>
                <a:cxn ang="0">
                  <a:pos x="1016" y="588"/>
                </a:cxn>
                <a:cxn ang="0">
                  <a:pos x="1031" y="543"/>
                </a:cxn>
                <a:cxn ang="0">
                  <a:pos x="1002" y="534"/>
                </a:cxn>
                <a:cxn ang="0">
                  <a:pos x="918" y="576"/>
                </a:cxn>
                <a:cxn ang="0">
                  <a:pos x="875" y="585"/>
                </a:cxn>
                <a:cxn ang="0">
                  <a:pos x="810" y="574"/>
                </a:cxn>
                <a:cxn ang="0">
                  <a:pos x="642" y="565"/>
                </a:cxn>
                <a:cxn ang="0">
                  <a:pos x="584" y="597"/>
                </a:cxn>
                <a:cxn ang="0">
                  <a:pos x="494" y="588"/>
                </a:cxn>
                <a:cxn ang="0">
                  <a:pos x="467" y="568"/>
                </a:cxn>
                <a:cxn ang="0">
                  <a:pos x="426" y="552"/>
                </a:cxn>
                <a:cxn ang="0">
                  <a:pos x="378" y="574"/>
                </a:cxn>
                <a:cxn ang="0">
                  <a:pos x="387" y="505"/>
                </a:cxn>
                <a:cxn ang="0">
                  <a:pos x="284" y="463"/>
                </a:cxn>
                <a:cxn ang="0">
                  <a:pos x="228" y="384"/>
                </a:cxn>
                <a:cxn ang="0">
                  <a:pos x="197" y="327"/>
                </a:cxn>
                <a:cxn ang="0">
                  <a:pos x="174" y="247"/>
                </a:cxn>
                <a:cxn ang="0">
                  <a:pos x="114" y="192"/>
                </a:cxn>
                <a:cxn ang="0">
                  <a:pos x="57" y="136"/>
                </a:cxn>
                <a:cxn ang="0">
                  <a:pos x="35" y="99"/>
                </a:cxn>
                <a:cxn ang="0">
                  <a:pos x="17" y="117"/>
                </a:cxn>
                <a:cxn ang="0">
                  <a:pos x="8" y="100"/>
                </a:cxn>
                <a:cxn ang="0">
                  <a:pos x="54" y="7"/>
                </a:cxn>
                <a:cxn ang="0">
                  <a:pos x="81" y="43"/>
                </a:cxn>
                <a:cxn ang="0">
                  <a:pos x="180" y="45"/>
                </a:cxn>
                <a:cxn ang="0">
                  <a:pos x="249" y="91"/>
                </a:cxn>
                <a:cxn ang="0">
                  <a:pos x="306" y="99"/>
                </a:cxn>
                <a:cxn ang="0">
                  <a:pos x="378" y="90"/>
                </a:cxn>
                <a:cxn ang="0">
                  <a:pos x="462" y="114"/>
                </a:cxn>
                <a:cxn ang="0">
                  <a:pos x="635" y="177"/>
                </a:cxn>
              </a:cxnLst>
              <a:rect l="0" t="0" r="r" b="b"/>
              <a:pathLst>
                <a:path w="1260" h="634">
                  <a:moveTo>
                    <a:pt x="686" y="193"/>
                  </a:moveTo>
                  <a:cubicBezTo>
                    <a:pt x="701" y="200"/>
                    <a:pt x="703" y="207"/>
                    <a:pt x="725" y="216"/>
                  </a:cubicBezTo>
                  <a:cubicBezTo>
                    <a:pt x="737" y="220"/>
                    <a:pt x="744" y="215"/>
                    <a:pt x="759" y="220"/>
                  </a:cubicBezTo>
                  <a:cubicBezTo>
                    <a:pt x="774" y="225"/>
                    <a:pt x="797" y="237"/>
                    <a:pt x="816" y="246"/>
                  </a:cubicBezTo>
                  <a:cubicBezTo>
                    <a:pt x="850" y="272"/>
                    <a:pt x="839" y="261"/>
                    <a:pt x="876" y="276"/>
                  </a:cubicBezTo>
                  <a:cubicBezTo>
                    <a:pt x="882" y="278"/>
                    <a:pt x="894" y="282"/>
                    <a:pt x="894" y="282"/>
                  </a:cubicBezTo>
                  <a:cubicBezTo>
                    <a:pt x="914" y="302"/>
                    <a:pt x="909" y="288"/>
                    <a:pt x="935" y="297"/>
                  </a:cubicBezTo>
                  <a:cubicBezTo>
                    <a:pt x="948" y="304"/>
                    <a:pt x="967" y="303"/>
                    <a:pt x="974" y="309"/>
                  </a:cubicBezTo>
                  <a:cubicBezTo>
                    <a:pt x="983" y="313"/>
                    <a:pt x="983" y="314"/>
                    <a:pt x="989" y="319"/>
                  </a:cubicBezTo>
                  <a:cubicBezTo>
                    <a:pt x="1004" y="325"/>
                    <a:pt x="1011" y="340"/>
                    <a:pt x="1011" y="340"/>
                  </a:cubicBezTo>
                  <a:cubicBezTo>
                    <a:pt x="1019" y="346"/>
                    <a:pt x="1040" y="330"/>
                    <a:pt x="1050" y="331"/>
                  </a:cubicBezTo>
                  <a:cubicBezTo>
                    <a:pt x="1063" y="332"/>
                    <a:pt x="1087" y="331"/>
                    <a:pt x="1100" y="330"/>
                  </a:cubicBezTo>
                  <a:cubicBezTo>
                    <a:pt x="1134" y="329"/>
                    <a:pt x="1147" y="356"/>
                    <a:pt x="1181" y="358"/>
                  </a:cubicBezTo>
                  <a:cubicBezTo>
                    <a:pt x="1195" y="362"/>
                    <a:pt x="1203" y="372"/>
                    <a:pt x="1211" y="384"/>
                  </a:cubicBezTo>
                  <a:cubicBezTo>
                    <a:pt x="1217" y="392"/>
                    <a:pt x="1233" y="386"/>
                    <a:pt x="1236" y="396"/>
                  </a:cubicBezTo>
                  <a:cubicBezTo>
                    <a:pt x="1242" y="404"/>
                    <a:pt x="1245" y="425"/>
                    <a:pt x="1248" y="432"/>
                  </a:cubicBezTo>
                  <a:cubicBezTo>
                    <a:pt x="1251" y="442"/>
                    <a:pt x="1258" y="446"/>
                    <a:pt x="1256" y="456"/>
                  </a:cubicBezTo>
                  <a:cubicBezTo>
                    <a:pt x="1260" y="483"/>
                    <a:pt x="1250" y="469"/>
                    <a:pt x="1236" y="495"/>
                  </a:cubicBezTo>
                  <a:cubicBezTo>
                    <a:pt x="1231" y="505"/>
                    <a:pt x="1228" y="554"/>
                    <a:pt x="1215" y="561"/>
                  </a:cubicBezTo>
                  <a:cubicBezTo>
                    <a:pt x="1203" y="577"/>
                    <a:pt x="1173" y="622"/>
                    <a:pt x="1154" y="628"/>
                  </a:cubicBezTo>
                  <a:cubicBezTo>
                    <a:pt x="1136" y="634"/>
                    <a:pt x="1104" y="630"/>
                    <a:pt x="1104" y="630"/>
                  </a:cubicBezTo>
                  <a:cubicBezTo>
                    <a:pt x="1092" y="628"/>
                    <a:pt x="1089" y="616"/>
                    <a:pt x="1080" y="610"/>
                  </a:cubicBezTo>
                  <a:cubicBezTo>
                    <a:pt x="1070" y="607"/>
                    <a:pt x="1054" y="614"/>
                    <a:pt x="1043" y="610"/>
                  </a:cubicBezTo>
                  <a:cubicBezTo>
                    <a:pt x="1032" y="601"/>
                    <a:pt x="1016" y="588"/>
                    <a:pt x="1016" y="588"/>
                  </a:cubicBezTo>
                  <a:cubicBezTo>
                    <a:pt x="1014" y="582"/>
                    <a:pt x="1007" y="558"/>
                    <a:pt x="1008" y="552"/>
                  </a:cubicBezTo>
                  <a:cubicBezTo>
                    <a:pt x="1008" y="545"/>
                    <a:pt x="1032" y="546"/>
                    <a:pt x="1031" y="543"/>
                  </a:cubicBezTo>
                  <a:cubicBezTo>
                    <a:pt x="1034" y="538"/>
                    <a:pt x="1031" y="524"/>
                    <a:pt x="1026" y="523"/>
                  </a:cubicBezTo>
                  <a:cubicBezTo>
                    <a:pt x="1021" y="522"/>
                    <a:pt x="1011" y="529"/>
                    <a:pt x="1002" y="534"/>
                  </a:cubicBezTo>
                  <a:cubicBezTo>
                    <a:pt x="993" y="539"/>
                    <a:pt x="985" y="546"/>
                    <a:pt x="971" y="553"/>
                  </a:cubicBezTo>
                  <a:cubicBezTo>
                    <a:pt x="957" y="560"/>
                    <a:pt x="931" y="572"/>
                    <a:pt x="918" y="576"/>
                  </a:cubicBezTo>
                  <a:cubicBezTo>
                    <a:pt x="906" y="580"/>
                    <a:pt x="909" y="580"/>
                    <a:pt x="894" y="580"/>
                  </a:cubicBezTo>
                  <a:cubicBezTo>
                    <a:pt x="887" y="581"/>
                    <a:pt x="882" y="586"/>
                    <a:pt x="875" y="585"/>
                  </a:cubicBezTo>
                  <a:cubicBezTo>
                    <a:pt x="868" y="584"/>
                    <a:pt x="863" y="579"/>
                    <a:pt x="852" y="577"/>
                  </a:cubicBezTo>
                  <a:cubicBezTo>
                    <a:pt x="841" y="575"/>
                    <a:pt x="833" y="581"/>
                    <a:pt x="810" y="574"/>
                  </a:cubicBezTo>
                  <a:cubicBezTo>
                    <a:pt x="766" y="545"/>
                    <a:pt x="752" y="532"/>
                    <a:pt x="714" y="532"/>
                  </a:cubicBezTo>
                  <a:cubicBezTo>
                    <a:pt x="676" y="551"/>
                    <a:pt x="688" y="559"/>
                    <a:pt x="642" y="565"/>
                  </a:cubicBezTo>
                  <a:cubicBezTo>
                    <a:pt x="621" y="572"/>
                    <a:pt x="619" y="571"/>
                    <a:pt x="609" y="576"/>
                  </a:cubicBezTo>
                  <a:cubicBezTo>
                    <a:pt x="599" y="581"/>
                    <a:pt x="593" y="594"/>
                    <a:pt x="584" y="597"/>
                  </a:cubicBezTo>
                  <a:cubicBezTo>
                    <a:pt x="575" y="600"/>
                    <a:pt x="569" y="596"/>
                    <a:pt x="554" y="595"/>
                  </a:cubicBezTo>
                  <a:cubicBezTo>
                    <a:pt x="539" y="596"/>
                    <a:pt x="505" y="591"/>
                    <a:pt x="494" y="588"/>
                  </a:cubicBezTo>
                  <a:cubicBezTo>
                    <a:pt x="483" y="585"/>
                    <a:pt x="494" y="577"/>
                    <a:pt x="489" y="574"/>
                  </a:cubicBezTo>
                  <a:cubicBezTo>
                    <a:pt x="484" y="571"/>
                    <a:pt x="472" y="574"/>
                    <a:pt x="467" y="568"/>
                  </a:cubicBezTo>
                  <a:cubicBezTo>
                    <a:pt x="452" y="561"/>
                    <a:pt x="465" y="544"/>
                    <a:pt x="458" y="541"/>
                  </a:cubicBezTo>
                  <a:cubicBezTo>
                    <a:pt x="451" y="538"/>
                    <a:pt x="433" y="546"/>
                    <a:pt x="426" y="552"/>
                  </a:cubicBezTo>
                  <a:cubicBezTo>
                    <a:pt x="416" y="558"/>
                    <a:pt x="425" y="575"/>
                    <a:pt x="416" y="579"/>
                  </a:cubicBezTo>
                  <a:cubicBezTo>
                    <a:pt x="408" y="583"/>
                    <a:pt x="384" y="579"/>
                    <a:pt x="378" y="574"/>
                  </a:cubicBezTo>
                  <a:cubicBezTo>
                    <a:pt x="380" y="564"/>
                    <a:pt x="373" y="555"/>
                    <a:pt x="378" y="546"/>
                  </a:cubicBezTo>
                  <a:cubicBezTo>
                    <a:pt x="382" y="538"/>
                    <a:pt x="386" y="513"/>
                    <a:pt x="387" y="505"/>
                  </a:cubicBezTo>
                  <a:cubicBezTo>
                    <a:pt x="375" y="475"/>
                    <a:pt x="344" y="467"/>
                    <a:pt x="324" y="462"/>
                  </a:cubicBezTo>
                  <a:cubicBezTo>
                    <a:pt x="303" y="457"/>
                    <a:pt x="306" y="465"/>
                    <a:pt x="284" y="463"/>
                  </a:cubicBezTo>
                  <a:cubicBezTo>
                    <a:pt x="282" y="508"/>
                    <a:pt x="296" y="615"/>
                    <a:pt x="246" y="504"/>
                  </a:cubicBezTo>
                  <a:cubicBezTo>
                    <a:pt x="237" y="496"/>
                    <a:pt x="235" y="408"/>
                    <a:pt x="228" y="384"/>
                  </a:cubicBezTo>
                  <a:cubicBezTo>
                    <a:pt x="221" y="360"/>
                    <a:pt x="206" y="368"/>
                    <a:pt x="201" y="358"/>
                  </a:cubicBezTo>
                  <a:cubicBezTo>
                    <a:pt x="194" y="347"/>
                    <a:pt x="200" y="343"/>
                    <a:pt x="197" y="327"/>
                  </a:cubicBezTo>
                  <a:cubicBezTo>
                    <a:pt x="198" y="317"/>
                    <a:pt x="210" y="308"/>
                    <a:pt x="206" y="295"/>
                  </a:cubicBezTo>
                  <a:cubicBezTo>
                    <a:pt x="202" y="282"/>
                    <a:pt x="185" y="262"/>
                    <a:pt x="174" y="247"/>
                  </a:cubicBezTo>
                  <a:cubicBezTo>
                    <a:pt x="163" y="232"/>
                    <a:pt x="148" y="216"/>
                    <a:pt x="138" y="207"/>
                  </a:cubicBezTo>
                  <a:cubicBezTo>
                    <a:pt x="128" y="198"/>
                    <a:pt x="122" y="197"/>
                    <a:pt x="114" y="192"/>
                  </a:cubicBezTo>
                  <a:cubicBezTo>
                    <a:pt x="106" y="185"/>
                    <a:pt x="108" y="186"/>
                    <a:pt x="87" y="175"/>
                  </a:cubicBezTo>
                  <a:cubicBezTo>
                    <a:pt x="78" y="166"/>
                    <a:pt x="64" y="145"/>
                    <a:pt x="57" y="136"/>
                  </a:cubicBezTo>
                  <a:cubicBezTo>
                    <a:pt x="50" y="127"/>
                    <a:pt x="46" y="127"/>
                    <a:pt x="42" y="121"/>
                  </a:cubicBezTo>
                  <a:cubicBezTo>
                    <a:pt x="38" y="115"/>
                    <a:pt x="39" y="102"/>
                    <a:pt x="35" y="99"/>
                  </a:cubicBezTo>
                  <a:cubicBezTo>
                    <a:pt x="31" y="96"/>
                    <a:pt x="21" y="103"/>
                    <a:pt x="18" y="106"/>
                  </a:cubicBezTo>
                  <a:cubicBezTo>
                    <a:pt x="15" y="109"/>
                    <a:pt x="20" y="114"/>
                    <a:pt x="17" y="117"/>
                  </a:cubicBezTo>
                  <a:cubicBezTo>
                    <a:pt x="14" y="120"/>
                    <a:pt x="3" y="127"/>
                    <a:pt x="2" y="124"/>
                  </a:cubicBezTo>
                  <a:cubicBezTo>
                    <a:pt x="0" y="122"/>
                    <a:pt x="1" y="118"/>
                    <a:pt x="8" y="100"/>
                  </a:cubicBezTo>
                  <a:cubicBezTo>
                    <a:pt x="9" y="90"/>
                    <a:pt x="1" y="76"/>
                    <a:pt x="9" y="61"/>
                  </a:cubicBezTo>
                  <a:cubicBezTo>
                    <a:pt x="17" y="46"/>
                    <a:pt x="43" y="13"/>
                    <a:pt x="54" y="7"/>
                  </a:cubicBezTo>
                  <a:cubicBezTo>
                    <a:pt x="66" y="0"/>
                    <a:pt x="70" y="20"/>
                    <a:pt x="77" y="24"/>
                  </a:cubicBezTo>
                  <a:cubicBezTo>
                    <a:pt x="82" y="30"/>
                    <a:pt x="73" y="38"/>
                    <a:pt x="81" y="43"/>
                  </a:cubicBezTo>
                  <a:cubicBezTo>
                    <a:pt x="93" y="47"/>
                    <a:pt x="123" y="55"/>
                    <a:pt x="123" y="55"/>
                  </a:cubicBezTo>
                  <a:cubicBezTo>
                    <a:pt x="141" y="53"/>
                    <a:pt x="162" y="44"/>
                    <a:pt x="180" y="45"/>
                  </a:cubicBezTo>
                  <a:cubicBezTo>
                    <a:pt x="216" y="48"/>
                    <a:pt x="212" y="40"/>
                    <a:pt x="234" y="55"/>
                  </a:cubicBezTo>
                  <a:cubicBezTo>
                    <a:pt x="246" y="62"/>
                    <a:pt x="240" y="87"/>
                    <a:pt x="249" y="91"/>
                  </a:cubicBezTo>
                  <a:cubicBezTo>
                    <a:pt x="258" y="95"/>
                    <a:pt x="281" y="80"/>
                    <a:pt x="290" y="81"/>
                  </a:cubicBezTo>
                  <a:cubicBezTo>
                    <a:pt x="299" y="82"/>
                    <a:pt x="297" y="99"/>
                    <a:pt x="306" y="99"/>
                  </a:cubicBezTo>
                  <a:cubicBezTo>
                    <a:pt x="330" y="88"/>
                    <a:pt x="330" y="82"/>
                    <a:pt x="342" y="81"/>
                  </a:cubicBezTo>
                  <a:cubicBezTo>
                    <a:pt x="354" y="80"/>
                    <a:pt x="368" y="87"/>
                    <a:pt x="378" y="90"/>
                  </a:cubicBezTo>
                  <a:cubicBezTo>
                    <a:pt x="385" y="92"/>
                    <a:pt x="397" y="93"/>
                    <a:pt x="404" y="96"/>
                  </a:cubicBezTo>
                  <a:cubicBezTo>
                    <a:pt x="418" y="102"/>
                    <a:pt x="452" y="113"/>
                    <a:pt x="462" y="114"/>
                  </a:cubicBezTo>
                  <a:cubicBezTo>
                    <a:pt x="498" y="126"/>
                    <a:pt x="538" y="152"/>
                    <a:pt x="576" y="156"/>
                  </a:cubicBezTo>
                  <a:cubicBezTo>
                    <a:pt x="606" y="159"/>
                    <a:pt x="605" y="177"/>
                    <a:pt x="635" y="177"/>
                  </a:cubicBezTo>
                  <a:cubicBezTo>
                    <a:pt x="639" y="177"/>
                    <a:pt x="690" y="195"/>
                    <a:pt x="686" y="193"/>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19" name="Freeform 44"/>
            <p:cNvSpPr>
              <a:spLocks noChangeAspect="1"/>
            </p:cNvSpPr>
            <p:nvPr/>
          </p:nvSpPr>
          <p:spPr bwMode="auto">
            <a:xfrm>
              <a:off x="-2896" y="-7899"/>
              <a:ext cx="860" cy="939"/>
            </a:xfrm>
            <a:custGeom>
              <a:avLst/>
              <a:gdLst/>
              <a:ahLst/>
              <a:cxnLst>
                <a:cxn ang="0">
                  <a:pos x="259" y="42"/>
                </a:cxn>
                <a:cxn ang="0">
                  <a:pos x="224" y="54"/>
                </a:cxn>
                <a:cxn ang="0">
                  <a:pos x="203" y="70"/>
                </a:cxn>
                <a:cxn ang="0">
                  <a:pos x="187" y="112"/>
                </a:cxn>
                <a:cxn ang="0">
                  <a:pos x="136" y="135"/>
                </a:cxn>
                <a:cxn ang="0">
                  <a:pos x="107" y="180"/>
                </a:cxn>
                <a:cxn ang="0">
                  <a:pos x="55" y="211"/>
                </a:cxn>
                <a:cxn ang="0">
                  <a:pos x="22" y="268"/>
                </a:cxn>
                <a:cxn ang="0">
                  <a:pos x="49" y="319"/>
                </a:cxn>
                <a:cxn ang="0">
                  <a:pos x="55" y="375"/>
                </a:cxn>
                <a:cxn ang="0">
                  <a:pos x="41" y="415"/>
                </a:cxn>
                <a:cxn ang="0">
                  <a:pos x="13" y="439"/>
                </a:cxn>
                <a:cxn ang="0">
                  <a:pos x="52" y="450"/>
                </a:cxn>
                <a:cxn ang="0">
                  <a:pos x="44" y="492"/>
                </a:cxn>
                <a:cxn ang="0">
                  <a:pos x="49" y="534"/>
                </a:cxn>
                <a:cxn ang="0">
                  <a:pos x="82" y="589"/>
                </a:cxn>
                <a:cxn ang="0">
                  <a:pos x="95" y="598"/>
                </a:cxn>
                <a:cxn ang="0">
                  <a:pos x="113" y="640"/>
                </a:cxn>
                <a:cxn ang="0">
                  <a:pos x="146" y="673"/>
                </a:cxn>
                <a:cxn ang="0">
                  <a:pos x="215" y="765"/>
                </a:cxn>
                <a:cxn ang="0">
                  <a:pos x="305" y="826"/>
                </a:cxn>
                <a:cxn ang="0">
                  <a:pos x="370" y="873"/>
                </a:cxn>
                <a:cxn ang="0">
                  <a:pos x="428" y="925"/>
                </a:cxn>
                <a:cxn ang="0">
                  <a:pos x="509" y="928"/>
                </a:cxn>
                <a:cxn ang="0">
                  <a:pos x="571" y="891"/>
                </a:cxn>
                <a:cxn ang="0">
                  <a:pos x="625" y="874"/>
                </a:cxn>
                <a:cxn ang="0">
                  <a:pos x="683" y="867"/>
                </a:cxn>
                <a:cxn ang="0">
                  <a:pos x="701" y="813"/>
                </a:cxn>
                <a:cxn ang="0">
                  <a:pos x="712" y="783"/>
                </a:cxn>
                <a:cxn ang="0">
                  <a:pos x="767" y="757"/>
                </a:cxn>
                <a:cxn ang="0">
                  <a:pos x="797" y="705"/>
                </a:cxn>
                <a:cxn ang="0">
                  <a:pos x="859" y="643"/>
                </a:cxn>
                <a:cxn ang="0">
                  <a:pos x="841" y="472"/>
                </a:cxn>
                <a:cxn ang="0">
                  <a:pos x="829" y="411"/>
                </a:cxn>
                <a:cxn ang="0">
                  <a:pos x="806" y="361"/>
                </a:cxn>
                <a:cxn ang="0">
                  <a:pos x="785" y="315"/>
                </a:cxn>
                <a:cxn ang="0">
                  <a:pos x="737" y="244"/>
                </a:cxn>
                <a:cxn ang="0">
                  <a:pos x="662" y="205"/>
                </a:cxn>
                <a:cxn ang="0">
                  <a:pos x="649" y="156"/>
                </a:cxn>
                <a:cxn ang="0">
                  <a:pos x="578" y="160"/>
                </a:cxn>
                <a:cxn ang="0">
                  <a:pos x="530" y="135"/>
                </a:cxn>
                <a:cxn ang="0">
                  <a:pos x="476" y="142"/>
                </a:cxn>
                <a:cxn ang="0">
                  <a:pos x="437" y="112"/>
                </a:cxn>
                <a:cxn ang="0">
                  <a:pos x="392" y="54"/>
                </a:cxn>
                <a:cxn ang="0">
                  <a:pos x="325" y="15"/>
                </a:cxn>
                <a:cxn ang="0">
                  <a:pos x="271" y="6"/>
                </a:cxn>
              </a:cxnLst>
              <a:rect l="0" t="0" r="r" b="b"/>
              <a:pathLst>
                <a:path w="860" h="939">
                  <a:moveTo>
                    <a:pt x="271" y="6"/>
                  </a:moveTo>
                  <a:cubicBezTo>
                    <a:pt x="256" y="5"/>
                    <a:pt x="264" y="37"/>
                    <a:pt x="259" y="42"/>
                  </a:cubicBezTo>
                  <a:cubicBezTo>
                    <a:pt x="254" y="47"/>
                    <a:pt x="247" y="34"/>
                    <a:pt x="241" y="36"/>
                  </a:cubicBezTo>
                  <a:cubicBezTo>
                    <a:pt x="235" y="38"/>
                    <a:pt x="227" y="48"/>
                    <a:pt x="224" y="54"/>
                  </a:cubicBezTo>
                  <a:cubicBezTo>
                    <a:pt x="221" y="60"/>
                    <a:pt x="224" y="67"/>
                    <a:pt x="220" y="70"/>
                  </a:cubicBezTo>
                  <a:cubicBezTo>
                    <a:pt x="216" y="73"/>
                    <a:pt x="206" y="67"/>
                    <a:pt x="203" y="70"/>
                  </a:cubicBezTo>
                  <a:cubicBezTo>
                    <a:pt x="188" y="83"/>
                    <a:pt x="205" y="83"/>
                    <a:pt x="202" y="90"/>
                  </a:cubicBezTo>
                  <a:cubicBezTo>
                    <a:pt x="199" y="97"/>
                    <a:pt x="194" y="107"/>
                    <a:pt x="187" y="112"/>
                  </a:cubicBezTo>
                  <a:cubicBezTo>
                    <a:pt x="180" y="117"/>
                    <a:pt x="166" y="117"/>
                    <a:pt x="158" y="121"/>
                  </a:cubicBezTo>
                  <a:cubicBezTo>
                    <a:pt x="145" y="128"/>
                    <a:pt x="136" y="135"/>
                    <a:pt x="136" y="135"/>
                  </a:cubicBezTo>
                  <a:cubicBezTo>
                    <a:pt x="127" y="144"/>
                    <a:pt x="125" y="146"/>
                    <a:pt x="118" y="154"/>
                  </a:cubicBezTo>
                  <a:cubicBezTo>
                    <a:pt x="113" y="161"/>
                    <a:pt x="111" y="172"/>
                    <a:pt x="107" y="180"/>
                  </a:cubicBezTo>
                  <a:cubicBezTo>
                    <a:pt x="101" y="187"/>
                    <a:pt x="105" y="194"/>
                    <a:pt x="95" y="201"/>
                  </a:cubicBezTo>
                  <a:cubicBezTo>
                    <a:pt x="86" y="206"/>
                    <a:pt x="63" y="205"/>
                    <a:pt x="55" y="211"/>
                  </a:cubicBezTo>
                  <a:cubicBezTo>
                    <a:pt x="45" y="218"/>
                    <a:pt x="50" y="227"/>
                    <a:pt x="46" y="235"/>
                  </a:cubicBezTo>
                  <a:cubicBezTo>
                    <a:pt x="41" y="244"/>
                    <a:pt x="24" y="261"/>
                    <a:pt x="22" y="268"/>
                  </a:cubicBezTo>
                  <a:cubicBezTo>
                    <a:pt x="21" y="274"/>
                    <a:pt x="32" y="273"/>
                    <a:pt x="34" y="279"/>
                  </a:cubicBezTo>
                  <a:cubicBezTo>
                    <a:pt x="38" y="293"/>
                    <a:pt x="45" y="305"/>
                    <a:pt x="49" y="319"/>
                  </a:cubicBezTo>
                  <a:cubicBezTo>
                    <a:pt x="52" y="330"/>
                    <a:pt x="42" y="329"/>
                    <a:pt x="40" y="348"/>
                  </a:cubicBezTo>
                  <a:cubicBezTo>
                    <a:pt x="41" y="357"/>
                    <a:pt x="52" y="366"/>
                    <a:pt x="55" y="375"/>
                  </a:cubicBezTo>
                  <a:cubicBezTo>
                    <a:pt x="58" y="384"/>
                    <a:pt x="58" y="393"/>
                    <a:pt x="56" y="400"/>
                  </a:cubicBezTo>
                  <a:cubicBezTo>
                    <a:pt x="54" y="407"/>
                    <a:pt x="49" y="412"/>
                    <a:pt x="41" y="415"/>
                  </a:cubicBezTo>
                  <a:cubicBezTo>
                    <a:pt x="33" y="418"/>
                    <a:pt x="19" y="403"/>
                    <a:pt x="5" y="420"/>
                  </a:cubicBezTo>
                  <a:cubicBezTo>
                    <a:pt x="0" y="426"/>
                    <a:pt x="6" y="425"/>
                    <a:pt x="13" y="439"/>
                  </a:cubicBezTo>
                  <a:cubicBezTo>
                    <a:pt x="18" y="443"/>
                    <a:pt x="29" y="443"/>
                    <a:pt x="35" y="445"/>
                  </a:cubicBezTo>
                  <a:cubicBezTo>
                    <a:pt x="41" y="447"/>
                    <a:pt x="52" y="446"/>
                    <a:pt x="52" y="450"/>
                  </a:cubicBezTo>
                  <a:cubicBezTo>
                    <a:pt x="52" y="454"/>
                    <a:pt x="38" y="464"/>
                    <a:pt x="37" y="471"/>
                  </a:cubicBezTo>
                  <a:cubicBezTo>
                    <a:pt x="36" y="478"/>
                    <a:pt x="43" y="486"/>
                    <a:pt x="44" y="492"/>
                  </a:cubicBezTo>
                  <a:cubicBezTo>
                    <a:pt x="45" y="498"/>
                    <a:pt x="45" y="500"/>
                    <a:pt x="46" y="507"/>
                  </a:cubicBezTo>
                  <a:cubicBezTo>
                    <a:pt x="47" y="514"/>
                    <a:pt x="46" y="522"/>
                    <a:pt x="49" y="534"/>
                  </a:cubicBezTo>
                  <a:cubicBezTo>
                    <a:pt x="52" y="546"/>
                    <a:pt x="60" y="571"/>
                    <a:pt x="65" y="580"/>
                  </a:cubicBezTo>
                  <a:cubicBezTo>
                    <a:pt x="70" y="589"/>
                    <a:pt x="80" y="588"/>
                    <a:pt x="82" y="589"/>
                  </a:cubicBezTo>
                  <a:cubicBezTo>
                    <a:pt x="84" y="590"/>
                    <a:pt x="75" y="588"/>
                    <a:pt x="77" y="589"/>
                  </a:cubicBezTo>
                  <a:cubicBezTo>
                    <a:pt x="79" y="590"/>
                    <a:pt x="91" y="593"/>
                    <a:pt x="95" y="598"/>
                  </a:cubicBezTo>
                  <a:cubicBezTo>
                    <a:pt x="102" y="606"/>
                    <a:pt x="93" y="609"/>
                    <a:pt x="100" y="622"/>
                  </a:cubicBezTo>
                  <a:cubicBezTo>
                    <a:pt x="103" y="629"/>
                    <a:pt x="108" y="634"/>
                    <a:pt x="113" y="640"/>
                  </a:cubicBezTo>
                  <a:cubicBezTo>
                    <a:pt x="118" y="646"/>
                    <a:pt x="125" y="652"/>
                    <a:pt x="130" y="657"/>
                  </a:cubicBezTo>
                  <a:cubicBezTo>
                    <a:pt x="142" y="661"/>
                    <a:pt x="141" y="668"/>
                    <a:pt x="146" y="673"/>
                  </a:cubicBezTo>
                  <a:cubicBezTo>
                    <a:pt x="151" y="678"/>
                    <a:pt x="151" y="699"/>
                    <a:pt x="163" y="714"/>
                  </a:cubicBezTo>
                  <a:cubicBezTo>
                    <a:pt x="175" y="729"/>
                    <a:pt x="196" y="753"/>
                    <a:pt x="215" y="765"/>
                  </a:cubicBezTo>
                  <a:cubicBezTo>
                    <a:pt x="234" y="777"/>
                    <a:pt x="260" y="777"/>
                    <a:pt x="275" y="787"/>
                  </a:cubicBezTo>
                  <a:cubicBezTo>
                    <a:pt x="299" y="805"/>
                    <a:pt x="294" y="815"/>
                    <a:pt x="305" y="826"/>
                  </a:cubicBezTo>
                  <a:cubicBezTo>
                    <a:pt x="316" y="837"/>
                    <a:pt x="330" y="844"/>
                    <a:pt x="341" y="852"/>
                  </a:cubicBezTo>
                  <a:cubicBezTo>
                    <a:pt x="352" y="860"/>
                    <a:pt x="357" y="865"/>
                    <a:pt x="370" y="873"/>
                  </a:cubicBezTo>
                  <a:cubicBezTo>
                    <a:pt x="376" y="878"/>
                    <a:pt x="412" y="894"/>
                    <a:pt x="418" y="898"/>
                  </a:cubicBezTo>
                  <a:cubicBezTo>
                    <a:pt x="430" y="905"/>
                    <a:pt x="419" y="918"/>
                    <a:pt x="428" y="925"/>
                  </a:cubicBezTo>
                  <a:cubicBezTo>
                    <a:pt x="437" y="932"/>
                    <a:pt x="459" y="939"/>
                    <a:pt x="472" y="939"/>
                  </a:cubicBezTo>
                  <a:cubicBezTo>
                    <a:pt x="474" y="939"/>
                    <a:pt x="505" y="931"/>
                    <a:pt x="509" y="928"/>
                  </a:cubicBezTo>
                  <a:cubicBezTo>
                    <a:pt x="511" y="916"/>
                    <a:pt x="521" y="914"/>
                    <a:pt x="526" y="909"/>
                  </a:cubicBezTo>
                  <a:cubicBezTo>
                    <a:pt x="537" y="900"/>
                    <a:pt x="571" y="891"/>
                    <a:pt x="571" y="891"/>
                  </a:cubicBezTo>
                  <a:cubicBezTo>
                    <a:pt x="583" y="886"/>
                    <a:pt x="605" y="886"/>
                    <a:pt x="614" y="883"/>
                  </a:cubicBezTo>
                  <a:cubicBezTo>
                    <a:pt x="623" y="880"/>
                    <a:pt x="619" y="874"/>
                    <a:pt x="625" y="874"/>
                  </a:cubicBezTo>
                  <a:cubicBezTo>
                    <a:pt x="631" y="874"/>
                    <a:pt x="642" y="883"/>
                    <a:pt x="652" y="882"/>
                  </a:cubicBezTo>
                  <a:cubicBezTo>
                    <a:pt x="662" y="881"/>
                    <a:pt x="678" y="874"/>
                    <a:pt x="683" y="867"/>
                  </a:cubicBezTo>
                  <a:cubicBezTo>
                    <a:pt x="687" y="859"/>
                    <a:pt x="681" y="849"/>
                    <a:pt x="683" y="840"/>
                  </a:cubicBezTo>
                  <a:cubicBezTo>
                    <a:pt x="686" y="830"/>
                    <a:pt x="699" y="820"/>
                    <a:pt x="701" y="813"/>
                  </a:cubicBezTo>
                  <a:cubicBezTo>
                    <a:pt x="703" y="806"/>
                    <a:pt x="696" y="804"/>
                    <a:pt x="698" y="799"/>
                  </a:cubicBezTo>
                  <a:cubicBezTo>
                    <a:pt x="700" y="794"/>
                    <a:pt x="706" y="786"/>
                    <a:pt x="712" y="783"/>
                  </a:cubicBezTo>
                  <a:cubicBezTo>
                    <a:pt x="716" y="774"/>
                    <a:pt x="726" y="784"/>
                    <a:pt x="734" y="778"/>
                  </a:cubicBezTo>
                  <a:cubicBezTo>
                    <a:pt x="743" y="770"/>
                    <a:pt x="761" y="766"/>
                    <a:pt x="767" y="757"/>
                  </a:cubicBezTo>
                  <a:cubicBezTo>
                    <a:pt x="773" y="748"/>
                    <a:pt x="764" y="732"/>
                    <a:pt x="769" y="723"/>
                  </a:cubicBezTo>
                  <a:cubicBezTo>
                    <a:pt x="774" y="714"/>
                    <a:pt x="788" y="713"/>
                    <a:pt x="797" y="705"/>
                  </a:cubicBezTo>
                  <a:cubicBezTo>
                    <a:pt x="808" y="694"/>
                    <a:pt x="811" y="686"/>
                    <a:pt x="821" y="676"/>
                  </a:cubicBezTo>
                  <a:cubicBezTo>
                    <a:pt x="831" y="666"/>
                    <a:pt x="838" y="657"/>
                    <a:pt x="859" y="643"/>
                  </a:cubicBezTo>
                  <a:cubicBezTo>
                    <a:pt x="860" y="595"/>
                    <a:pt x="860" y="566"/>
                    <a:pt x="857" y="538"/>
                  </a:cubicBezTo>
                  <a:cubicBezTo>
                    <a:pt x="854" y="510"/>
                    <a:pt x="844" y="489"/>
                    <a:pt x="841" y="472"/>
                  </a:cubicBezTo>
                  <a:cubicBezTo>
                    <a:pt x="840" y="441"/>
                    <a:pt x="840" y="449"/>
                    <a:pt x="838" y="439"/>
                  </a:cubicBezTo>
                  <a:cubicBezTo>
                    <a:pt x="836" y="429"/>
                    <a:pt x="833" y="420"/>
                    <a:pt x="829" y="411"/>
                  </a:cubicBezTo>
                  <a:cubicBezTo>
                    <a:pt x="825" y="402"/>
                    <a:pt x="818" y="393"/>
                    <a:pt x="814" y="385"/>
                  </a:cubicBezTo>
                  <a:cubicBezTo>
                    <a:pt x="810" y="377"/>
                    <a:pt x="810" y="368"/>
                    <a:pt x="806" y="361"/>
                  </a:cubicBezTo>
                  <a:cubicBezTo>
                    <a:pt x="802" y="354"/>
                    <a:pt x="793" y="348"/>
                    <a:pt x="790" y="340"/>
                  </a:cubicBezTo>
                  <a:cubicBezTo>
                    <a:pt x="787" y="332"/>
                    <a:pt x="788" y="325"/>
                    <a:pt x="785" y="315"/>
                  </a:cubicBezTo>
                  <a:cubicBezTo>
                    <a:pt x="771" y="280"/>
                    <a:pt x="777" y="295"/>
                    <a:pt x="769" y="283"/>
                  </a:cubicBezTo>
                  <a:cubicBezTo>
                    <a:pt x="761" y="271"/>
                    <a:pt x="748" y="255"/>
                    <a:pt x="737" y="244"/>
                  </a:cubicBezTo>
                  <a:cubicBezTo>
                    <a:pt x="726" y="233"/>
                    <a:pt x="716" y="222"/>
                    <a:pt x="704" y="216"/>
                  </a:cubicBezTo>
                  <a:cubicBezTo>
                    <a:pt x="692" y="210"/>
                    <a:pt x="670" y="210"/>
                    <a:pt x="662" y="205"/>
                  </a:cubicBezTo>
                  <a:cubicBezTo>
                    <a:pt x="653" y="190"/>
                    <a:pt x="657" y="191"/>
                    <a:pt x="655" y="183"/>
                  </a:cubicBezTo>
                  <a:cubicBezTo>
                    <a:pt x="653" y="175"/>
                    <a:pt x="658" y="162"/>
                    <a:pt x="649" y="156"/>
                  </a:cubicBezTo>
                  <a:cubicBezTo>
                    <a:pt x="640" y="150"/>
                    <a:pt x="614" y="143"/>
                    <a:pt x="602" y="144"/>
                  </a:cubicBezTo>
                  <a:cubicBezTo>
                    <a:pt x="590" y="145"/>
                    <a:pt x="585" y="160"/>
                    <a:pt x="578" y="160"/>
                  </a:cubicBezTo>
                  <a:cubicBezTo>
                    <a:pt x="571" y="160"/>
                    <a:pt x="565" y="146"/>
                    <a:pt x="557" y="142"/>
                  </a:cubicBezTo>
                  <a:cubicBezTo>
                    <a:pt x="533" y="132"/>
                    <a:pt x="540" y="135"/>
                    <a:pt x="530" y="135"/>
                  </a:cubicBezTo>
                  <a:cubicBezTo>
                    <a:pt x="520" y="135"/>
                    <a:pt x="506" y="143"/>
                    <a:pt x="497" y="144"/>
                  </a:cubicBezTo>
                  <a:cubicBezTo>
                    <a:pt x="488" y="145"/>
                    <a:pt x="483" y="142"/>
                    <a:pt x="476" y="142"/>
                  </a:cubicBezTo>
                  <a:cubicBezTo>
                    <a:pt x="469" y="142"/>
                    <a:pt x="460" y="146"/>
                    <a:pt x="454" y="141"/>
                  </a:cubicBezTo>
                  <a:cubicBezTo>
                    <a:pt x="429" y="135"/>
                    <a:pt x="441" y="122"/>
                    <a:pt x="437" y="112"/>
                  </a:cubicBezTo>
                  <a:cubicBezTo>
                    <a:pt x="433" y="102"/>
                    <a:pt x="434" y="92"/>
                    <a:pt x="427" y="82"/>
                  </a:cubicBezTo>
                  <a:cubicBezTo>
                    <a:pt x="420" y="72"/>
                    <a:pt x="407" y="62"/>
                    <a:pt x="392" y="54"/>
                  </a:cubicBezTo>
                  <a:cubicBezTo>
                    <a:pt x="381" y="47"/>
                    <a:pt x="348" y="39"/>
                    <a:pt x="338" y="31"/>
                  </a:cubicBezTo>
                  <a:cubicBezTo>
                    <a:pt x="326" y="27"/>
                    <a:pt x="332" y="19"/>
                    <a:pt x="325" y="15"/>
                  </a:cubicBezTo>
                  <a:cubicBezTo>
                    <a:pt x="318" y="11"/>
                    <a:pt x="307" y="7"/>
                    <a:pt x="298" y="6"/>
                  </a:cubicBezTo>
                  <a:cubicBezTo>
                    <a:pt x="289" y="5"/>
                    <a:pt x="278" y="0"/>
                    <a:pt x="271" y="6"/>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20" name="Freeform 45"/>
            <p:cNvSpPr>
              <a:spLocks noChangeAspect="1"/>
            </p:cNvSpPr>
            <p:nvPr/>
          </p:nvSpPr>
          <p:spPr bwMode="auto">
            <a:xfrm>
              <a:off x="-3577" y="-9081"/>
              <a:ext cx="446" cy="1112"/>
            </a:xfrm>
            <a:custGeom>
              <a:avLst/>
              <a:gdLst/>
              <a:ahLst/>
              <a:cxnLst>
                <a:cxn ang="0">
                  <a:pos x="310" y="1104"/>
                </a:cxn>
                <a:cxn ang="0">
                  <a:pos x="350" y="1093"/>
                </a:cxn>
                <a:cxn ang="0">
                  <a:pos x="362" y="1024"/>
                </a:cxn>
                <a:cxn ang="0">
                  <a:pos x="362" y="942"/>
                </a:cxn>
                <a:cxn ang="0">
                  <a:pos x="400" y="844"/>
                </a:cxn>
                <a:cxn ang="0">
                  <a:pos x="382" y="771"/>
                </a:cxn>
                <a:cxn ang="0">
                  <a:pos x="397" y="708"/>
                </a:cxn>
                <a:cxn ang="0">
                  <a:pos x="412" y="661"/>
                </a:cxn>
                <a:cxn ang="0">
                  <a:pos x="409" y="576"/>
                </a:cxn>
                <a:cxn ang="0">
                  <a:pos x="407" y="480"/>
                </a:cxn>
                <a:cxn ang="0">
                  <a:pos x="410" y="432"/>
                </a:cxn>
                <a:cxn ang="0">
                  <a:pos x="404" y="337"/>
                </a:cxn>
                <a:cxn ang="0">
                  <a:pos x="424" y="265"/>
                </a:cxn>
                <a:cxn ang="0">
                  <a:pos x="418" y="190"/>
                </a:cxn>
                <a:cxn ang="0">
                  <a:pos x="397" y="136"/>
                </a:cxn>
                <a:cxn ang="0">
                  <a:pos x="329" y="48"/>
                </a:cxn>
                <a:cxn ang="0">
                  <a:pos x="301" y="103"/>
                </a:cxn>
                <a:cxn ang="0">
                  <a:pos x="263" y="165"/>
                </a:cxn>
                <a:cxn ang="0">
                  <a:pos x="137" y="160"/>
                </a:cxn>
                <a:cxn ang="0">
                  <a:pos x="97" y="106"/>
                </a:cxn>
                <a:cxn ang="0">
                  <a:pos x="76" y="64"/>
                </a:cxn>
                <a:cxn ang="0">
                  <a:pos x="31" y="9"/>
                </a:cxn>
                <a:cxn ang="0">
                  <a:pos x="11" y="51"/>
                </a:cxn>
                <a:cxn ang="0">
                  <a:pos x="55" y="99"/>
                </a:cxn>
                <a:cxn ang="0">
                  <a:pos x="52" y="169"/>
                </a:cxn>
                <a:cxn ang="0">
                  <a:pos x="122" y="225"/>
                </a:cxn>
                <a:cxn ang="0">
                  <a:pos x="77" y="291"/>
                </a:cxn>
                <a:cxn ang="0">
                  <a:pos x="98" y="306"/>
                </a:cxn>
                <a:cxn ang="0">
                  <a:pos x="112" y="316"/>
                </a:cxn>
                <a:cxn ang="0">
                  <a:pos x="97" y="352"/>
                </a:cxn>
                <a:cxn ang="0">
                  <a:pos x="67" y="405"/>
                </a:cxn>
                <a:cxn ang="0">
                  <a:pos x="103" y="429"/>
                </a:cxn>
                <a:cxn ang="0">
                  <a:pos x="79" y="468"/>
                </a:cxn>
                <a:cxn ang="0">
                  <a:pos x="91" y="520"/>
                </a:cxn>
                <a:cxn ang="0">
                  <a:pos x="113" y="565"/>
                </a:cxn>
                <a:cxn ang="0">
                  <a:pos x="136" y="613"/>
                </a:cxn>
                <a:cxn ang="0">
                  <a:pos x="151" y="654"/>
                </a:cxn>
                <a:cxn ang="0">
                  <a:pos x="152" y="706"/>
                </a:cxn>
                <a:cxn ang="0">
                  <a:pos x="166" y="765"/>
                </a:cxn>
                <a:cxn ang="0">
                  <a:pos x="170" y="796"/>
                </a:cxn>
                <a:cxn ang="0">
                  <a:pos x="232" y="883"/>
                </a:cxn>
                <a:cxn ang="0">
                  <a:pos x="247" y="943"/>
                </a:cxn>
                <a:cxn ang="0">
                  <a:pos x="254" y="1009"/>
                </a:cxn>
                <a:cxn ang="0">
                  <a:pos x="224" y="1038"/>
                </a:cxn>
                <a:cxn ang="0">
                  <a:pos x="241" y="1086"/>
                </a:cxn>
                <a:cxn ang="0">
                  <a:pos x="287" y="1110"/>
                </a:cxn>
              </a:cxnLst>
              <a:rect l="0" t="0" r="r" b="b"/>
              <a:pathLst>
                <a:path w="446" h="1112">
                  <a:moveTo>
                    <a:pt x="287" y="1110"/>
                  </a:moveTo>
                  <a:cubicBezTo>
                    <a:pt x="295" y="1106"/>
                    <a:pt x="303" y="1104"/>
                    <a:pt x="310" y="1104"/>
                  </a:cubicBezTo>
                  <a:cubicBezTo>
                    <a:pt x="317" y="1104"/>
                    <a:pt x="324" y="1110"/>
                    <a:pt x="331" y="1108"/>
                  </a:cubicBezTo>
                  <a:cubicBezTo>
                    <a:pt x="338" y="1106"/>
                    <a:pt x="346" y="1100"/>
                    <a:pt x="350" y="1093"/>
                  </a:cubicBezTo>
                  <a:cubicBezTo>
                    <a:pt x="359" y="1074"/>
                    <a:pt x="358" y="1075"/>
                    <a:pt x="355" y="1068"/>
                  </a:cubicBezTo>
                  <a:cubicBezTo>
                    <a:pt x="352" y="1043"/>
                    <a:pt x="349" y="1042"/>
                    <a:pt x="362" y="1024"/>
                  </a:cubicBezTo>
                  <a:cubicBezTo>
                    <a:pt x="365" y="1006"/>
                    <a:pt x="350" y="986"/>
                    <a:pt x="350" y="972"/>
                  </a:cubicBezTo>
                  <a:cubicBezTo>
                    <a:pt x="350" y="958"/>
                    <a:pt x="358" y="949"/>
                    <a:pt x="362" y="942"/>
                  </a:cubicBezTo>
                  <a:cubicBezTo>
                    <a:pt x="366" y="935"/>
                    <a:pt x="370" y="946"/>
                    <a:pt x="376" y="930"/>
                  </a:cubicBezTo>
                  <a:cubicBezTo>
                    <a:pt x="385" y="882"/>
                    <a:pt x="386" y="886"/>
                    <a:pt x="400" y="844"/>
                  </a:cubicBezTo>
                  <a:cubicBezTo>
                    <a:pt x="406" y="816"/>
                    <a:pt x="395" y="825"/>
                    <a:pt x="392" y="813"/>
                  </a:cubicBezTo>
                  <a:cubicBezTo>
                    <a:pt x="389" y="801"/>
                    <a:pt x="385" y="785"/>
                    <a:pt x="382" y="771"/>
                  </a:cubicBezTo>
                  <a:cubicBezTo>
                    <a:pt x="379" y="757"/>
                    <a:pt x="372" y="739"/>
                    <a:pt x="374" y="729"/>
                  </a:cubicBezTo>
                  <a:cubicBezTo>
                    <a:pt x="376" y="719"/>
                    <a:pt x="393" y="716"/>
                    <a:pt x="397" y="708"/>
                  </a:cubicBezTo>
                  <a:cubicBezTo>
                    <a:pt x="398" y="683"/>
                    <a:pt x="399" y="686"/>
                    <a:pt x="401" y="678"/>
                  </a:cubicBezTo>
                  <a:cubicBezTo>
                    <a:pt x="403" y="670"/>
                    <a:pt x="411" y="670"/>
                    <a:pt x="412" y="661"/>
                  </a:cubicBezTo>
                  <a:cubicBezTo>
                    <a:pt x="413" y="652"/>
                    <a:pt x="407" y="636"/>
                    <a:pt x="407" y="622"/>
                  </a:cubicBezTo>
                  <a:cubicBezTo>
                    <a:pt x="412" y="610"/>
                    <a:pt x="408" y="586"/>
                    <a:pt x="409" y="576"/>
                  </a:cubicBezTo>
                  <a:cubicBezTo>
                    <a:pt x="410" y="566"/>
                    <a:pt x="416" y="577"/>
                    <a:pt x="416" y="561"/>
                  </a:cubicBezTo>
                  <a:cubicBezTo>
                    <a:pt x="412" y="513"/>
                    <a:pt x="425" y="534"/>
                    <a:pt x="407" y="480"/>
                  </a:cubicBezTo>
                  <a:cubicBezTo>
                    <a:pt x="401" y="453"/>
                    <a:pt x="391" y="452"/>
                    <a:pt x="391" y="444"/>
                  </a:cubicBezTo>
                  <a:cubicBezTo>
                    <a:pt x="391" y="436"/>
                    <a:pt x="407" y="441"/>
                    <a:pt x="410" y="432"/>
                  </a:cubicBezTo>
                  <a:cubicBezTo>
                    <a:pt x="408" y="420"/>
                    <a:pt x="411" y="406"/>
                    <a:pt x="410" y="390"/>
                  </a:cubicBezTo>
                  <a:cubicBezTo>
                    <a:pt x="409" y="374"/>
                    <a:pt x="403" y="352"/>
                    <a:pt x="404" y="337"/>
                  </a:cubicBezTo>
                  <a:cubicBezTo>
                    <a:pt x="408" y="325"/>
                    <a:pt x="407" y="307"/>
                    <a:pt x="418" y="300"/>
                  </a:cubicBezTo>
                  <a:cubicBezTo>
                    <a:pt x="422" y="289"/>
                    <a:pt x="419" y="274"/>
                    <a:pt x="424" y="265"/>
                  </a:cubicBezTo>
                  <a:cubicBezTo>
                    <a:pt x="429" y="256"/>
                    <a:pt x="446" y="268"/>
                    <a:pt x="446" y="246"/>
                  </a:cubicBezTo>
                  <a:cubicBezTo>
                    <a:pt x="422" y="204"/>
                    <a:pt x="426" y="204"/>
                    <a:pt x="418" y="190"/>
                  </a:cubicBezTo>
                  <a:cubicBezTo>
                    <a:pt x="410" y="176"/>
                    <a:pt x="402" y="168"/>
                    <a:pt x="398" y="159"/>
                  </a:cubicBezTo>
                  <a:cubicBezTo>
                    <a:pt x="394" y="150"/>
                    <a:pt x="403" y="150"/>
                    <a:pt x="397" y="136"/>
                  </a:cubicBezTo>
                  <a:cubicBezTo>
                    <a:pt x="383" y="109"/>
                    <a:pt x="373" y="87"/>
                    <a:pt x="362" y="72"/>
                  </a:cubicBezTo>
                  <a:cubicBezTo>
                    <a:pt x="351" y="57"/>
                    <a:pt x="341" y="57"/>
                    <a:pt x="329" y="48"/>
                  </a:cubicBezTo>
                  <a:cubicBezTo>
                    <a:pt x="311" y="27"/>
                    <a:pt x="326" y="28"/>
                    <a:pt x="287" y="16"/>
                  </a:cubicBezTo>
                  <a:cubicBezTo>
                    <a:pt x="274" y="56"/>
                    <a:pt x="286" y="66"/>
                    <a:pt x="301" y="103"/>
                  </a:cubicBezTo>
                  <a:cubicBezTo>
                    <a:pt x="299" y="111"/>
                    <a:pt x="313" y="133"/>
                    <a:pt x="307" y="138"/>
                  </a:cubicBezTo>
                  <a:cubicBezTo>
                    <a:pt x="301" y="143"/>
                    <a:pt x="275" y="161"/>
                    <a:pt x="263" y="165"/>
                  </a:cubicBezTo>
                  <a:cubicBezTo>
                    <a:pt x="243" y="172"/>
                    <a:pt x="226" y="174"/>
                    <a:pt x="206" y="181"/>
                  </a:cubicBezTo>
                  <a:cubicBezTo>
                    <a:pt x="180" y="177"/>
                    <a:pt x="158" y="175"/>
                    <a:pt x="137" y="160"/>
                  </a:cubicBezTo>
                  <a:cubicBezTo>
                    <a:pt x="121" y="151"/>
                    <a:pt x="109" y="146"/>
                    <a:pt x="98" y="129"/>
                  </a:cubicBezTo>
                  <a:cubicBezTo>
                    <a:pt x="91" y="120"/>
                    <a:pt x="100" y="111"/>
                    <a:pt x="97" y="106"/>
                  </a:cubicBezTo>
                  <a:cubicBezTo>
                    <a:pt x="94" y="101"/>
                    <a:pt x="83" y="103"/>
                    <a:pt x="80" y="96"/>
                  </a:cubicBezTo>
                  <a:cubicBezTo>
                    <a:pt x="77" y="89"/>
                    <a:pt x="81" y="71"/>
                    <a:pt x="76" y="64"/>
                  </a:cubicBezTo>
                  <a:cubicBezTo>
                    <a:pt x="74" y="56"/>
                    <a:pt x="55" y="61"/>
                    <a:pt x="50" y="55"/>
                  </a:cubicBezTo>
                  <a:cubicBezTo>
                    <a:pt x="41" y="44"/>
                    <a:pt x="31" y="9"/>
                    <a:pt x="31" y="9"/>
                  </a:cubicBezTo>
                  <a:cubicBezTo>
                    <a:pt x="7" y="0"/>
                    <a:pt x="9" y="11"/>
                    <a:pt x="7" y="28"/>
                  </a:cubicBezTo>
                  <a:cubicBezTo>
                    <a:pt x="4" y="35"/>
                    <a:pt x="3" y="39"/>
                    <a:pt x="11" y="51"/>
                  </a:cubicBezTo>
                  <a:cubicBezTo>
                    <a:pt x="14" y="59"/>
                    <a:pt x="18" y="68"/>
                    <a:pt x="25" y="76"/>
                  </a:cubicBezTo>
                  <a:cubicBezTo>
                    <a:pt x="32" y="84"/>
                    <a:pt x="59" y="87"/>
                    <a:pt x="55" y="99"/>
                  </a:cubicBezTo>
                  <a:cubicBezTo>
                    <a:pt x="49" y="154"/>
                    <a:pt x="52" y="139"/>
                    <a:pt x="2" y="151"/>
                  </a:cubicBezTo>
                  <a:cubicBezTo>
                    <a:pt x="0" y="157"/>
                    <a:pt x="46" y="166"/>
                    <a:pt x="52" y="169"/>
                  </a:cubicBezTo>
                  <a:cubicBezTo>
                    <a:pt x="86" y="171"/>
                    <a:pt x="80" y="175"/>
                    <a:pt x="97" y="195"/>
                  </a:cubicBezTo>
                  <a:cubicBezTo>
                    <a:pt x="107" y="207"/>
                    <a:pt x="117" y="210"/>
                    <a:pt x="122" y="225"/>
                  </a:cubicBezTo>
                  <a:cubicBezTo>
                    <a:pt x="127" y="237"/>
                    <a:pt x="134" y="257"/>
                    <a:pt x="127" y="268"/>
                  </a:cubicBezTo>
                  <a:cubicBezTo>
                    <a:pt x="125" y="278"/>
                    <a:pt x="80" y="281"/>
                    <a:pt x="77" y="291"/>
                  </a:cubicBezTo>
                  <a:cubicBezTo>
                    <a:pt x="72" y="295"/>
                    <a:pt x="94" y="293"/>
                    <a:pt x="97" y="295"/>
                  </a:cubicBezTo>
                  <a:cubicBezTo>
                    <a:pt x="100" y="297"/>
                    <a:pt x="101" y="302"/>
                    <a:pt x="98" y="306"/>
                  </a:cubicBezTo>
                  <a:cubicBezTo>
                    <a:pt x="97" y="310"/>
                    <a:pt x="81" y="309"/>
                    <a:pt x="79" y="318"/>
                  </a:cubicBezTo>
                  <a:cubicBezTo>
                    <a:pt x="81" y="320"/>
                    <a:pt x="106" y="313"/>
                    <a:pt x="112" y="316"/>
                  </a:cubicBezTo>
                  <a:cubicBezTo>
                    <a:pt x="118" y="319"/>
                    <a:pt x="115" y="333"/>
                    <a:pt x="113" y="339"/>
                  </a:cubicBezTo>
                  <a:cubicBezTo>
                    <a:pt x="111" y="345"/>
                    <a:pt x="101" y="343"/>
                    <a:pt x="97" y="352"/>
                  </a:cubicBezTo>
                  <a:cubicBezTo>
                    <a:pt x="98" y="361"/>
                    <a:pt x="86" y="386"/>
                    <a:pt x="89" y="394"/>
                  </a:cubicBezTo>
                  <a:cubicBezTo>
                    <a:pt x="89" y="403"/>
                    <a:pt x="64" y="400"/>
                    <a:pt x="67" y="405"/>
                  </a:cubicBezTo>
                  <a:cubicBezTo>
                    <a:pt x="67" y="408"/>
                    <a:pt x="80" y="411"/>
                    <a:pt x="86" y="415"/>
                  </a:cubicBezTo>
                  <a:cubicBezTo>
                    <a:pt x="92" y="419"/>
                    <a:pt x="100" y="422"/>
                    <a:pt x="103" y="429"/>
                  </a:cubicBezTo>
                  <a:cubicBezTo>
                    <a:pt x="101" y="439"/>
                    <a:pt x="112" y="448"/>
                    <a:pt x="106" y="456"/>
                  </a:cubicBezTo>
                  <a:cubicBezTo>
                    <a:pt x="102" y="461"/>
                    <a:pt x="81" y="462"/>
                    <a:pt x="79" y="468"/>
                  </a:cubicBezTo>
                  <a:cubicBezTo>
                    <a:pt x="75" y="482"/>
                    <a:pt x="77" y="487"/>
                    <a:pt x="80" y="504"/>
                  </a:cubicBezTo>
                  <a:cubicBezTo>
                    <a:pt x="82" y="514"/>
                    <a:pt x="87" y="513"/>
                    <a:pt x="91" y="520"/>
                  </a:cubicBezTo>
                  <a:cubicBezTo>
                    <a:pt x="95" y="527"/>
                    <a:pt x="99" y="540"/>
                    <a:pt x="103" y="547"/>
                  </a:cubicBezTo>
                  <a:cubicBezTo>
                    <a:pt x="107" y="554"/>
                    <a:pt x="109" y="557"/>
                    <a:pt x="113" y="565"/>
                  </a:cubicBezTo>
                  <a:cubicBezTo>
                    <a:pt x="117" y="573"/>
                    <a:pt x="126" y="587"/>
                    <a:pt x="130" y="595"/>
                  </a:cubicBezTo>
                  <a:cubicBezTo>
                    <a:pt x="134" y="603"/>
                    <a:pt x="135" y="606"/>
                    <a:pt x="136" y="613"/>
                  </a:cubicBezTo>
                  <a:cubicBezTo>
                    <a:pt x="137" y="620"/>
                    <a:pt x="135" y="629"/>
                    <a:pt x="137" y="636"/>
                  </a:cubicBezTo>
                  <a:cubicBezTo>
                    <a:pt x="139" y="643"/>
                    <a:pt x="149" y="647"/>
                    <a:pt x="151" y="654"/>
                  </a:cubicBezTo>
                  <a:cubicBezTo>
                    <a:pt x="162" y="683"/>
                    <a:pt x="149" y="670"/>
                    <a:pt x="149" y="679"/>
                  </a:cubicBezTo>
                  <a:cubicBezTo>
                    <a:pt x="149" y="688"/>
                    <a:pt x="149" y="698"/>
                    <a:pt x="152" y="706"/>
                  </a:cubicBezTo>
                  <a:cubicBezTo>
                    <a:pt x="155" y="714"/>
                    <a:pt x="164" y="720"/>
                    <a:pt x="166" y="730"/>
                  </a:cubicBezTo>
                  <a:cubicBezTo>
                    <a:pt x="168" y="740"/>
                    <a:pt x="168" y="756"/>
                    <a:pt x="166" y="765"/>
                  </a:cubicBezTo>
                  <a:cubicBezTo>
                    <a:pt x="164" y="774"/>
                    <a:pt x="153" y="779"/>
                    <a:pt x="154" y="784"/>
                  </a:cubicBezTo>
                  <a:cubicBezTo>
                    <a:pt x="158" y="809"/>
                    <a:pt x="155" y="776"/>
                    <a:pt x="170" y="796"/>
                  </a:cubicBezTo>
                  <a:cubicBezTo>
                    <a:pt x="174" y="801"/>
                    <a:pt x="166" y="799"/>
                    <a:pt x="176" y="814"/>
                  </a:cubicBezTo>
                  <a:cubicBezTo>
                    <a:pt x="186" y="829"/>
                    <a:pt x="221" y="868"/>
                    <a:pt x="232" y="883"/>
                  </a:cubicBezTo>
                  <a:cubicBezTo>
                    <a:pt x="243" y="898"/>
                    <a:pt x="238" y="893"/>
                    <a:pt x="241" y="903"/>
                  </a:cubicBezTo>
                  <a:cubicBezTo>
                    <a:pt x="251" y="952"/>
                    <a:pt x="229" y="880"/>
                    <a:pt x="247" y="943"/>
                  </a:cubicBezTo>
                  <a:cubicBezTo>
                    <a:pt x="249" y="958"/>
                    <a:pt x="256" y="962"/>
                    <a:pt x="257" y="973"/>
                  </a:cubicBezTo>
                  <a:cubicBezTo>
                    <a:pt x="258" y="984"/>
                    <a:pt x="258" y="1002"/>
                    <a:pt x="254" y="1009"/>
                  </a:cubicBezTo>
                  <a:cubicBezTo>
                    <a:pt x="250" y="1016"/>
                    <a:pt x="240" y="1012"/>
                    <a:pt x="235" y="1017"/>
                  </a:cubicBezTo>
                  <a:cubicBezTo>
                    <a:pt x="233" y="1027"/>
                    <a:pt x="230" y="1030"/>
                    <a:pt x="224" y="1038"/>
                  </a:cubicBezTo>
                  <a:cubicBezTo>
                    <a:pt x="220" y="1043"/>
                    <a:pt x="213" y="1050"/>
                    <a:pt x="211" y="1056"/>
                  </a:cubicBezTo>
                  <a:cubicBezTo>
                    <a:pt x="207" y="1073"/>
                    <a:pt x="233" y="1083"/>
                    <a:pt x="241" y="1086"/>
                  </a:cubicBezTo>
                  <a:cubicBezTo>
                    <a:pt x="248" y="1108"/>
                    <a:pt x="231" y="1096"/>
                    <a:pt x="253" y="1107"/>
                  </a:cubicBezTo>
                  <a:cubicBezTo>
                    <a:pt x="270" y="1108"/>
                    <a:pt x="289" y="1112"/>
                    <a:pt x="287" y="1110"/>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21" name="Freeform 55"/>
            <p:cNvSpPr>
              <a:spLocks noChangeAspect="1"/>
            </p:cNvSpPr>
            <p:nvPr/>
          </p:nvSpPr>
          <p:spPr bwMode="auto">
            <a:xfrm>
              <a:off x="-313" y="-8649"/>
              <a:ext cx="153" cy="140"/>
            </a:xfrm>
            <a:custGeom>
              <a:avLst/>
              <a:gdLst/>
              <a:ahLst/>
              <a:cxnLst>
                <a:cxn ang="0">
                  <a:pos x="47" y="9"/>
                </a:cxn>
                <a:cxn ang="0">
                  <a:pos x="19" y="24"/>
                </a:cxn>
                <a:cxn ang="0">
                  <a:pos x="14" y="49"/>
                </a:cxn>
                <a:cxn ang="0">
                  <a:pos x="2" y="70"/>
                </a:cxn>
                <a:cxn ang="0">
                  <a:pos x="29" y="117"/>
                </a:cxn>
                <a:cxn ang="0">
                  <a:pos x="55" y="138"/>
                </a:cxn>
                <a:cxn ang="0">
                  <a:pos x="82" y="130"/>
                </a:cxn>
                <a:cxn ang="0">
                  <a:pos x="89" y="111"/>
                </a:cxn>
                <a:cxn ang="0">
                  <a:pos x="113" y="97"/>
                </a:cxn>
                <a:cxn ang="0">
                  <a:pos x="134" y="94"/>
                </a:cxn>
                <a:cxn ang="0">
                  <a:pos x="133" y="70"/>
                </a:cxn>
                <a:cxn ang="0">
                  <a:pos x="151" y="51"/>
                </a:cxn>
                <a:cxn ang="0">
                  <a:pos x="145" y="25"/>
                </a:cxn>
                <a:cxn ang="0">
                  <a:pos x="121" y="3"/>
                </a:cxn>
                <a:cxn ang="0">
                  <a:pos x="47" y="9"/>
                </a:cxn>
              </a:cxnLst>
              <a:rect l="0" t="0" r="r" b="b"/>
              <a:pathLst>
                <a:path w="153" h="140">
                  <a:moveTo>
                    <a:pt x="47" y="9"/>
                  </a:moveTo>
                  <a:cubicBezTo>
                    <a:pt x="41" y="13"/>
                    <a:pt x="23" y="18"/>
                    <a:pt x="19" y="24"/>
                  </a:cubicBezTo>
                  <a:cubicBezTo>
                    <a:pt x="13" y="30"/>
                    <a:pt x="17" y="41"/>
                    <a:pt x="14" y="49"/>
                  </a:cubicBezTo>
                  <a:cubicBezTo>
                    <a:pt x="11" y="57"/>
                    <a:pt x="0" y="59"/>
                    <a:pt x="2" y="70"/>
                  </a:cubicBezTo>
                  <a:cubicBezTo>
                    <a:pt x="10" y="94"/>
                    <a:pt x="14" y="97"/>
                    <a:pt x="29" y="117"/>
                  </a:cubicBezTo>
                  <a:cubicBezTo>
                    <a:pt x="39" y="128"/>
                    <a:pt x="40" y="140"/>
                    <a:pt x="55" y="138"/>
                  </a:cubicBezTo>
                  <a:cubicBezTo>
                    <a:pt x="64" y="140"/>
                    <a:pt x="76" y="135"/>
                    <a:pt x="82" y="130"/>
                  </a:cubicBezTo>
                  <a:cubicBezTo>
                    <a:pt x="88" y="125"/>
                    <a:pt x="84" y="117"/>
                    <a:pt x="89" y="111"/>
                  </a:cubicBezTo>
                  <a:cubicBezTo>
                    <a:pt x="94" y="105"/>
                    <a:pt x="106" y="100"/>
                    <a:pt x="113" y="97"/>
                  </a:cubicBezTo>
                  <a:cubicBezTo>
                    <a:pt x="120" y="94"/>
                    <a:pt x="131" y="99"/>
                    <a:pt x="134" y="94"/>
                  </a:cubicBezTo>
                  <a:cubicBezTo>
                    <a:pt x="139" y="90"/>
                    <a:pt x="129" y="81"/>
                    <a:pt x="133" y="70"/>
                  </a:cubicBezTo>
                  <a:cubicBezTo>
                    <a:pt x="136" y="63"/>
                    <a:pt x="149" y="58"/>
                    <a:pt x="151" y="51"/>
                  </a:cubicBezTo>
                  <a:cubicBezTo>
                    <a:pt x="153" y="44"/>
                    <a:pt x="150" y="33"/>
                    <a:pt x="145" y="25"/>
                  </a:cubicBezTo>
                  <a:cubicBezTo>
                    <a:pt x="133" y="17"/>
                    <a:pt x="135" y="0"/>
                    <a:pt x="121" y="3"/>
                  </a:cubicBezTo>
                  <a:cubicBezTo>
                    <a:pt x="59" y="17"/>
                    <a:pt x="89" y="9"/>
                    <a:pt x="47" y="9"/>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22" name="Freeform 56"/>
            <p:cNvSpPr>
              <a:spLocks noChangeAspect="1"/>
            </p:cNvSpPr>
            <p:nvPr/>
          </p:nvSpPr>
          <p:spPr bwMode="auto">
            <a:xfrm>
              <a:off x="1484" y="-2808"/>
              <a:ext cx="373" cy="480"/>
            </a:xfrm>
            <a:custGeom>
              <a:avLst/>
              <a:gdLst/>
              <a:ahLst/>
              <a:cxnLst>
                <a:cxn ang="0">
                  <a:pos x="310" y="387"/>
                </a:cxn>
                <a:cxn ang="0">
                  <a:pos x="294" y="367"/>
                </a:cxn>
                <a:cxn ang="0">
                  <a:pos x="288" y="330"/>
                </a:cxn>
                <a:cxn ang="0">
                  <a:pos x="285" y="270"/>
                </a:cxn>
                <a:cxn ang="0">
                  <a:pos x="280" y="210"/>
                </a:cxn>
                <a:cxn ang="0">
                  <a:pos x="265" y="235"/>
                </a:cxn>
                <a:cxn ang="0">
                  <a:pos x="211" y="285"/>
                </a:cxn>
                <a:cxn ang="0">
                  <a:pos x="238" y="223"/>
                </a:cxn>
                <a:cxn ang="0">
                  <a:pos x="198" y="223"/>
                </a:cxn>
                <a:cxn ang="0">
                  <a:pos x="183" y="163"/>
                </a:cxn>
                <a:cxn ang="0">
                  <a:pos x="196" y="123"/>
                </a:cxn>
                <a:cxn ang="0">
                  <a:pos x="237" y="55"/>
                </a:cxn>
                <a:cxn ang="0">
                  <a:pos x="283" y="58"/>
                </a:cxn>
                <a:cxn ang="0">
                  <a:pos x="358" y="64"/>
                </a:cxn>
                <a:cxn ang="0">
                  <a:pos x="276" y="25"/>
                </a:cxn>
                <a:cxn ang="0">
                  <a:pos x="204" y="69"/>
                </a:cxn>
                <a:cxn ang="0">
                  <a:pos x="201" y="25"/>
                </a:cxn>
                <a:cxn ang="0">
                  <a:pos x="156" y="37"/>
                </a:cxn>
                <a:cxn ang="0">
                  <a:pos x="64" y="12"/>
                </a:cxn>
                <a:cxn ang="0">
                  <a:pos x="96" y="43"/>
                </a:cxn>
                <a:cxn ang="0">
                  <a:pos x="138" y="82"/>
                </a:cxn>
                <a:cxn ang="0">
                  <a:pos x="183" y="106"/>
                </a:cxn>
                <a:cxn ang="0">
                  <a:pos x="127" y="121"/>
                </a:cxn>
                <a:cxn ang="0">
                  <a:pos x="97" y="142"/>
                </a:cxn>
                <a:cxn ang="0">
                  <a:pos x="97" y="208"/>
                </a:cxn>
                <a:cxn ang="0">
                  <a:pos x="61" y="180"/>
                </a:cxn>
                <a:cxn ang="0">
                  <a:pos x="33" y="208"/>
                </a:cxn>
                <a:cxn ang="0">
                  <a:pos x="48" y="249"/>
                </a:cxn>
                <a:cxn ang="0">
                  <a:pos x="99" y="280"/>
                </a:cxn>
                <a:cxn ang="0">
                  <a:pos x="99" y="312"/>
                </a:cxn>
                <a:cxn ang="0">
                  <a:pos x="45" y="307"/>
                </a:cxn>
                <a:cxn ang="0">
                  <a:pos x="69" y="337"/>
                </a:cxn>
                <a:cxn ang="0">
                  <a:pos x="34" y="352"/>
                </a:cxn>
                <a:cxn ang="0">
                  <a:pos x="52" y="429"/>
                </a:cxn>
                <a:cxn ang="0">
                  <a:pos x="76" y="439"/>
                </a:cxn>
                <a:cxn ang="0">
                  <a:pos x="106" y="465"/>
                </a:cxn>
                <a:cxn ang="0">
                  <a:pos x="136" y="453"/>
                </a:cxn>
                <a:cxn ang="0">
                  <a:pos x="177" y="441"/>
                </a:cxn>
                <a:cxn ang="0">
                  <a:pos x="226" y="445"/>
                </a:cxn>
                <a:cxn ang="0">
                  <a:pos x="210" y="406"/>
                </a:cxn>
                <a:cxn ang="0">
                  <a:pos x="174" y="409"/>
                </a:cxn>
                <a:cxn ang="0">
                  <a:pos x="243" y="384"/>
                </a:cxn>
                <a:cxn ang="0">
                  <a:pos x="340" y="391"/>
                </a:cxn>
              </a:cxnLst>
              <a:rect l="0" t="0" r="r" b="b"/>
              <a:pathLst>
                <a:path w="373" h="480">
                  <a:moveTo>
                    <a:pt x="364" y="366"/>
                  </a:moveTo>
                  <a:cubicBezTo>
                    <a:pt x="373" y="364"/>
                    <a:pt x="339" y="374"/>
                    <a:pt x="330" y="378"/>
                  </a:cubicBezTo>
                  <a:cubicBezTo>
                    <a:pt x="321" y="382"/>
                    <a:pt x="315" y="386"/>
                    <a:pt x="310" y="387"/>
                  </a:cubicBezTo>
                  <a:cubicBezTo>
                    <a:pt x="305" y="388"/>
                    <a:pt x="302" y="382"/>
                    <a:pt x="298" y="381"/>
                  </a:cubicBezTo>
                  <a:cubicBezTo>
                    <a:pt x="294" y="380"/>
                    <a:pt x="284" y="383"/>
                    <a:pt x="283" y="381"/>
                  </a:cubicBezTo>
                  <a:cubicBezTo>
                    <a:pt x="282" y="379"/>
                    <a:pt x="289" y="372"/>
                    <a:pt x="294" y="367"/>
                  </a:cubicBezTo>
                  <a:cubicBezTo>
                    <a:pt x="299" y="362"/>
                    <a:pt x="313" y="357"/>
                    <a:pt x="312" y="354"/>
                  </a:cubicBezTo>
                  <a:cubicBezTo>
                    <a:pt x="311" y="351"/>
                    <a:pt x="293" y="352"/>
                    <a:pt x="289" y="348"/>
                  </a:cubicBezTo>
                  <a:cubicBezTo>
                    <a:pt x="285" y="344"/>
                    <a:pt x="289" y="338"/>
                    <a:pt x="288" y="330"/>
                  </a:cubicBezTo>
                  <a:cubicBezTo>
                    <a:pt x="294" y="312"/>
                    <a:pt x="277" y="316"/>
                    <a:pt x="283" y="298"/>
                  </a:cubicBezTo>
                  <a:cubicBezTo>
                    <a:pt x="286" y="286"/>
                    <a:pt x="310" y="287"/>
                    <a:pt x="310" y="282"/>
                  </a:cubicBezTo>
                  <a:cubicBezTo>
                    <a:pt x="310" y="277"/>
                    <a:pt x="283" y="276"/>
                    <a:pt x="285" y="270"/>
                  </a:cubicBezTo>
                  <a:cubicBezTo>
                    <a:pt x="287" y="262"/>
                    <a:pt x="322" y="251"/>
                    <a:pt x="322" y="246"/>
                  </a:cubicBezTo>
                  <a:cubicBezTo>
                    <a:pt x="322" y="241"/>
                    <a:pt x="293" y="244"/>
                    <a:pt x="286" y="238"/>
                  </a:cubicBezTo>
                  <a:cubicBezTo>
                    <a:pt x="279" y="232"/>
                    <a:pt x="280" y="219"/>
                    <a:pt x="280" y="210"/>
                  </a:cubicBezTo>
                  <a:cubicBezTo>
                    <a:pt x="278" y="203"/>
                    <a:pt x="295" y="184"/>
                    <a:pt x="288" y="186"/>
                  </a:cubicBezTo>
                  <a:cubicBezTo>
                    <a:pt x="284" y="185"/>
                    <a:pt x="281" y="175"/>
                    <a:pt x="274" y="187"/>
                  </a:cubicBezTo>
                  <a:cubicBezTo>
                    <a:pt x="270" y="195"/>
                    <a:pt x="269" y="223"/>
                    <a:pt x="265" y="235"/>
                  </a:cubicBezTo>
                  <a:cubicBezTo>
                    <a:pt x="261" y="247"/>
                    <a:pt x="253" y="246"/>
                    <a:pt x="247" y="258"/>
                  </a:cubicBezTo>
                  <a:cubicBezTo>
                    <a:pt x="237" y="266"/>
                    <a:pt x="240" y="299"/>
                    <a:pt x="229" y="306"/>
                  </a:cubicBezTo>
                  <a:cubicBezTo>
                    <a:pt x="223" y="310"/>
                    <a:pt x="218" y="298"/>
                    <a:pt x="211" y="285"/>
                  </a:cubicBezTo>
                  <a:cubicBezTo>
                    <a:pt x="210" y="280"/>
                    <a:pt x="221" y="279"/>
                    <a:pt x="225" y="274"/>
                  </a:cubicBezTo>
                  <a:cubicBezTo>
                    <a:pt x="229" y="269"/>
                    <a:pt x="233" y="260"/>
                    <a:pt x="235" y="252"/>
                  </a:cubicBezTo>
                  <a:cubicBezTo>
                    <a:pt x="237" y="244"/>
                    <a:pt x="240" y="224"/>
                    <a:pt x="238" y="223"/>
                  </a:cubicBezTo>
                  <a:cubicBezTo>
                    <a:pt x="236" y="222"/>
                    <a:pt x="227" y="243"/>
                    <a:pt x="223" y="243"/>
                  </a:cubicBezTo>
                  <a:cubicBezTo>
                    <a:pt x="219" y="243"/>
                    <a:pt x="217" y="229"/>
                    <a:pt x="213" y="226"/>
                  </a:cubicBezTo>
                  <a:cubicBezTo>
                    <a:pt x="209" y="223"/>
                    <a:pt x="199" y="228"/>
                    <a:pt x="198" y="223"/>
                  </a:cubicBezTo>
                  <a:cubicBezTo>
                    <a:pt x="197" y="218"/>
                    <a:pt x="206" y="201"/>
                    <a:pt x="207" y="193"/>
                  </a:cubicBezTo>
                  <a:cubicBezTo>
                    <a:pt x="208" y="184"/>
                    <a:pt x="200" y="198"/>
                    <a:pt x="201" y="177"/>
                  </a:cubicBezTo>
                  <a:cubicBezTo>
                    <a:pt x="197" y="172"/>
                    <a:pt x="188" y="167"/>
                    <a:pt x="183" y="163"/>
                  </a:cubicBezTo>
                  <a:cubicBezTo>
                    <a:pt x="178" y="159"/>
                    <a:pt x="169" y="153"/>
                    <a:pt x="171" y="150"/>
                  </a:cubicBezTo>
                  <a:cubicBezTo>
                    <a:pt x="173" y="147"/>
                    <a:pt x="189" y="149"/>
                    <a:pt x="193" y="145"/>
                  </a:cubicBezTo>
                  <a:cubicBezTo>
                    <a:pt x="197" y="141"/>
                    <a:pt x="192" y="131"/>
                    <a:pt x="196" y="123"/>
                  </a:cubicBezTo>
                  <a:cubicBezTo>
                    <a:pt x="200" y="115"/>
                    <a:pt x="214" y="102"/>
                    <a:pt x="217" y="96"/>
                  </a:cubicBezTo>
                  <a:cubicBezTo>
                    <a:pt x="220" y="90"/>
                    <a:pt x="210" y="91"/>
                    <a:pt x="213" y="84"/>
                  </a:cubicBezTo>
                  <a:cubicBezTo>
                    <a:pt x="216" y="77"/>
                    <a:pt x="229" y="60"/>
                    <a:pt x="237" y="55"/>
                  </a:cubicBezTo>
                  <a:cubicBezTo>
                    <a:pt x="244" y="52"/>
                    <a:pt x="246" y="49"/>
                    <a:pt x="259" y="52"/>
                  </a:cubicBezTo>
                  <a:cubicBezTo>
                    <a:pt x="264" y="50"/>
                    <a:pt x="266" y="42"/>
                    <a:pt x="270" y="43"/>
                  </a:cubicBezTo>
                  <a:cubicBezTo>
                    <a:pt x="274" y="44"/>
                    <a:pt x="275" y="53"/>
                    <a:pt x="283" y="58"/>
                  </a:cubicBezTo>
                  <a:cubicBezTo>
                    <a:pt x="291" y="63"/>
                    <a:pt x="306" y="67"/>
                    <a:pt x="316" y="72"/>
                  </a:cubicBezTo>
                  <a:cubicBezTo>
                    <a:pt x="328" y="68"/>
                    <a:pt x="335" y="94"/>
                    <a:pt x="345" y="87"/>
                  </a:cubicBezTo>
                  <a:cubicBezTo>
                    <a:pt x="350" y="83"/>
                    <a:pt x="362" y="68"/>
                    <a:pt x="358" y="64"/>
                  </a:cubicBezTo>
                  <a:cubicBezTo>
                    <a:pt x="349" y="55"/>
                    <a:pt x="321" y="37"/>
                    <a:pt x="321" y="37"/>
                  </a:cubicBezTo>
                  <a:cubicBezTo>
                    <a:pt x="311" y="31"/>
                    <a:pt x="293" y="44"/>
                    <a:pt x="286" y="42"/>
                  </a:cubicBezTo>
                  <a:cubicBezTo>
                    <a:pt x="279" y="40"/>
                    <a:pt x="282" y="27"/>
                    <a:pt x="276" y="25"/>
                  </a:cubicBezTo>
                  <a:cubicBezTo>
                    <a:pt x="270" y="22"/>
                    <a:pt x="254" y="28"/>
                    <a:pt x="247" y="30"/>
                  </a:cubicBezTo>
                  <a:cubicBezTo>
                    <a:pt x="240" y="32"/>
                    <a:pt x="242" y="33"/>
                    <a:pt x="235" y="39"/>
                  </a:cubicBezTo>
                  <a:cubicBezTo>
                    <a:pt x="229" y="42"/>
                    <a:pt x="211" y="66"/>
                    <a:pt x="204" y="69"/>
                  </a:cubicBezTo>
                  <a:cubicBezTo>
                    <a:pt x="197" y="72"/>
                    <a:pt x="191" y="61"/>
                    <a:pt x="193" y="55"/>
                  </a:cubicBezTo>
                  <a:cubicBezTo>
                    <a:pt x="195" y="49"/>
                    <a:pt x="218" y="36"/>
                    <a:pt x="219" y="31"/>
                  </a:cubicBezTo>
                  <a:cubicBezTo>
                    <a:pt x="220" y="26"/>
                    <a:pt x="207" y="24"/>
                    <a:pt x="201" y="25"/>
                  </a:cubicBezTo>
                  <a:cubicBezTo>
                    <a:pt x="195" y="26"/>
                    <a:pt x="186" y="31"/>
                    <a:pt x="183" y="36"/>
                  </a:cubicBezTo>
                  <a:cubicBezTo>
                    <a:pt x="180" y="41"/>
                    <a:pt x="185" y="58"/>
                    <a:pt x="181" y="58"/>
                  </a:cubicBezTo>
                  <a:cubicBezTo>
                    <a:pt x="177" y="58"/>
                    <a:pt x="163" y="43"/>
                    <a:pt x="156" y="37"/>
                  </a:cubicBezTo>
                  <a:cubicBezTo>
                    <a:pt x="149" y="31"/>
                    <a:pt x="146" y="24"/>
                    <a:pt x="138" y="19"/>
                  </a:cubicBezTo>
                  <a:cubicBezTo>
                    <a:pt x="130" y="14"/>
                    <a:pt x="118" y="7"/>
                    <a:pt x="106" y="6"/>
                  </a:cubicBezTo>
                  <a:cubicBezTo>
                    <a:pt x="92" y="8"/>
                    <a:pt x="72" y="0"/>
                    <a:pt x="64" y="12"/>
                  </a:cubicBezTo>
                  <a:cubicBezTo>
                    <a:pt x="58" y="15"/>
                    <a:pt x="74" y="12"/>
                    <a:pt x="76" y="15"/>
                  </a:cubicBezTo>
                  <a:cubicBezTo>
                    <a:pt x="78" y="18"/>
                    <a:pt x="73" y="23"/>
                    <a:pt x="76" y="28"/>
                  </a:cubicBezTo>
                  <a:cubicBezTo>
                    <a:pt x="79" y="33"/>
                    <a:pt x="88" y="39"/>
                    <a:pt x="96" y="43"/>
                  </a:cubicBezTo>
                  <a:cubicBezTo>
                    <a:pt x="104" y="47"/>
                    <a:pt x="121" y="48"/>
                    <a:pt x="127" y="52"/>
                  </a:cubicBezTo>
                  <a:cubicBezTo>
                    <a:pt x="133" y="56"/>
                    <a:pt x="130" y="61"/>
                    <a:pt x="132" y="66"/>
                  </a:cubicBezTo>
                  <a:cubicBezTo>
                    <a:pt x="134" y="71"/>
                    <a:pt x="135" y="78"/>
                    <a:pt x="138" y="82"/>
                  </a:cubicBezTo>
                  <a:cubicBezTo>
                    <a:pt x="144" y="86"/>
                    <a:pt x="145" y="84"/>
                    <a:pt x="151" y="88"/>
                  </a:cubicBezTo>
                  <a:cubicBezTo>
                    <a:pt x="158" y="92"/>
                    <a:pt x="179" y="79"/>
                    <a:pt x="184" y="82"/>
                  </a:cubicBezTo>
                  <a:cubicBezTo>
                    <a:pt x="189" y="85"/>
                    <a:pt x="186" y="102"/>
                    <a:pt x="183" y="106"/>
                  </a:cubicBezTo>
                  <a:cubicBezTo>
                    <a:pt x="180" y="110"/>
                    <a:pt x="168" y="105"/>
                    <a:pt x="163" y="108"/>
                  </a:cubicBezTo>
                  <a:cubicBezTo>
                    <a:pt x="158" y="111"/>
                    <a:pt x="156" y="124"/>
                    <a:pt x="150" y="126"/>
                  </a:cubicBezTo>
                  <a:cubicBezTo>
                    <a:pt x="144" y="128"/>
                    <a:pt x="133" y="122"/>
                    <a:pt x="127" y="121"/>
                  </a:cubicBezTo>
                  <a:cubicBezTo>
                    <a:pt x="121" y="119"/>
                    <a:pt x="117" y="121"/>
                    <a:pt x="111" y="118"/>
                  </a:cubicBezTo>
                  <a:cubicBezTo>
                    <a:pt x="105" y="115"/>
                    <a:pt x="87" y="89"/>
                    <a:pt x="88" y="103"/>
                  </a:cubicBezTo>
                  <a:cubicBezTo>
                    <a:pt x="87" y="105"/>
                    <a:pt x="92" y="132"/>
                    <a:pt x="97" y="142"/>
                  </a:cubicBezTo>
                  <a:cubicBezTo>
                    <a:pt x="102" y="152"/>
                    <a:pt x="116" y="161"/>
                    <a:pt x="117" y="166"/>
                  </a:cubicBezTo>
                  <a:cubicBezTo>
                    <a:pt x="118" y="171"/>
                    <a:pt x="108" y="167"/>
                    <a:pt x="105" y="174"/>
                  </a:cubicBezTo>
                  <a:cubicBezTo>
                    <a:pt x="102" y="181"/>
                    <a:pt x="96" y="198"/>
                    <a:pt x="97" y="208"/>
                  </a:cubicBezTo>
                  <a:cubicBezTo>
                    <a:pt x="99" y="227"/>
                    <a:pt x="109" y="229"/>
                    <a:pt x="108" y="234"/>
                  </a:cubicBezTo>
                  <a:cubicBezTo>
                    <a:pt x="107" y="239"/>
                    <a:pt x="96" y="246"/>
                    <a:pt x="88" y="237"/>
                  </a:cubicBezTo>
                  <a:cubicBezTo>
                    <a:pt x="83" y="200"/>
                    <a:pt x="81" y="208"/>
                    <a:pt x="61" y="180"/>
                  </a:cubicBezTo>
                  <a:cubicBezTo>
                    <a:pt x="48" y="183"/>
                    <a:pt x="25" y="136"/>
                    <a:pt x="28" y="156"/>
                  </a:cubicBezTo>
                  <a:cubicBezTo>
                    <a:pt x="57" y="207"/>
                    <a:pt x="64" y="231"/>
                    <a:pt x="57" y="235"/>
                  </a:cubicBezTo>
                  <a:cubicBezTo>
                    <a:pt x="47" y="241"/>
                    <a:pt x="45" y="210"/>
                    <a:pt x="33" y="208"/>
                  </a:cubicBezTo>
                  <a:cubicBezTo>
                    <a:pt x="27" y="204"/>
                    <a:pt x="5" y="194"/>
                    <a:pt x="0" y="199"/>
                  </a:cubicBezTo>
                  <a:cubicBezTo>
                    <a:pt x="7" y="213"/>
                    <a:pt x="3" y="221"/>
                    <a:pt x="9" y="226"/>
                  </a:cubicBezTo>
                  <a:cubicBezTo>
                    <a:pt x="22" y="238"/>
                    <a:pt x="33" y="239"/>
                    <a:pt x="48" y="249"/>
                  </a:cubicBezTo>
                  <a:cubicBezTo>
                    <a:pt x="64" y="259"/>
                    <a:pt x="78" y="257"/>
                    <a:pt x="90" y="264"/>
                  </a:cubicBezTo>
                  <a:cubicBezTo>
                    <a:pt x="102" y="271"/>
                    <a:pt x="116" y="286"/>
                    <a:pt x="118" y="289"/>
                  </a:cubicBezTo>
                  <a:cubicBezTo>
                    <a:pt x="127" y="298"/>
                    <a:pt x="105" y="282"/>
                    <a:pt x="99" y="280"/>
                  </a:cubicBezTo>
                  <a:cubicBezTo>
                    <a:pt x="92" y="278"/>
                    <a:pt x="84" y="276"/>
                    <a:pt x="76" y="274"/>
                  </a:cubicBezTo>
                  <a:cubicBezTo>
                    <a:pt x="68" y="272"/>
                    <a:pt x="45" y="259"/>
                    <a:pt x="49" y="265"/>
                  </a:cubicBezTo>
                  <a:cubicBezTo>
                    <a:pt x="40" y="267"/>
                    <a:pt x="94" y="304"/>
                    <a:pt x="99" y="312"/>
                  </a:cubicBezTo>
                  <a:cubicBezTo>
                    <a:pt x="104" y="320"/>
                    <a:pt x="85" y="313"/>
                    <a:pt x="79" y="313"/>
                  </a:cubicBezTo>
                  <a:cubicBezTo>
                    <a:pt x="73" y="313"/>
                    <a:pt x="66" y="311"/>
                    <a:pt x="60" y="310"/>
                  </a:cubicBezTo>
                  <a:cubicBezTo>
                    <a:pt x="54" y="309"/>
                    <a:pt x="46" y="305"/>
                    <a:pt x="45" y="307"/>
                  </a:cubicBezTo>
                  <a:cubicBezTo>
                    <a:pt x="44" y="309"/>
                    <a:pt x="52" y="318"/>
                    <a:pt x="51" y="321"/>
                  </a:cubicBezTo>
                  <a:cubicBezTo>
                    <a:pt x="50" y="324"/>
                    <a:pt x="34" y="324"/>
                    <a:pt x="37" y="327"/>
                  </a:cubicBezTo>
                  <a:cubicBezTo>
                    <a:pt x="36" y="340"/>
                    <a:pt x="65" y="332"/>
                    <a:pt x="69" y="337"/>
                  </a:cubicBezTo>
                  <a:cubicBezTo>
                    <a:pt x="73" y="342"/>
                    <a:pt x="64" y="355"/>
                    <a:pt x="60" y="357"/>
                  </a:cubicBezTo>
                  <a:cubicBezTo>
                    <a:pt x="56" y="359"/>
                    <a:pt x="49" y="352"/>
                    <a:pt x="45" y="351"/>
                  </a:cubicBezTo>
                  <a:cubicBezTo>
                    <a:pt x="41" y="350"/>
                    <a:pt x="33" y="346"/>
                    <a:pt x="34" y="352"/>
                  </a:cubicBezTo>
                  <a:cubicBezTo>
                    <a:pt x="28" y="363"/>
                    <a:pt x="47" y="380"/>
                    <a:pt x="49" y="388"/>
                  </a:cubicBezTo>
                  <a:cubicBezTo>
                    <a:pt x="51" y="396"/>
                    <a:pt x="45" y="392"/>
                    <a:pt x="45" y="399"/>
                  </a:cubicBezTo>
                  <a:cubicBezTo>
                    <a:pt x="45" y="406"/>
                    <a:pt x="48" y="423"/>
                    <a:pt x="52" y="429"/>
                  </a:cubicBezTo>
                  <a:cubicBezTo>
                    <a:pt x="56" y="435"/>
                    <a:pt x="68" y="432"/>
                    <a:pt x="70" y="435"/>
                  </a:cubicBezTo>
                  <a:cubicBezTo>
                    <a:pt x="72" y="438"/>
                    <a:pt x="66" y="444"/>
                    <a:pt x="67" y="445"/>
                  </a:cubicBezTo>
                  <a:cubicBezTo>
                    <a:pt x="68" y="446"/>
                    <a:pt x="73" y="438"/>
                    <a:pt x="76" y="439"/>
                  </a:cubicBezTo>
                  <a:cubicBezTo>
                    <a:pt x="79" y="440"/>
                    <a:pt x="81" y="450"/>
                    <a:pt x="84" y="451"/>
                  </a:cubicBezTo>
                  <a:cubicBezTo>
                    <a:pt x="87" y="452"/>
                    <a:pt x="93" y="446"/>
                    <a:pt x="97" y="448"/>
                  </a:cubicBezTo>
                  <a:cubicBezTo>
                    <a:pt x="101" y="450"/>
                    <a:pt x="100" y="460"/>
                    <a:pt x="106" y="465"/>
                  </a:cubicBezTo>
                  <a:cubicBezTo>
                    <a:pt x="112" y="470"/>
                    <a:pt x="124" y="480"/>
                    <a:pt x="132" y="478"/>
                  </a:cubicBezTo>
                  <a:cubicBezTo>
                    <a:pt x="145" y="474"/>
                    <a:pt x="153" y="458"/>
                    <a:pt x="154" y="454"/>
                  </a:cubicBezTo>
                  <a:cubicBezTo>
                    <a:pt x="155" y="450"/>
                    <a:pt x="142" y="455"/>
                    <a:pt x="136" y="453"/>
                  </a:cubicBezTo>
                  <a:cubicBezTo>
                    <a:pt x="130" y="451"/>
                    <a:pt x="116" y="441"/>
                    <a:pt x="117" y="439"/>
                  </a:cubicBezTo>
                  <a:cubicBezTo>
                    <a:pt x="118" y="437"/>
                    <a:pt x="134" y="439"/>
                    <a:pt x="144" y="439"/>
                  </a:cubicBezTo>
                  <a:cubicBezTo>
                    <a:pt x="150" y="435"/>
                    <a:pt x="167" y="440"/>
                    <a:pt x="177" y="441"/>
                  </a:cubicBezTo>
                  <a:cubicBezTo>
                    <a:pt x="187" y="442"/>
                    <a:pt x="200" y="447"/>
                    <a:pt x="202" y="445"/>
                  </a:cubicBezTo>
                  <a:cubicBezTo>
                    <a:pt x="215" y="447"/>
                    <a:pt x="183" y="429"/>
                    <a:pt x="187" y="429"/>
                  </a:cubicBezTo>
                  <a:cubicBezTo>
                    <a:pt x="191" y="429"/>
                    <a:pt x="221" y="444"/>
                    <a:pt x="226" y="445"/>
                  </a:cubicBezTo>
                  <a:cubicBezTo>
                    <a:pt x="231" y="446"/>
                    <a:pt x="216" y="439"/>
                    <a:pt x="216" y="436"/>
                  </a:cubicBezTo>
                  <a:cubicBezTo>
                    <a:pt x="216" y="433"/>
                    <a:pt x="229" y="432"/>
                    <a:pt x="228" y="427"/>
                  </a:cubicBezTo>
                  <a:cubicBezTo>
                    <a:pt x="227" y="422"/>
                    <a:pt x="208" y="409"/>
                    <a:pt x="210" y="406"/>
                  </a:cubicBezTo>
                  <a:cubicBezTo>
                    <a:pt x="212" y="403"/>
                    <a:pt x="237" y="411"/>
                    <a:pt x="238" y="408"/>
                  </a:cubicBezTo>
                  <a:cubicBezTo>
                    <a:pt x="239" y="405"/>
                    <a:pt x="225" y="388"/>
                    <a:pt x="214" y="388"/>
                  </a:cubicBezTo>
                  <a:cubicBezTo>
                    <a:pt x="203" y="388"/>
                    <a:pt x="173" y="408"/>
                    <a:pt x="174" y="409"/>
                  </a:cubicBezTo>
                  <a:cubicBezTo>
                    <a:pt x="180" y="400"/>
                    <a:pt x="198" y="386"/>
                    <a:pt x="208" y="379"/>
                  </a:cubicBezTo>
                  <a:cubicBezTo>
                    <a:pt x="218" y="372"/>
                    <a:pt x="228" y="369"/>
                    <a:pt x="234" y="370"/>
                  </a:cubicBezTo>
                  <a:cubicBezTo>
                    <a:pt x="239" y="367"/>
                    <a:pt x="237" y="381"/>
                    <a:pt x="243" y="384"/>
                  </a:cubicBezTo>
                  <a:cubicBezTo>
                    <a:pt x="249" y="387"/>
                    <a:pt x="264" y="388"/>
                    <a:pt x="273" y="391"/>
                  </a:cubicBezTo>
                  <a:cubicBezTo>
                    <a:pt x="284" y="389"/>
                    <a:pt x="289" y="400"/>
                    <a:pt x="300" y="400"/>
                  </a:cubicBezTo>
                  <a:cubicBezTo>
                    <a:pt x="311" y="400"/>
                    <a:pt x="329" y="397"/>
                    <a:pt x="340" y="391"/>
                  </a:cubicBezTo>
                  <a:cubicBezTo>
                    <a:pt x="351" y="385"/>
                    <a:pt x="366" y="368"/>
                    <a:pt x="364" y="366"/>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23" name="Freeform 47"/>
            <p:cNvSpPr>
              <a:spLocks noChangeAspect="1"/>
            </p:cNvSpPr>
            <p:nvPr/>
          </p:nvSpPr>
          <p:spPr bwMode="auto">
            <a:xfrm>
              <a:off x="21159" y="-9633"/>
              <a:ext cx="8599" cy="6529"/>
            </a:xfrm>
            <a:custGeom>
              <a:avLst/>
              <a:gdLst/>
              <a:ahLst/>
              <a:cxnLst>
                <a:cxn ang="0">
                  <a:pos x="3100" y="51"/>
                </a:cxn>
                <a:cxn ang="0">
                  <a:pos x="2935" y="210"/>
                </a:cxn>
                <a:cxn ang="0">
                  <a:pos x="2788" y="396"/>
                </a:cxn>
                <a:cxn ang="0">
                  <a:pos x="2734" y="460"/>
                </a:cxn>
                <a:cxn ang="0">
                  <a:pos x="2665" y="535"/>
                </a:cxn>
                <a:cxn ang="0">
                  <a:pos x="2565" y="606"/>
                </a:cxn>
                <a:cxn ang="0">
                  <a:pos x="2068" y="696"/>
                </a:cxn>
                <a:cxn ang="0">
                  <a:pos x="1980" y="628"/>
                </a:cxn>
                <a:cxn ang="0">
                  <a:pos x="1936" y="477"/>
                </a:cxn>
                <a:cxn ang="0">
                  <a:pos x="1900" y="327"/>
                </a:cxn>
                <a:cxn ang="0">
                  <a:pos x="1780" y="351"/>
                </a:cxn>
                <a:cxn ang="0">
                  <a:pos x="1714" y="474"/>
                </a:cxn>
                <a:cxn ang="0">
                  <a:pos x="1726" y="595"/>
                </a:cxn>
                <a:cxn ang="0">
                  <a:pos x="1752" y="735"/>
                </a:cxn>
                <a:cxn ang="0">
                  <a:pos x="1609" y="822"/>
                </a:cxn>
                <a:cxn ang="0">
                  <a:pos x="1474" y="903"/>
                </a:cxn>
                <a:cxn ang="0">
                  <a:pos x="1444" y="1021"/>
                </a:cxn>
                <a:cxn ang="0">
                  <a:pos x="1315" y="1117"/>
                </a:cxn>
                <a:cxn ang="0">
                  <a:pos x="1192" y="1059"/>
                </a:cxn>
                <a:cxn ang="0">
                  <a:pos x="1156" y="1134"/>
                </a:cxn>
                <a:cxn ang="0">
                  <a:pos x="1131" y="1321"/>
                </a:cxn>
                <a:cxn ang="0">
                  <a:pos x="1030" y="1375"/>
                </a:cxn>
                <a:cxn ang="0">
                  <a:pos x="838" y="1558"/>
                </a:cxn>
                <a:cxn ang="0">
                  <a:pos x="744" y="1606"/>
                </a:cxn>
                <a:cxn ang="0">
                  <a:pos x="682" y="1686"/>
                </a:cxn>
                <a:cxn ang="0">
                  <a:pos x="606" y="1786"/>
                </a:cxn>
                <a:cxn ang="0">
                  <a:pos x="498" y="1729"/>
                </a:cxn>
                <a:cxn ang="0">
                  <a:pos x="480" y="1857"/>
                </a:cxn>
                <a:cxn ang="0">
                  <a:pos x="583" y="1959"/>
                </a:cxn>
                <a:cxn ang="0">
                  <a:pos x="462" y="2134"/>
                </a:cxn>
                <a:cxn ang="0">
                  <a:pos x="349" y="2143"/>
                </a:cxn>
                <a:cxn ang="0">
                  <a:pos x="292" y="2112"/>
                </a:cxn>
                <a:cxn ang="0">
                  <a:pos x="295" y="2203"/>
                </a:cxn>
                <a:cxn ang="0">
                  <a:pos x="166" y="2230"/>
                </a:cxn>
                <a:cxn ang="0">
                  <a:pos x="162" y="2370"/>
                </a:cxn>
                <a:cxn ang="0">
                  <a:pos x="40" y="2469"/>
                </a:cxn>
                <a:cxn ang="0">
                  <a:pos x="66" y="2644"/>
                </a:cxn>
                <a:cxn ang="0">
                  <a:pos x="225" y="2604"/>
                </a:cxn>
                <a:cxn ang="0">
                  <a:pos x="345" y="2392"/>
                </a:cxn>
                <a:cxn ang="0">
                  <a:pos x="567" y="2329"/>
                </a:cxn>
                <a:cxn ang="0">
                  <a:pos x="676" y="2242"/>
                </a:cxn>
                <a:cxn ang="0">
                  <a:pos x="741" y="2103"/>
                </a:cxn>
                <a:cxn ang="0">
                  <a:pos x="807" y="2023"/>
                </a:cxn>
                <a:cxn ang="0">
                  <a:pos x="888" y="1944"/>
                </a:cxn>
                <a:cxn ang="0">
                  <a:pos x="988" y="1864"/>
                </a:cxn>
                <a:cxn ang="0">
                  <a:pos x="1099" y="1788"/>
                </a:cxn>
                <a:cxn ang="0">
                  <a:pos x="1264" y="1662"/>
                </a:cxn>
                <a:cxn ang="0">
                  <a:pos x="1321" y="1479"/>
                </a:cxn>
                <a:cxn ang="0">
                  <a:pos x="1486" y="1306"/>
                </a:cxn>
                <a:cxn ang="0">
                  <a:pos x="1654" y="1419"/>
                </a:cxn>
                <a:cxn ang="0">
                  <a:pos x="1791" y="1411"/>
                </a:cxn>
                <a:cxn ang="0">
                  <a:pos x="1936" y="1308"/>
                </a:cxn>
                <a:cxn ang="0">
                  <a:pos x="2071" y="1119"/>
                </a:cxn>
                <a:cxn ang="0">
                  <a:pos x="2262" y="973"/>
                </a:cxn>
                <a:cxn ang="0">
                  <a:pos x="2326" y="921"/>
                </a:cxn>
                <a:cxn ang="0">
                  <a:pos x="2443" y="837"/>
                </a:cxn>
                <a:cxn ang="0">
                  <a:pos x="2761" y="717"/>
                </a:cxn>
                <a:cxn ang="0">
                  <a:pos x="3007" y="558"/>
                </a:cxn>
                <a:cxn ang="0">
                  <a:pos x="3346" y="526"/>
                </a:cxn>
                <a:cxn ang="0">
                  <a:pos x="3423" y="478"/>
                </a:cxn>
                <a:cxn ang="0">
                  <a:pos x="3382" y="297"/>
                </a:cxn>
                <a:cxn ang="0">
                  <a:pos x="3454" y="48"/>
                </a:cxn>
              </a:cxnLst>
              <a:rect l="0" t="0" r="r" b="b"/>
              <a:pathLst>
                <a:path w="3510" h="2665">
                  <a:moveTo>
                    <a:pt x="3394" y="21"/>
                  </a:moveTo>
                  <a:cubicBezTo>
                    <a:pt x="3348" y="12"/>
                    <a:pt x="3357" y="0"/>
                    <a:pt x="3310" y="12"/>
                  </a:cubicBezTo>
                  <a:cubicBezTo>
                    <a:pt x="3302" y="6"/>
                    <a:pt x="3278" y="11"/>
                    <a:pt x="3268" y="9"/>
                  </a:cubicBezTo>
                  <a:cubicBezTo>
                    <a:pt x="3238" y="2"/>
                    <a:pt x="3207" y="37"/>
                    <a:pt x="3178" y="39"/>
                  </a:cubicBezTo>
                  <a:cubicBezTo>
                    <a:pt x="3153" y="47"/>
                    <a:pt x="3119" y="45"/>
                    <a:pt x="3100" y="51"/>
                  </a:cubicBezTo>
                  <a:cubicBezTo>
                    <a:pt x="3081" y="57"/>
                    <a:pt x="3066" y="67"/>
                    <a:pt x="3061" y="78"/>
                  </a:cubicBezTo>
                  <a:cubicBezTo>
                    <a:pt x="3055" y="86"/>
                    <a:pt x="3079" y="106"/>
                    <a:pt x="3073" y="114"/>
                  </a:cubicBezTo>
                  <a:cubicBezTo>
                    <a:pt x="3065" y="126"/>
                    <a:pt x="3022" y="135"/>
                    <a:pt x="3022" y="135"/>
                  </a:cubicBezTo>
                  <a:cubicBezTo>
                    <a:pt x="3035" y="174"/>
                    <a:pt x="2994" y="160"/>
                    <a:pt x="2962" y="165"/>
                  </a:cubicBezTo>
                  <a:cubicBezTo>
                    <a:pt x="2946" y="183"/>
                    <a:pt x="2946" y="195"/>
                    <a:pt x="2935" y="210"/>
                  </a:cubicBezTo>
                  <a:cubicBezTo>
                    <a:pt x="2924" y="225"/>
                    <a:pt x="2906" y="247"/>
                    <a:pt x="2893" y="255"/>
                  </a:cubicBezTo>
                  <a:cubicBezTo>
                    <a:pt x="2879" y="277"/>
                    <a:pt x="2875" y="241"/>
                    <a:pt x="2854" y="255"/>
                  </a:cubicBezTo>
                  <a:cubicBezTo>
                    <a:pt x="2843" y="298"/>
                    <a:pt x="2864" y="277"/>
                    <a:pt x="2809" y="318"/>
                  </a:cubicBezTo>
                  <a:cubicBezTo>
                    <a:pt x="2797" y="327"/>
                    <a:pt x="2773" y="369"/>
                    <a:pt x="2773" y="369"/>
                  </a:cubicBezTo>
                  <a:cubicBezTo>
                    <a:pt x="2769" y="381"/>
                    <a:pt x="2788" y="387"/>
                    <a:pt x="2788" y="396"/>
                  </a:cubicBezTo>
                  <a:cubicBezTo>
                    <a:pt x="2788" y="405"/>
                    <a:pt x="2778" y="419"/>
                    <a:pt x="2773" y="423"/>
                  </a:cubicBezTo>
                  <a:cubicBezTo>
                    <a:pt x="2768" y="427"/>
                    <a:pt x="2762" y="413"/>
                    <a:pt x="2757" y="417"/>
                  </a:cubicBezTo>
                  <a:cubicBezTo>
                    <a:pt x="2752" y="421"/>
                    <a:pt x="2743" y="437"/>
                    <a:pt x="2742" y="445"/>
                  </a:cubicBezTo>
                  <a:cubicBezTo>
                    <a:pt x="2737" y="461"/>
                    <a:pt x="2764" y="451"/>
                    <a:pt x="2752" y="463"/>
                  </a:cubicBezTo>
                  <a:cubicBezTo>
                    <a:pt x="2752" y="469"/>
                    <a:pt x="2738" y="457"/>
                    <a:pt x="2734" y="460"/>
                  </a:cubicBezTo>
                  <a:cubicBezTo>
                    <a:pt x="2730" y="463"/>
                    <a:pt x="2732" y="475"/>
                    <a:pt x="2725" y="481"/>
                  </a:cubicBezTo>
                  <a:cubicBezTo>
                    <a:pt x="2718" y="487"/>
                    <a:pt x="2700" y="489"/>
                    <a:pt x="2692" y="496"/>
                  </a:cubicBezTo>
                  <a:cubicBezTo>
                    <a:pt x="2686" y="508"/>
                    <a:pt x="2679" y="513"/>
                    <a:pt x="2674" y="525"/>
                  </a:cubicBezTo>
                  <a:cubicBezTo>
                    <a:pt x="2671" y="531"/>
                    <a:pt x="2687" y="539"/>
                    <a:pt x="2683" y="543"/>
                  </a:cubicBezTo>
                  <a:cubicBezTo>
                    <a:pt x="2682" y="546"/>
                    <a:pt x="2670" y="534"/>
                    <a:pt x="2665" y="535"/>
                  </a:cubicBezTo>
                  <a:cubicBezTo>
                    <a:pt x="2660" y="536"/>
                    <a:pt x="2655" y="545"/>
                    <a:pt x="2650" y="549"/>
                  </a:cubicBezTo>
                  <a:cubicBezTo>
                    <a:pt x="2645" y="553"/>
                    <a:pt x="2642" y="558"/>
                    <a:pt x="2635" y="561"/>
                  </a:cubicBezTo>
                  <a:cubicBezTo>
                    <a:pt x="2628" y="564"/>
                    <a:pt x="2618" y="565"/>
                    <a:pt x="2608" y="570"/>
                  </a:cubicBezTo>
                  <a:cubicBezTo>
                    <a:pt x="2595" y="577"/>
                    <a:pt x="2583" y="585"/>
                    <a:pt x="2574" y="591"/>
                  </a:cubicBezTo>
                  <a:cubicBezTo>
                    <a:pt x="2567" y="597"/>
                    <a:pt x="2569" y="603"/>
                    <a:pt x="2565" y="606"/>
                  </a:cubicBezTo>
                  <a:cubicBezTo>
                    <a:pt x="2561" y="609"/>
                    <a:pt x="2556" y="604"/>
                    <a:pt x="2551" y="609"/>
                  </a:cubicBezTo>
                  <a:cubicBezTo>
                    <a:pt x="2548" y="624"/>
                    <a:pt x="2557" y="627"/>
                    <a:pt x="2533" y="639"/>
                  </a:cubicBezTo>
                  <a:cubicBezTo>
                    <a:pt x="2508" y="647"/>
                    <a:pt x="2418" y="675"/>
                    <a:pt x="2392" y="681"/>
                  </a:cubicBezTo>
                  <a:cubicBezTo>
                    <a:pt x="2330" y="694"/>
                    <a:pt x="2311" y="700"/>
                    <a:pt x="2239" y="705"/>
                  </a:cubicBezTo>
                  <a:cubicBezTo>
                    <a:pt x="2193" y="705"/>
                    <a:pt x="2108" y="706"/>
                    <a:pt x="2068" y="696"/>
                  </a:cubicBezTo>
                  <a:cubicBezTo>
                    <a:pt x="2032" y="691"/>
                    <a:pt x="2029" y="683"/>
                    <a:pt x="2020" y="676"/>
                  </a:cubicBezTo>
                  <a:cubicBezTo>
                    <a:pt x="2011" y="669"/>
                    <a:pt x="2017" y="659"/>
                    <a:pt x="2013" y="655"/>
                  </a:cubicBezTo>
                  <a:cubicBezTo>
                    <a:pt x="2009" y="651"/>
                    <a:pt x="2000" y="655"/>
                    <a:pt x="1998" y="652"/>
                  </a:cubicBezTo>
                  <a:cubicBezTo>
                    <a:pt x="1996" y="649"/>
                    <a:pt x="2001" y="638"/>
                    <a:pt x="1998" y="634"/>
                  </a:cubicBezTo>
                  <a:cubicBezTo>
                    <a:pt x="1995" y="630"/>
                    <a:pt x="1983" y="632"/>
                    <a:pt x="1980" y="628"/>
                  </a:cubicBezTo>
                  <a:cubicBezTo>
                    <a:pt x="1977" y="624"/>
                    <a:pt x="1978" y="620"/>
                    <a:pt x="1977" y="610"/>
                  </a:cubicBezTo>
                  <a:cubicBezTo>
                    <a:pt x="1976" y="600"/>
                    <a:pt x="1976" y="580"/>
                    <a:pt x="1972" y="567"/>
                  </a:cubicBezTo>
                  <a:cubicBezTo>
                    <a:pt x="1956" y="549"/>
                    <a:pt x="1952" y="542"/>
                    <a:pt x="1951" y="534"/>
                  </a:cubicBezTo>
                  <a:cubicBezTo>
                    <a:pt x="1950" y="526"/>
                    <a:pt x="1971" y="528"/>
                    <a:pt x="1969" y="519"/>
                  </a:cubicBezTo>
                  <a:cubicBezTo>
                    <a:pt x="1953" y="508"/>
                    <a:pt x="1941" y="484"/>
                    <a:pt x="1936" y="477"/>
                  </a:cubicBezTo>
                  <a:cubicBezTo>
                    <a:pt x="1926" y="463"/>
                    <a:pt x="1921" y="454"/>
                    <a:pt x="1915" y="438"/>
                  </a:cubicBezTo>
                  <a:cubicBezTo>
                    <a:pt x="1911" y="428"/>
                    <a:pt x="1911" y="422"/>
                    <a:pt x="1912" y="415"/>
                  </a:cubicBezTo>
                  <a:cubicBezTo>
                    <a:pt x="1913" y="408"/>
                    <a:pt x="1923" y="399"/>
                    <a:pt x="1921" y="393"/>
                  </a:cubicBezTo>
                  <a:cubicBezTo>
                    <a:pt x="1919" y="387"/>
                    <a:pt x="1900" y="389"/>
                    <a:pt x="1897" y="378"/>
                  </a:cubicBezTo>
                  <a:cubicBezTo>
                    <a:pt x="1894" y="367"/>
                    <a:pt x="1904" y="336"/>
                    <a:pt x="1900" y="327"/>
                  </a:cubicBezTo>
                  <a:cubicBezTo>
                    <a:pt x="1898" y="320"/>
                    <a:pt x="1878" y="327"/>
                    <a:pt x="1873" y="321"/>
                  </a:cubicBezTo>
                  <a:cubicBezTo>
                    <a:pt x="1857" y="301"/>
                    <a:pt x="1862" y="300"/>
                    <a:pt x="1834" y="291"/>
                  </a:cubicBezTo>
                  <a:cubicBezTo>
                    <a:pt x="1826" y="297"/>
                    <a:pt x="1819" y="304"/>
                    <a:pt x="1810" y="309"/>
                  </a:cubicBezTo>
                  <a:cubicBezTo>
                    <a:pt x="1805" y="312"/>
                    <a:pt x="1796" y="310"/>
                    <a:pt x="1792" y="315"/>
                  </a:cubicBezTo>
                  <a:cubicBezTo>
                    <a:pt x="1785" y="325"/>
                    <a:pt x="1787" y="340"/>
                    <a:pt x="1780" y="351"/>
                  </a:cubicBezTo>
                  <a:cubicBezTo>
                    <a:pt x="1773" y="361"/>
                    <a:pt x="1756" y="362"/>
                    <a:pt x="1749" y="369"/>
                  </a:cubicBezTo>
                  <a:cubicBezTo>
                    <a:pt x="1742" y="376"/>
                    <a:pt x="1745" y="382"/>
                    <a:pt x="1740" y="391"/>
                  </a:cubicBezTo>
                  <a:cubicBezTo>
                    <a:pt x="1731" y="404"/>
                    <a:pt x="1726" y="414"/>
                    <a:pt x="1720" y="424"/>
                  </a:cubicBezTo>
                  <a:cubicBezTo>
                    <a:pt x="1714" y="434"/>
                    <a:pt x="1705" y="443"/>
                    <a:pt x="1704" y="451"/>
                  </a:cubicBezTo>
                  <a:cubicBezTo>
                    <a:pt x="1702" y="460"/>
                    <a:pt x="1712" y="466"/>
                    <a:pt x="1714" y="474"/>
                  </a:cubicBezTo>
                  <a:cubicBezTo>
                    <a:pt x="1716" y="482"/>
                    <a:pt x="1715" y="494"/>
                    <a:pt x="1714" y="501"/>
                  </a:cubicBezTo>
                  <a:cubicBezTo>
                    <a:pt x="1713" y="508"/>
                    <a:pt x="1708" y="510"/>
                    <a:pt x="1708" y="516"/>
                  </a:cubicBezTo>
                  <a:cubicBezTo>
                    <a:pt x="1708" y="522"/>
                    <a:pt x="1716" y="531"/>
                    <a:pt x="1717" y="540"/>
                  </a:cubicBezTo>
                  <a:cubicBezTo>
                    <a:pt x="1718" y="549"/>
                    <a:pt x="1716" y="561"/>
                    <a:pt x="1717" y="570"/>
                  </a:cubicBezTo>
                  <a:cubicBezTo>
                    <a:pt x="1718" y="579"/>
                    <a:pt x="1722" y="588"/>
                    <a:pt x="1726" y="595"/>
                  </a:cubicBezTo>
                  <a:cubicBezTo>
                    <a:pt x="1730" y="602"/>
                    <a:pt x="1738" y="603"/>
                    <a:pt x="1740" y="612"/>
                  </a:cubicBezTo>
                  <a:cubicBezTo>
                    <a:pt x="1740" y="624"/>
                    <a:pt x="1736" y="635"/>
                    <a:pt x="1735" y="648"/>
                  </a:cubicBezTo>
                  <a:cubicBezTo>
                    <a:pt x="1734" y="661"/>
                    <a:pt x="1729" y="684"/>
                    <a:pt x="1732" y="693"/>
                  </a:cubicBezTo>
                  <a:cubicBezTo>
                    <a:pt x="1740" y="699"/>
                    <a:pt x="1739" y="678"/>
                    <a:pt x="1755" y="702"/>
                  </a:cubicBezTo>
                  <a:cubicBezTo>
                    <a:pt x="1758" y="709"/>
                    <a:pt x="1756" y="725"/>
                    <a:pt x="1752" y="735"/>
                  </a:cubicBezTo>
                  <a:cubicBezTo>
                    <a:pt x="1748" y="745"/>
                    <a:pt x="1736" y="751"/>
                    <a:pt x="1734" y="760"/>
                  </a:cubicBezTo>
                  <a:cubicBezTo>
                    <a:pt x="1732" y="770"/>
                    <a:pt x="1745" y="781"/>
                    <a:pt x="1738" y="789"/>
                  </a:cubicBezTo>
                  <a:cubicBezTo>
                    <a:pt x="1733" y="795"/>
                    <a:pt x="1701" y="822"/>
                    <a:pt x="1693" y="825"/>
                  </a:cubicBezTo>
                  <a:cubicBezTo>
                    <a:pt x="1680" y="828"/>
                    <a:pt x="1674" y="807"/>
                    <a:pt x="1660" y="807"/>
                  </a:cubicBezTo>
                  <a:cubicBezTo>
                    <a:pt x="1646" y="807"/>
                    <a:pt x="1622" y="821"/>
                    <a:pt x="1609" y="822"/>
                  </a:cubicBezTo>
                  <a:cubicBezTo>
                    <a:pt x="1596" y="823"/>
                    <a:pt x="1590" y="811"/>
                    <a:pt x="1582" y="816"/>
                  </a:cubicBezTo>
                  <a:cubicBezTo>
                    <a:pt x="1554" y="823"/>
                    <a:pt x="1572" y="846"/>
                    <a:pt x="1561" y="852"/>
                  </a:cubicBezTo>
                  <a:cubicBezTo>
                    <a:pt x="1550" y="858"/>
                    <a:pt x="1524" y="847"/>
                    <a:pt x="1513" y="855"/>
                  </a:cubicBezTo>
                  <a:cubicBezTo>
                    <a:pt x="1511" y="871"/>
                    <a:pt x="1499" y="882"/>
                    <a:pt x="1492" y="897"/>
                  </a:cubicBezTo>
                  <a:cubicBezTo>
                    <a:pt x="1489" y="903"/>
                    <a:pt x="1478" y="898"/>
                    <a:pt x="1474" y="903"/>
                  </a:cubicBezTo>
                  <a:cubicBezTo>
                    <a:pt x="1469" y="908"/>
                    <a:pt x="1458" y="911"/>
                    <a:pt x="1455" y="921"/>
                  </a:cubicBezTo>
                  <a:cubicBezTo>
                    <a:pt x="1452" y="931"/>
                    <a:pt x="1457" y="956"/>
                    <a:pt x="1453" y="966"/>
                  </a:cubicBezTo>
                  <a:cubicBezTo>
                    <a:pt x="1448" y="983"/>
                    <a:pt x="1434" y="975"/>
                    <a:pt x="1431" y="981"/>
                  </a:cubicBezTo>
                  <a:cubicBezTo>
                    <a:pt x="1428" y="987"/>
                    <a:pt x="1430" y="995"/>
                    <a:pt x="1432" y="1002"/>
                  </a:cubicBezTo>
                  <a:cubicBezTo>
                    <a:pt x="1434" y="1009"/>
                    <a:pt x="1444" y="1016"/>
                    <a:pt x="1444" y="1021"/>
                  </a:cubicBezTo>
                  <a:cubicBezTo>
                    <a:pt x="1444" y="1026"/>
                    <a:pt x="1436" y="1023"/>
                    <a:pt x="1435" y="1032"/>
                  </a:cubicBezTo>
                  <a:cubicBezTo>
                    <a:pt x="1434" y="1041"/>
                    <a:pt x="1447" y="1061"/>
                    <a:pt x="1438" y="1074"/>
                  </a:cubicBezTo>
                  <a:cubicBezTo>
                    <a:pt x="1429" y="1087"/>
                    <a:pt x="1432" y="1092"/>
                    <a:pt x="1383" y="1111"/>
                  </a:cubicBezTo>
                  <a:cubicBezTo>
                    <a:pt x="1366" y="1119"/>
                    <a:pt x="1347" y="1133"/>
                    <a:pt x="1336" y="1134"/>
                  </a:cubicBezTo>
                  <a:cubicBezTo>
                    <a:pt x="1325" y="1135"/>
                    <a:pt x="1322" y="1119"/>
                    <a:pt x="1315" y="1117"/>
                  </a:cubicBezTo>
                  <a:cubicBezTo>
                    <a:pt x="1308" y="1115"/>
                    <a:pt x="1301" y="1123"/>
                    <a:pt x="1291" y="1122"/>
                  </a:cubicBezTo>
                  <a:cubicBezTo>
                    <a:pt x="1281" y="1121"/>
                    <a:pt x="1265" y="1115"/>
                    <a:pt x="1255" y="1110"/>
                  </a:cubicBezTo>
                  <a:cubicBezTo>
                    <a:pt x="1234" y="1108"/>
                    <a:pt x="1236" y="1097"/>
                    <a:pt x="1231" y="1089"/>
                  </a:cubicBezTo>
                  <a:cubicBezTo>
                    <a:pt x="1226" y="1081"/>
                    <a:pt x="1231" y="1070"/>
                    <a:pt x="1225" y="1065"/>
                  </a:cubicBezTo>
                  <a:cubicBezTo>
                    <a:pt x="1219" y="1060"/>
                    <a:pt x="1202" y="1060"/>
                    <a:pt x="1192" y="1059"/>
                  </a:cubicBezTo>
                  <a:cubicBezTo>
                    <a:pt x="1171" y="1055"/>
                    <a:pt x="1172" y="1060"/>
                    <a:pt x="1162" y="1059"/>
                  </a:cubicBezTo>
                  <a:cubicBezTo>
                    <a:pt x="1152" y="1058"/>
                    <a:pt x="1138" y="1050"/>
                    <a:pt x="1129" y="1050"/>
                  </a:cubicBezTo>
                  <a:cubicBezTo>
                    <a:pt x="1120" y="1050"/>
                    <a:pt x="1104" y="1051"/>
                    <a:pt x="1108" y="1059"/>
                  </a:cubicBezTo>
                  <a:cubicBezTo>
                    <a:pt x="1150" y="1087"/>
                    <a:pt x="1136" y="1071"/>
                    <a:pt x="1156" y="1101"/>
                  </a:cubicBezTo>
                  <a:cubicBezTo>
                    <a:pt x="1164" y="1113"/>
                    <a:pt x="1158" y="1126"/>
                    <a:pt x="1156" y="1134"/>
                  </a:cubicBezTo>
                  <a:cubicBezTo>
                    <a:pt x="1154" y="1142"/>
                    <a:pt x="1143" y="1140"/>
                    <a:pt x="1141" y="1152"/>
                  </a:cubicBezTo>
                  <a:cubicBezTo>
                    <a:pt x="1139" y="1164"/>
                    <a:pt x="1143" y="1194"/>
                    <a:pt x="1141" y="1209"/>
                  </a:cubicBezTo>
                  <a:cubicBezTo>
                    <a:pt x="1139" y="1215"/>
                    <a:pt x="1126" y="1239"/>
                    <a:pt x="1126" y="1245"/>
                  </a:cubicBezTo>
                  <a:cubicBezTo>
                    <a:pt x="1126" y="1251"/>
                    <a:pt x="1130" y="1288"/>
                    <a:pt x="1128" y="1294"/>
                  </a:cubicBezTo>
                  <a:cubicBezTo>
                    <a:pt x="1125" y="1303"/>
                    <a:pt x="1134" y="1316"/>
                    <a:pt x="1131" y="1321"/>
                  </a:cubicBezTo>
                  <a:cubicBezTo>
                    <a:pt x="1128" y="1326"/>
                    <a:pt x="1116" y="1322"/>
                    <a:pt x="1113" y="1324"/>
                  </a:cubicBezTo>
                  <a:cubicBezTo>
                    <a:pt x="1110" y="1326"/>
                    <a:pt x="1116" y="1333"/>
                    <a:pt x="1111" y="1335"/>
                  </a:cubicBezTo>
                  <a:cubicBezTo>
                    <a:pt x="1106" y="1337"/>
                    <a:pt x="1087" y="1336"/>
                    <a:pt x="1080" y="1339"/>
                  </a:cubicBezTo>
                  <a:cubicBezTo>
                    <a:pt x="1073" y="1342"/>
                    <a:pt x="1076" y="1345"/>
                    <a:pt x="1068" y="1351"/>
                  </a:cubicBezTo>
                  <a:cubicBezTo>
                    <a:pt x="1046" y="1358"/>
                    <a:pt x="1051" y="1361"/>
                    <a:pt x="1030" y="1375"/>
                  </a:cubicBezTo>
                  <a:cubicBezTo>
                    <a:pt x="1018" y="1389"/>
                    <a:pt x="1000" y="1413"/>
                    <a:pt x="994" y="1425"/>
                  </a:cubicBezTo>
                  <a:cubicBezTo>
                    <a:pt x="981" y="1440"/>
                    <a:pt x="967" y="1449"/>
                    <a:pt x="955" y="1465"/>
                  </a:cubicBezTo>
                  <a:cubicBezTo>
                    <a:pt x="943" y="1478"/>
                    <a:pt x="934" y="1490"/>
                    <a:pt x="922" y="1501"/>
                  </a:cubicBezTo>
                  <a:cubicBezTo>
                    <a:pt x="910" y="1512"/>
                    <a:pt x="894" y="1521"/>
                    <a:pt x="880" y="1531"/>
                  </a:cubicBezTo>
                  <a:cubicBezTo>
                    <a:pt x="874" y="1537"/>
                    <a:pt x="845" y="1553"/>
                    <a:pt x="838" y="1558"/>
                  </a:cubicBezTo>
                  <a:cubicBezTo>
                    <a:pt x="832" y="1564"/>
                    <a:pt x="826" y="1574"/>
                    <a:pt x="820" y="1576"/>
                  </a:cubicBezTo>
                  <a:cubicBezTo>
                    <a:pt x="814" y="1578"/>
                    <a:pt x="810" y="1569"/>
                    <a:pt x="802" y="1572"/>
                  </a:cubicBezTo>
                  <a:cubicBezTo>
                    <a:pt x="792" y="1578"/>
                    <a:pt x="777" y="1590"/>
                    <a:pt x="769" y="1593"/>
                  </a:cubicBezTo>
                  <a:cubicBezTo>
                    <a:pt x="761" y="1596"/>
                    <a:pt x="757" y="1591"/>
                    <a:pt x="753" y="1593"/>
                  </a:cubicBezTo>
                  <a:cubicBezTo>
                    <a:pt x="749" y="1595"/>
                    <a:pt x="749" y="1603"/>
                    <a:pt x="744" y="1606"/>
                  </a:cubicBezTo>
                  <a:cubicBezTo>
                    <a:pt x="739" y="1609"/>
                    <a:pt x="730" y="1606"/>
                    <a:pt x="723" y="1609"/>
                  </a:cubicBezTo>
                  <a:cubicBezTo>
                    <a:pt x="711" y="1614"/>
                    <a:pt x="700" y="1623"/>
                    <a:pt x="700" y="1623"/>
                  </a:cubicBezTo>
                  <a:cubicBezTo>
                    <a:pt x="694" y="1628"/>
                    <a:pt x="697" y="1634"/>
                    <a:pt x="696" y="1641"/>
                  </a:cubicBezTo>
                  <a:cubicBezTo>
                    <a:pt x="695" y="1648"/>
                    <a:pt x="698" y="1661"/>
                    <a:pt x="696" y="1668"/>
                  </a:cubicBezTo>
                  <a:cubicBezTo>
                    <a:pt x="694" y="1675"/>
                    <a:pt x="685" y="1680"/>
                    <a:pt x="682" y="1686"/>
                  </a:cubicBezTo>
                  <a:cubicBezTo>
                    <a:pt x="679" y="1692"/>
                    <a:pt x="679" y="1695"/>
                    <a:pt x="678" y="1702"/>
                  </a:cubicBezTo>
                  <a:cubicBezTo>
                    <a:pt x="677" y="1709"/>
                    <a:pt x="675" y="1718"/>
                    <a:pt x="673" y="1726"/>
                  </a:cubicBezTo>
                  <a:cubicBezTo>
                    <a:pt x="671" y="1734"/>
                    <a:pt x="669" y="1745"/>
                    <a:pt x="664" y="1752"/>
                  </a:cubicBezTo>
                  <a:cubicBezTo>
                    <a:pt x="655" y="1767"/>
                    <a:pt x="655" y="1764"/>
                    <a:pt x="640" y="1770"/>
                  </a:cubicBezTo>
                  <a:cubicBezTo>
                    <a:pt x="625" y="1779"/>
                    <a:pt x="619" y="1780"/>
                    <a:pt x="606" y="1786"/>
                  </a:cubicBezTo>
                  <a:cubicBezTo>
                    <a:pt x="599" y="1790"/>
                    <a:pt x="590" y="1790"/>
                    <a:pt x="583" y="1788"/>
                  </a:cubicBezTo>
                  <a:cubicBezTo>
                    <a:pt x="576" y="1786"/>
                    <a:pt x="572" y="1780"/>
                    <a:pt x="565" y="1773"/>
                  </a:cubicBezTo>
                  <a:cubicBezTo>
                    <a:pt x="552" y="1766"/>
                    <a:pt x="543" y="1744"/>
                    <a:pt x="543" y="1744"/>
                  </a:cubicBezTo>
                  <a:cubicBezTo>
                    <a:pt x="530" y="1736"/>
                    <a:pt x="526" y="1743"/>
                    <a:pt x="519" y="1741"/>
                  </a:cubicBezTo>
                  <a:cubicBezTo>
                    <a:pt x="512" y="1739"/>
                    <a:pt x="510" y="1732"/>
                    <a:pt x="498" y="1729"/>
                  </a:cubicBezTo>
                  <a:cubicBezTo>
                    <a:pt x="477" y="1711"/>
                    <a:pt x="463" y="1710"/>
                    <a:pt x="445" y="1722"/>
                  </a:cubicBezTo>
                  <a:cubicBezTo>
                    <a:pt x="431" y="1730"/>
                    <a:pt x="417" y="1740"/>
                    <a:pt x="415" y="1756"/>
                  </a:cubicBezTo>
                  <a:cubicBezTo>
                    <a:pt x="413" y="1769"/>
                    <a:pt x="421" y="1788"/>
                    <a:pt x="427" y="1801"/>
                  </a:cubicBezTo>
                  <a:cubicBezTo>
                    <a:pt x="433" y="1814"/>
                    <a:pt x="441" y="1825"/>
                    <a:pt x="450" y="1834"/>
                  </a:cubicBezTo>
                  <a:cubicBezTo>
                    <a:pt x="459" y="1843"/>
                    <a:pt x="469" y="1853"/>
                    <a:pt x="480" y="1857"/>
                  </a:cubicBezTo>
                  <a:cubicBezTo>
                    <a:pt x="493" y="1866"/>
                    <a:pt x="499" y="1854"/>
                    <a:pt x="514" y="1860"/>
                  </a:cubicBezTo>
                  <a:cubicBezTo>
                    <a:pt x="529" y="1866"/>
                    <a:pt x="543" y="1872"/>
                    <a:pt x="543" y="1872"/>
                  </a:cubicBezTo>
                  <a:cubicBezTo>
                    <a:pt x="555" y="1880"/>
                    <a:pt x="564" y="1864"/>
                    <a:pt x="576" y="1872"/>
                  </a:cubicBezTo>
                  <a:cubicBezTo>
                    <a:pt x="582" y="1877"/>
                    <a:pt x="587" y="1886"/>
                    <a:pt x="588" y="1900"/>
                  </a:cubicBezTo>
                  <a:cubicBezTo>
                    <a:pt x="589" y="1914"/>
                    <a:pt x="585" y="1944"/>
                    <a:pt x="583" y="1959"/>
                  </a:cubicBezTo>
                  <a:cubicBezTo>
                    <a:pt x="580" y="1974"/>
                    <a:pt x="576" y="1978"/>
                    <a:pt x="573" y="1989"/>
                  </a:cubicBezTo>
                  <a:cubicBezTo>
                    <a:pt x="570" y="2000"/>
                    <a:pt x="572" y="2014"/>
                    <a:pt x="565" y="2026"/>
                  </a:cubicBezTo>
                  <a:cubicBezTo>
                    <a:pt x="558" y="2050"/>
                    <a:pt x="549" y="2050"/>
                    <a:pt x="528" y="2059"/>
                  </a:cubicBezTo>
                  <a:cubicBezTo>
                    <a:pt x="520" y="2065"/>
                    <a:pt x="505" y="2096"/>
                    <a:pt x="496" y="2101"/>
                  </a:cubicBezTo>
                  <a:cubicBezTo>
                    <a:pt x="487" y="2106"/>
                    <a:pt x="469" y="2126"/>
                    <a:pt x="462" y="2134"/>
                  </a:cubicBezTo>
                  <a:cubicBezTo>
                    <a:pt x="449" y="2145"/>
                    <a:pt x="425" y="2158"/>
                    <a:pt x="414" y="2163"/>
                  </a:cubicBezTo>
                  <a:cubicBezTo>
                    <a:pt x="403" y="2168"/>
                    <a:pt x="400" y="2163"/>
                    <a:pt x="393" y="2164"/>
                  </a:cubicBezTo>
                  <a:cubicBezTo>
                    <a:pt x="381" y="2172"/>
                    <a:pt x="377" y="2170"/>
                    <a:pt x="373" y="2167"/>
                  </a:cubicBezTo>
                  <a:cubicBezTo>
                    <a:pt x="369" y="2164"/>
                    <a:pt x="370" y="2150"/>
                    <a:pt x="366" y="2146"/>
                  </a:cubicBezTo>
                  <a:cubicBezTo>
                    <a:pt x="362" y="2142"/>
                    <a:pt x="352" y="2146"/>
                    <a:pt x="349" y="2143"/>
                  </a:cubicBezTo>
                  <a:cubicBezTo>
                    <a:pt x="346" y="2140"/>
                    <a:pt x="349" y="2127"/>
                    <a:pt x="345" y="2125"/>
                  </a:cubicBezTo>
                  <a:cubicBezTo>
                    <a:pt x="341" y="2123"/>
                    <a:pt x="328" y="2132"/>
                    <a:pt x="325" y="2130"/>
                  </a:cubicBezTo>
                  <a:cubicBezTo>
                    <a:pt x="322" y="2128"/>
                    <a:pt x="328" y="2118"/>
                    <a:pt x="325" y="2116"/>
                  </a:cubicBezTo>
                  <a:cubicBezTo>
                    <a:pt x="309" y="2108"/>
                    <a:pt x="315" y="2119"/>
                    <a:pt x="310" y="2118"/>
                  </a:cubicBezTo>
                  <a:cubicBezTo>
                    <a:pt x="305" y="2117"/>
                    <a:pt x="297" y="2113"/>
                    <a:pt x="292" y="2112"/>
                  </a:cubicBezTo>
                  <a:cubicBezTo>
                    <a:pt x="287" y="2111"/>
                    <a:pt x="283" y="2109"/>
                    <a:pt x="277" y="2113"/>
                  </a:cubicBezTo>
                  <a:cubicBezTo>
                    <a:pt x="240" y="2113"/>
                    <a:pt x="246" y="2125"/>
                    <a:pt x="258" y="2136"/>
                  </a:cubicBezTo>
                  <a:cubicBezTo>
                    <a:pt x="257" y="2143"/>
                    <a:pt x="270" y="2155"/>
                    <a:pt x="277" y="2161"/>
                  </a:cubicBezTo>
                  <a:cubicBezTo>
                    <a:pt x="284" y="2167"/>
                    <a:pt x="295" y="2163"/>
                    <a:pt x="298" y="2170"/>
                  </a:cubicBezTo>
                  <a:cubicBezTo>
                    <a:pt x="301" y="2177"/>
                    <a:pt x="296" y="2191"/>
                    <a:pt x="295" y="2203"/>
                  </a:cubicBezTo>
                  <a:cubicBezTo>
                    <a:pt x="294" y="2215"/>
                    <a:pt x="300" y="2225"/>
                    <a:pt x="292" y="2241"/>
                  </a:cubicBezTo>
                  <a:cubicBezTo>
                    <a:pt x="286" y="2268"/>
                    <a:pt x="259" y="2287"/>
                    <a:pt x="246" y="2298"/>
                  </a:cubicBezTo>
                  <a:cubicBezTo>
                    <a:pt x="233" y="2309"/>
                    <a:pt x="224" y="2312"/>
                    <a:pt x="214" y="2307"/>
                  </a:cubicBezTo>
                  <a:cubicBezTo>
                    <a:pt x="195" y="2296"/>
                    <a:pt x="191" y="2282"/>
                    <a:pt x="183" y="2269"/>
                  </a:cubicBezTo>
                  <a:cubicBezTo>
                    <a:pt x="175" y="2256"/>
                    <a:pt x="171" y="2244"/>
                    <a:pt x="166" y="2230"/>
                  </a:cubicBezTo>
                  <a:cubicBezTo>
                    <a:pt x="161" y="2216"/>
                    <a:pt x="160" y="2187"/>
                    <a:pt x="154" y="2187"/>
                  </a:cubicBezTo>
                  <a:cubicBezTo>
                    <a:pt x="141" y="2175"/>
                    <a:pt x="136" y="2219"/>
                    <a:pt x="132" y="2232"/>
                  </a:cubicBezTo>
                  <a:cubicBezTo>
                    <a:pt x="129" y="2244"/>
                    <a:pt x="133" y="2249"/>
                    <a:pt x="133" y="2259"/>
                  </a:cubicBezTo>
                  <a:cubicBezTo>
                    <a:pt x="127" y="2274"/>
                    <a:pt x="124" y="2284"/>
                    <a:pt x="130" y="2295"/>
                  </a:cubicBezTo>
                  <a:cubicBezTo>
                    <a:pt x="130" y="2310"/>
                    <a:pt x="161" y="2353"/>
                    <a:pt x="162" y="2370"/>
                  </a:cubicBezTo>
                  <a:cubicBezTo>
                    <a:pt x="163" y="2387"/>
                    <a:pt x="148" y="2387"/>
                    <a:pt x="139" y="2398"/>
                  </a:cubicBezTo>
                  <a:cubicBezTo>
                    <a:pt x="130" y="2409"/>
                    <a:pt x="124" y="2418"/>
                    <a:pt x="106" y="2433"/>
                  </a:cubicBezTo>
                  <a:cubicBezTo>
                    <a:pt x="98" y="2458"/>
                    <a:pt x="80" y="2437"/>
                    <a:pt x="69" y="2443"/>
                  </a:cubicBezTo>
                  <a:cubicBezTo>
                    <a:pt x="59" y="2449"/>
                    <a:pt x="51" y="2465"/>
                    <a:pt x="46" y="2469"/>
                  </a:cubicBezTo>
                  <a:cubicBezTo>
                    <a:pt x="41" y="2473"/>
                    <a:pt x="44" y="2463"/>
                    <a:pt x="40" y="2469"/>
                  </a:cubicBezTo>
                  <a:cubicBezTo>
                    <a:pt x="34" y="2478"/>
                    <a:pt x="22" y="2493"/>
                    <a:pt x="19" y="2503"/>
                  </a:cubicBezTo>
                  <a:cubicBezTo>
                    <a:pt x="16" y="2513"/>
                    <a:pt x="25" y="2518"/>
                    <a:pt x="22" y="2529"/>
                  </a:cubicBezTo>
                  <a:cubicBezTo>
                    <a:pt x="20" y="2540"/>
                    <a:pt x="5" y="2554"/>
                    <a:pt x="3" y="2568"/>
                  </a:cubicBezTo>
                  <a:cubicBezTo>
                    <a:pt x="1" y="2582"/>
                    <a:pt x="0" y="2600"/>
                    <a:pt x="10" y="2613"/>
                  </a:cubicBezTo>
                  <a:cubicBezTo>
                    <a:pt x="32" y="2642"/>
                    <a:pt x="35" y="2622"/>
                    <a:pt x="66" y="2644"/>
                  </a:cubicBezTo>
                  <a:cubicBezTo>
                    <a:pt x="81" y="2654"/>
                    <a:pt x="85" y="2646"/>
                    <a:pt x="100" y="2656"/>
                  </a:cubicBezTo>
                  <a:cubicBezTo>
                    <a:pt x="109" y="2661"/>
                    <a:pt x="106" y="2649"/>
                    <a:pt x="121" y="2652"/>
                  </a:cubicBezTo>
                  <a:cubicBezTo>
                    <a:pt x="132" y="2653"/>
                    <a:pt x="157" y="2665"/>
                    <a:pt x="168" y="2664"/>
                  </a:cubicBezTo>
                  <a:cubicBezTo>
                    <a:pt x="179" y="2660"/>
                    <a:pt x="177" y="2655"/>
                    <a:pt x="189" y="2644"/>
                  </a:cubicBezTo>
                  <a:cubicBezTo>
                    <a:pt x="198" y="2634"/>
                    <a:pt x="218" y="2616"/>
                    <a:pt x="225" y="2604"/>
                  </a:cubicBezTo>
                  <a:cubicBezTo>
                    <a:pt x="233" y="2591"/>
                    <a:pt x="223" y="2582"/>
                    <a:pt x="229" y="2569"/>
                  </a:cubicBezTo>
                  <a:cubicBezTo>
                    <a:pt x="234" y="2556"/>
                    <a:pt x="244" y="2543"/>
                    <a:pt x="253" y="2527"/>
                  </a:cubicBezTo>
                  <a:cubicBezTo>
                    <a:pt x="258" y="2509"/>
                    <a:pt x="273" y="2488"/>
                    <a:pt x="280" y="2475"/>
                  </a:cubicBezTo>
                  <a:cubicBezTo>
                    <a:pt x="296" y="2442"/>
                    <a:pt x="291" y="2449"/>
                    <a:pt x="304" y="2427"/>
                  </a:cubicBezTo>
                  <a:cubicBezTo>
                    <a:pt x="314" y="2413"/>
                    <a:pt x="333" y="2403"/>
                    <a:pt x="345" y="2392"/>
                  </a:cubicBezTo>
                  <a:cubicBezTo>
                    <a:pt x="356" y="2381"/>
                    <a:pt x="359" y="2372"/>
                    <a:pt x="372" y="2361"/>
                  </a:cubicBezTo>
                  <a:cubicBezTo>
                    <a:pt x="389" y="2344"/>
                    <a:pt x="400" y="2343"/>
                    <a:pt x="420" y="2329"/>
                  </a:cubicBezTo>
                  <a:cubicBezTo>
                    <a:pt x="431" y="2321"/>
                    <a:pt x="464" y="2356"/>
                    <a:pt x="475" y="2349"/>
                  </a:cubicBezTo>
                  <a:cubicBezTo>
                    <a:pt x="491" y="2352"/>
                    <a:pt x="501" y="2349"/>
                    <a:pt x="516" y="2346"/>
                  </a:cubicBezTo>
                  <a:cubicBezTo>
                    <a:pt x="531" y="2343"/>
                    <a:pt x="554" y="2332"/>
                    <a:pt x="567" y="2329"/>
                  </a:cubicBezTo>
                  <a:cubicBezTo>
                    <a:pt x="587" y="2323"/>
                    <a:pt x="586" y="2335"/>
                    <a:pt x="597" y="2328"/>
                  </a:cubicBezTo>
                  <a:cubicBezTo>
                    <a:pt x="608" y="2321"/>
                    <a:pt x="624" y="2300"/>
                    <a:pt x="634" y="2289"/>
                  </a:cubicBezTo>
                  <a:cubicBezTo>
                    <a:pt x="636" y="2283"/>
                    <a:pt x="657" y="2266"/>
                    <a:pt x="660" y="2260"/>
                  </a:cubicBezTo>
                  <a:cubicBezTo>
                    <a:pt x="663" y="2254"/>
                    <a:pt x="676" y="2260"/>
                    <a:pt x="679" y="2253"/>
                  </a:cubicBezTo>
                  <a:cubicBezTo>
                    <a:pt x="683" y="2250"/>
                    <a:pt x="673" y="2254"/>
                    <a:pt x="676" y="2242"/>
                  </a:cubicBezTo>
                  <a:cubicBezTo>
                    <a:pt x="677" y="2238"/>
                    <a:pt x="682" y="2234"/>
                    <a:pt x="685" y="2227"/>
                  </a:cubicBezTo>
                  <a:cubicBezTo>
                    <a:pt x="688" y="2220"/>
                    <a:pt x="691" y="2210"/>
                    <a:pt x="693" y="2202"/>
                  </a:cubicBezTo>
                  <a:cubicBezTo>
                    <a:pt x="695" y="2194"/>
                    <a:pt x="695" y="2187"/>
                    <a:pt x="699" y="2176"/>
                  </a:cubicBezTo>
                  <a:cubicBezTo>
                    <a:pt x="701" y="2163"/>
                    <a:pt x="711" y="2145"/>
                    <a:pt x="718" y="2133"/>
                  </a:cubicBezTo>
                  <a:cubicBezTo>
                    <a:pt x="725" y="2121"/>
                    <a:pt x="734" y="2108"/>
                    <a:pt x="741" y="2103"/>
                  </a:cubicBezTo>
                  <a:cubicBezTo>
                    <a:pt x="755" y="2084"/>
                    <a:pt x="739" y="2091"/>
                    <a:pt x="762" y="2100"/>
                  </a:cubicBezTo>
                  <a:cubicBezTo>
                    <a:pt x="768" y="2095"/>
                    <a:pt x="765" y="2075"/>
                    <a:pt x="769" y="2067"/>
                  </a:cubicBezTo>
                  <a:cubicBezTo>
                    <a:pt x="773" y="2059"/>
                    <a:pt x="783" y="2057"/>
                    <a:pt x="786" y="2052"/>
                  </a:cubicBezTo>
                  <a:cubicBezTo>
                    <a:pt x="789" y="2047"/>
                    <a:pt x="783" y="2039"/>
                    <a:pt x="786" y="2034"/>
                  </a:cubicBezTo>
                  <a:cubicBezTo>
                    <a:pt x="789" y="2029"/>
                    <a:pt x="802" y="2030"/>
                    <a:pt x="807" y="2023"/>
                  </a:cubicBezTo>
                  <a:cubicBezTo>
                    <a:pt x="814" y="2016"/>
                    <a:pt x="803" y="2004"/>
                    <a:pt x="814" y="1992"/>
                  </a:cubicBezTo>
                  <a:cubicBezTo>
                    <a:pt x="819" y="1986"/>
                    <a:pt x="833" y="1987"/>
                    <a:pt x="838" y="1984"/>
                  </a:cubicBezTo>
                  <a:cubicBezTo>
                    <a:pt x="843" y="1981"/>
                    <a:pt x="836" y="1975"/>
                    <a:pt x="843" y="1971"/>
                  </a:cubicBezTo>
                  <a:cubicBezTo>
                    <a:pt x="850" y="1967"/>
                    <a:pt x="870" y="1963"/>
                    <a:pt x="877" y="1959"/>
                  </a:cubicBezTo>
                  <a:cubicBezTo>
                    <a:pt x="884" y="1955"/>
                    <a:pt x="884" y="1951"/>
                    <a:pt x="888" y="1944"/>
                  </a:cubicBezTo>
                  <a:cubicBezTo>
                    <a:pt x="892" y="1937"/>
                    <a:pt x="894" y="1921"/>
                    <a:pt x="900" y="1915"/>
                  </a:cubicBezTo>
                  <a:cubicBezTo>
                    <a:pt x="906" y="1909"/>
                    <a:pt x="921" y="1910"/>
                    <a:pt x="927" y="1906"/>
                  </a:cubicBezTo>
                  <a:cubicBezTo>
                    <a:pt x="933" y="1902"/>
                    <a:pt x="930" y="1897"/>
                    <a:pt x="936" y="1891"/>
                  </a:cubicBezTo>
                  <a:cubicBezTo>
                    <a:pt x="942" y="1885"/>
                    <a:pt x="955" y="1876"/>
                    <a:pt x="964" y="1872"/>
                  </a:cubicBezTo>
                  <a:cubicBezTo>
                    <a:pt x="972" y="1866"/>
                    <a:pt x="979" y="1868"/>
                    <a:pt x="988" y="1864"/>
                  </a:cubicBezTo>
                  <a:cubicBezTo>
                    <a:pt x="997" y="1860"/>
                    <a:pt x="1009" y="1850"/>
                    <a:pt x="1017" y="1845"/>
                  </a:cubicBezTo>
                  <a:cubicBezTo>
                    <a:pt x="1026" y="1841"/>
                    <a:pt x="1027" y="1836"/>
                    <a:pt x="1038" y="1834"/>
                  </a:cubicBezTo>
                  <a:cubicBezTo>
                    <a:pt x="1048" y="1831"/>
                    <a:pt x="1071" y="1831"/>
                    <a:pt x="1080" y="1827"/>
                  </a:cubicBezTo>
                  <a:cubicBezTo>
                    <a:pt x="1090" y="1822"/>
                    <a:pt x="1088" y="1821"/>
                    <a:pt x="1096" y="1810"/>
                  </a:cubicBezTo>
                  <a:cubicBezTo>
                    <a:pt x="1099" y="1804"/>
                    <a:pt x="1094" y="1796"/>
                    <a:pt x="1099" y="1788"/>
                  </a:cubicBezTo>
                  <a:cubicBezTo>
                    <a:pt x="1104" y="1780"/>
                    <a:pt x="1117" y="1769"/>
                    <a:pt x="1126" y="1761"/>
                  </a:cubicBezTo>
                  <a:cubicBezTo>
                    <a:pt x="1135" y="1756"/>
                    <a:pt x="1142" y="1743"/>
                    <a:pt x="1153" y="1743"/>
                  </a:cubicBezTo>
                  <a:cubicBezTo>
                    <a:pt x="1163" y="1741"/>
                    <a:pt x="1179" y="1749"/>
                    <a:pt x="1186" y="1749"/>
                  </a:cubicBezTo>
                  <a:cubicBezTo>
                    <a:pt x="1193" y="1749"/>
                    <a:pt x="1182" y="1754"/>
                    <a:pt x="1198" y="1740"/>
                  </a:cubicBezTo>
                  <a:cubicBezTo>
                    <a:pt x="1211" y="1726"/>
                    <a:pt x="1250" y="1683"/>
                    <a:pt x="1264" y="1662"/>
                  </a:cubicBezTo>
                  <a:cubicBezTo>
                    <a:pt x="1276" y="1641"/>
                    <a:pt x="1274" y="1626"/>
                    <a:pt x="1282" y="1611"/>
                  </a:cubicBezTo>
                  <a:cubicBezTo>
                    <a:pt x="1290" y="1596"/>
                    <a:pt x="1305" y="1581"/>
                    <a:pt x="1312" y="1569"/>
                  </a:cubicBezTo>
                  <a:cubicBezTo>
                    <a:pt x="1323" y="1546"/>
                    <a:pt x="1317" y="1546"/>
                    <a:pt x="1327" y="1536"/>
                  </a:cubicBezTo>
                  <a:cubicBezTo>
                    <a:pt x="1336" y="1524"/>
                    <a:pt x="1370" y="1506"/>
                    <a:pt x="1369" y="1497"/>
                  </a:cubicBezTo>
                  <a:cubicBezTo>
                    <a:pt x="1368" y="1488"/>
                    <a:pt x="1331" y="1486"/>
                    <a:pt x="1321" y="1479"/>
                  </a:cubicBezTo>
                  <a:cubicBezTo>
                    <a:pt x="1310" y="1471"/>
                    <a:pt x="1302" y="1457"/>
                    <a:pt x="1300" y="1446"/>
                  </a:cubicBezTo>
                  <a:cubicBezTo>
                    <a:pt x="1294" y="1437"/>
                    <a:pt x="1306" y="1425"/>
                    <a:pt x="1306" y="1413"/>
                  </a:cubicBezTo>
                  <a:cubicBezTo>
                    <a:pt x="1306" y="1393"/>
                    <a:pt x="1327" y="1368"/>
                    <a:pt x="1342" y="1359"/>
                  </a:cubicBezTo>
                  <a:cubicBezTo>
                    <a:pt x="1396" y="1305"/>
                    <a:pt x="1369" y="1326"/>
                    <a:pt x="1414" y="1311"/>
                  </a:cubicBezTo>
                  <a:cubicBezTo>
                    <a:pt x="1442" y="1304"/>
                    <a:pt x="1473" y="1301"/>
                    <a:pt x="1486" y="1306"/>
                  </a:cubicBezTo>
                  <a:cubicBezTo>
                    <a:pt x="1499" y="1311"/>
                    <a:pt x="1494" y="1335"/>
                    <a:pt x="1495" y="1344"/>
                  </a:cubicBezTo>
                  <a:cubicBezTo>
                    <a:pt x="1497" y="1353"/>
                    <a:pt x="1494" y="1350"/>
                    <a:pt x="1495" y="1362"/>
                  </a:cubicBezTo>
                  <a:cubicBezTo>
                    <a:pt x="1519" y="1399"/>
                    <a:pt x="1552" y="1412"/>
                    <a:pt x="1570" y="1425"/>
                  </a:cubicBezTo>
                  <a:cubicBezTo>
                    <a:pt x="1589" y="1436"/>
                    <a:pt x="1591" y="1439"/>
                    <a:pt x="1605" y="1438"/>
                  </a:cubicBezTo>
                  <a:cubicBezTo>
                    <a:pt x="1619" y="1437"/>
                    <a:pt x="1637" y="1425"/>
                    <a:pt x="1654" y="1419"/>
                  </a:cubicBezTo>
                  <a:cubicBezTo>
                    <a:pt x="1681" y="1407"/>
                    <a:pt x="1681" y="1407"/>
                    <a:pt x="1708" y="1401"/>
                  </a:cubicBezTo>
                  <a:cubicBezTo>
                    <a:pt x="1726" y="1396"/>
                    <a:pt x="1730" y="1406"/>
                    <a:pt x="1747" y="1404"/>
                  </a:cubicBezTo>
                  <a:cubicBezTo>
                    <a:pt x="1758" y="1403"/>
                    <a:pt x="1767" y="1394"/>
                    <a:pt x="1774" y="1392"/>
                  </a:cubicBezTo>
                  <a:cubicBezTo>
                    <a:pt x="1781" y="1390"/>
                    <a:pt x="1786" y="1390"/>
                    <a:pt x="1789" y="1393"/>
                  </a:cubicBezTo>
                  <a:cubicBezTo>
                    <a:pt x="1792" y="1396"/>
                    <a:pt x="1785" y="1413"/>
                    <a:pt x="1791" y="1411"/>
                  </a:cubicBezTo>
                  <a:cubicBezTo>
                    <a:pt x="1811" y="1408"/>
                    <a:pt x="1828" y="1380"/>
                    <a:pt x="1828" y="1380"/>
                  </a:cubicBezTo>
                  <a:cubicBezTo>
                    <a:pt x="1836" y="1373"/>
                    <a:pt x="1829" y="1363"/>
                    <a:pt x="1833" y="1359"/>
                  </a:cubicBezTo>
                  <a:cubicBezTo>
                    <a:pt x="1837" y="1355"/>
                    <a:pt x="1844" y="1359"/>
                    <a:pt x="1855" y="1353"/>
                  </a:cubicBezTo>
                  <a:cubicBezTo>
                    <a:pt x="1866" y="1347"/>
                    <a:pt x="1882" y="1329"/>
                    <a:pt x="1896" y="1321"/>
                  </a:cubicBezTo>
                  <a:cubicBezTo>
                    <a:pt x="1910" y="1313"/>
                    <a:pt x="1924" y="1319"/>
                    <a:pt x="1936" y="1308"/>
                  </a:cubicBezTo>
                  <a:cubicBezTo>
                    <a:pt x="1943" y="1297"/>
                    <a:pt x="1957" y="1260"/>
                    <a:pt x="1969" y="1254"/>
                  </a:cubicBezTo>
                  <a:cubicBezTo>
                    <a:pt x="1981" y="1234"/>
                    <a:pt x="1984" y="1204"/>
                    <a:pt x="2005" y="1203"/>
                  </a:cubicBezTo>
                  <a:cubicBezTo>
                    <a:pt x="2019" y="1190"/>
                    <a:pt x="2014" y="1174"/>
                    <a:pt x="2026" y="1164"/>
                  </a:cubicBezTo>
                  <a:cubicBezTo>
                    <a:pt x="2034" y="1156"/>
                    <a:pt x="2049" y="1159"/>
                    <a:pt x="2056" y="1152"/>
                  </a:cubicBezTo>
                  <a:cubicBezTo>
                    <a:pt x="2064" y="1146"/>
                    <a:pt x="2064" y="1128"/>
                    <a:pt x="2071" y="1119"/>
                  </a:cubicBezTo>
                  <a:cubicBezTo>
                    <a:pt x="2078" y="1110"/>
                    <a:pt x="2089" y="1109"/>
                    <a:pt x="2097" y="1099"/>
                  </a:cubicBezTo>
                  <a:cubicBezTo>
                    <a:pt x="2105" y="1089"/>
                    <a:pt x="2107" y="1072"/>
                    <a:pt x="2122" y="1059"/>
                  </a:cubicBezTo>
                  <a:cubicBezTo>
                    <a:pt x="2161" y="1033"/>
                    <a:pt x="2182" y="1020"/>
                    <a:pt x="2188" y="1020"/>
                  </a:cubicBezTo>
                  <a:cubicBezTo>
                    <a:pt x="2209" y="988"/>
                    <a:pt x="2217" y="991"/>
                    <a:pt x="2235" y="985"/>
                  </a:cubicBezTo>
                  <a:cubicBezTo>
                    <a:pt x="2247" y="977"/>
                    <a:pt x="2251" y="977"/>
                    <a:pt x="2262" y="973"/>
                  </a:cubicBezTo>
                  <a:cubicBezTo>
                    <a:pt x="2269" y="969"/>
                    <a:pt x="2269" y="963"/>
                    <a:pt x="2275" y="961"/>
                  </a:cubicBezTo>
                  <a:cubicBezTo>
                    <a:pt x="2281" y="959"/>
                    <a:pt x="2293" y="966"/>
                    <a:pt x="2299" y="963"/>
                  </a:cubicBezTo>
                  <a:cubicBezTo>
                    <a:pt x="2311" y="955"/>
                    <a:pt x="2306" y="950"/>
                    <a:pt x="2310" y="943"/>
                  </a:cubicBezTo>
                  <a:cubicBezTo>
                    <a:pt x="2315" y="937"/>
                    <a:pt x="2326" y="934"/>
                    <a:pt x="2329" y="930"/>
                  </a:cubicBezTo>
                  <a:cubicBezTo>
                    <a:pt x="2332" y="926"/>
                    <a:pt x="2319" y="928"/>
                    <a:pt x="2326" y="921"/>
                  </a:cubicBezTo>
                  <a:cubicBezTo>
                    <a:pt x="2333" y="914"/>
                    <a:pt x="2362" y="894"/>
                    <a:pt x="2374" y="885"/>
                  </a:cubicBezTo>
                  <a:cubicBezTo>
                    <a:pt x="2386" y="876"/>
                    <a:pt x="2394" y="869"/>
                    <a:pt x="2401" y="868"/>
                  </a:cubicBezTo>
                  <a:cubicBezTo>
                    <a:pt x="2408" y="867"/>
                    <a:pt x="2411" y="879"/>
                    <a:pt x="2418" y="876"/>
                  </a:cubicBezTo>
                  <a:cubicBezTo>
                    <a:pt x="2428" y="871"/>
                    <a:pt x="2441" y="853"/>
                    <a:pt x="2445" y="847"/>
                  </a:cubicBezTo>
                  <a:cubicBezTo>
                    <a:pt x="2449" y="841"/>
                    <a:pt x="2430" y="847"/>
                    <a:pt x="2443" y="837"/>
                  </a:cubicBezTo>
                  <a:cubicBezTo>
                    <a:pt x="2456" y="827"/>
                    <a:pt x="2496" y="796"/>
                    <a:pt x="2524" y="786"/>
                  </a:cubicBezTo>
                  <a:cubicBezTo>
                    <a:pt x="2575" y="783"/>
                    <a:pt x="2577" y="787"/>
                    <a:pt x="2608" y="777"/>
                  </a:cubicBezTo>
                  <a:cubicBezTo>
                    <a:pt x="2629" y="773"/>
                    <a:pt x="2633" y="773"/>
                    <a:pt x="2650" y="765"/>
                  </a:cubicBezTo>
                  <a:cubicBezTo>
                    <a:pt x="2667" y="757"/>
                    <a:pt x="2692" y="737"/>
                    <a:pt x="2710" y="729"/>
                  </a:cubicBezTo>
                  <a:cubicBezTo>
                    <a:pt x="2728" y="721"/>
                    <a:pt x="2741" y="721"/>
                    <a:pt x="2761" y="717"/>
                  </a:cubicBezTo>
                  <a:cubicBezTo>
                    <a:pt x="2825" y="674"/>
                    <a:pt x="2754" y="713"/>
                    <a:pt x="2830" y="705"/>
                  </a:cubicBezTo>
                  <a:cubicBezTo>
                    <a:pt x="2846" y="699"/>
                    <a:pt x="2815" y="678"/>
                    <a:pt x="2824" y="666"/>
                  </a:cubicBezTo>
                  <a:cubicBezTo>
                    <a:pt x="2833" y="654"/>
                    <a:pt x="2866" y="646"/>
                    <a:pt x="2884" y="633"/>
                  </a:cubicBezTo>
                  <a:cubicBezTo>
                    <a:pt x="2896" y="624"/>
                    <a:pt x="2919" y="590"/>
                    <a:pt x="2935" y="585"/>
                  </a:cubicBezTo>
                  <a:cubicBezTo>
                    <a:pt x="2954" y="571"/>
                    <a:pt x="2984" y="567"/>
                    <a:pt x="3007" y="558"/>
                  </a:cubicBezTo>
                  <a:cubicBezTo>
                    <a:pt x="3030" y="549"/>
                    <a:pt x="3044" y="537"/>
                    <a:pt x="3070" y="531"/>
                  </a:cubicBezTo>
                  <a:cubicBezTo>
                    <a:pt x="3093" y="516"/>
                    <a:pt x="3140" y="528"/>
                    <a:pt x="3166" y="519"/>
                  </a:cubicBezTo>
                  <a:cubicBezTo>
                    <a:pt x="3194" y="519"/>
                    <a:pt x="3225" y="517"/>
                    <a:pt x="3247" y="522"/>
                  </a:cubicBezTo>
                  <a:cubicBezTo>
                    <a:pt x="3269" y="527"/>
                    <a:pt x="3282" y="548"/>
                    <a:pt x="3298" y="549"/>
                  </a:cubicBezTo>
                  <a:cubicBezTo>
                    <a:pt x="3322" y="541"/>
                    <a:pt x="3324" y="535"/>
                    <a:pt x="3346" y="526"/>
                  </a:cubicBezTo>
                  <a:cubicBezTo>
                    <a:pt x="3360" y="523"/>
                    <a:pt x="3375" y="519"/>
                    <a:pt x="3385" y="519"/>
                  </a:cubicBezTo>
                  <a:cubicBezTo>
                    <a:pt x="3395" y="519"/>
                    <a:pt x="3401" y="527"/>
                    <a:pt x="3406" y="525"/>
                  </a:cubicBezTo>
                  <a:cubicBezTo>
                    <a:pt x="3411" y="523"/>
                    <a:pt x="3418" y="512"/>
                    <a:pt x="3418" y="505"/>
                  </a:cubicBezTo>
                  <a:cubicBezTo>
                    <a:pt x="3418" y="498"/>
                    <a:pt x="3407" y="488"/>
                    <a:pt x="3408" y="484"/>
                  </a:cubicBezTo>
                  <a:cubicBezTo>
                    <a:pt x="3408" y="478"/>
                    <a:pt x="3415" y="486"/>
                    <a:pt x="3423" y="478"/>
                  </a:cubicBezTo>
                  <a:cubicBezTo>
                    <a:pt x="3426" y="474"/>
                    <a:pt x="3422" y="469"/>
                    <a:pt x="3427" y="462"/>
                  </a:cubicBezTo>
                  <a:cubicBezTo>
                    <a:pt x="3432" y="455"/>
                    <a:pt x="3448" y="447"/>
                    <a:pt x="3454" y="435"/>
                  </a:cubicBezTo>
                  <a:cubicBezTo>
                    <a:pt x="3460" y="425"/>
                    <a:pt x="3464" y="395"/>
                    <a:pt x="3466" y="387"/>
                  </a:cubicBezTo>
                  <a:cubicBezTo>
                    <a:pt x="3452" y="366"/>
                    <a:pt x="3445" y="341"/>
                    <a:pt x="3424" y="327"/>
                  </a:cubicBezTo>
                  <a:cubicBezTo>
                    <a:pt x="3410" y="307"/>
                    <a:pt x="3396" y="317"/>
                    <a:pt x="3382" y="297"/>
                  </a:cubicBezTo>
                  <a:cubicBezTo>
                    <a:pt x="3386" y="281"/>
                    <a:pt x="3377" y="260"/>
                    <a:pt x="3385" y="246"/>
                  </a:cubicBezTo>
                  <a:cubicBezTo>
                    <a:pt x="3390" y="238"/>
                    <a:pt x="3404" y="224"/>
                    <a:pt x="3412" y="219"/>
                  </a:cubicBezTo>
                  <a:cubicBezTo>
                    <a:pt x="3448" y="197"/>
                    <a:pt x="3466" y="201"/>
                    <a:pt x="3493" y="168"/>
                  </a:cubicBezTo>
                  <a:cubicBezTo>
                    <a:pt x="3510" y="116"/>
                    <a:pt x="3507" y="117"/>
                    <a:pt x="3478" y="75"/>
                  </a:cubicBezTo>
                  <a:cubicBezTo>
                    <a:pt x="3470" y="63"/>
                    <a:pt x="3462" y="60"/>
                    <a:pt x="3454" y="48"/>
                  </a:cubicBezTo>
                  <a:cubicBezTo>
                    <a:pt x="3452" y="46"/>
                    <a:pt x="3434" y="33"/>
                    <a:pt x="3427" y="33"/>
                  </a:cubicBezTo>
                  <a:cubicBezTo>
                    <a:pt x="3424" y="33"/>
                    <a:pt x="3392" y="19"/>
                    <a:pt x="3394" y="21"/>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24" name="Freeform 48"/>
            <p:cNvSpPr>
              <a:spLocks noChangeAspect="1"/>
            </p:cNvSpPr>
            <p:nvPr/>
          </p:nvSpPr>
          <p:spPr bwMode="auto">
            <a:xfrm>
              <a:off x="14978" y="-3636"/>
              <a:ext cx="4998" cy="4998"/>
            </a:xfrm>
            <a:custGeom>
              <a:avLst/>
              <a:gdLst/>
              <a:ahLst/>
              <a:cxnLst>
                <a:cxn ang="0">
                  <a:pos x="1254" y="45"/>
                </a:cxn>
                <a:cxn ang="0">
                  <a:pos x="1134" y="228"/>
                </a:cxn>
                <a:cxn ang="0">
                  <a:pos x="1053" y="388"/>
                </a:cxn>
                <a:cxn ang="0">
                  <a:pos x="1002" y="501"/>
                </a:cxn>
                <a:cxn ang="0">
                  <a:pos x="931" y="561"/>
                </a:cxn>
                <a:cxn ang="0">
                  <a:pos x="817" y="684"/>
                </a:cxn>
                <a:cxn ang="0">
                  <a:pos x="688" y="862"/>
                </a:cxn>
                <a:cxn ang="0">
                  <a:pos x="631" y="940"/>
                </a:cxn>
                <a:cxn ang="0">
                  <a:pos x="607" y="1029"/>
                </a:cxn>
                <a:cxn ang="0">
                  <a:pos x="550" y="1135"/>
                </a:cxn>
                <a:cxn ang="0">
                  <a:pos x="480" y="1195"/>
                </a:cxn>
                <a:cxn ang="0">
                  <a:pos x="412" y="1243"/>
                </a:cxn>
                <a:cxn ang="0">
                  <a:pos x="343" y="1333"/>
                </a:cxn>
                <a:cxn ang="0">
                  <a:pos x="273" y="1372"/>
                </a:cxn>
                <a:cxn ang="0">
                  <a:pos x="202" y="1422"/>
                </a:cxn>
                <a:cxn ang="0">
                  <a:pos x="109" y="1515"/>
                </a:cxn>
                <a:cxn ang="0">
                  <a:pos x="36" y="1584"/>
                </a:cxn>
                <a:cxn ang="0">
                  <a:pos x="60" y="1749"/>
                </a:cxn>
                <a:cxn ang="0">
                  <a:pos x="82" y="1888"/>
                </a:cxn>
                <a:cxn ang="0">
                  <a:pos x="162" y="1852"/>
                </a:cxn>
                <a:cxn ang="0">
                  <a:pos x="285" y="1869"/>
                </a:cxn>
                <a:cxn ang="0">
                  <a:pos x="270" y="1876"/>
                </a:cxn>
                <a:cxn ang="0">
                  <a:pos x="252" y="2023"/>
                </a:cxn>
                <a:cxn ang="0">
                  <a:pos x="291" y="1900"/>
                </a:cxn>
                <a:cxn ang="0">
                  <a:pos x="307" y="1695"/>
                </a:cxn>
                <a:cxn ang="0">
                  <a:pos x="385" y="1491"/>
                </a:cxn>
                <a:cxn ang="0">
                  <a:pos x="576" y="1420"/>
                </a:cxn>
                <a:cxn ang="0">
                  <a:pos x="681" y="1345"/>
                </a:cxn>
                <a:cxn ang="0">
                  <a:pos x="691" y="1269"/>
                </a:cxn>
                <a:cxn ang="0">
                  <a:pos x="793" y="1146"/>
                </a:cxn>
                <a:cxn ang="0">
                  <a:pos x="810" y="1105"/>
                </a:cxn>
                <a:cxn ang="0">
                  <a:pos x="844" y="1015"/>
                </a:cxn>
                <a:cxn ang="0">
                  <a:pos x="873" y="972"/>
                </a:cxn>
                <a:cxn ang="0">
                  <a:pos x="957" y="862"/>
                </a:cxn>
                <a:cxn ang="0">
                  <a:pos x="1026" y="811"/>
                </a:cxn>
                <a:cxn ang="0">
                  <a:pos x="1095" y="784"/>
                </a:cxn>
                <a:cxn ang="0">
                  <a:pos x="1132" y="745"/>
                </a:cxn>
                <a:cxn ang="0">
                  <a:pos x="1260" y="591"/>
                </a:cxn>
                <a:cxn ang="0">
                  <a:pos x="1390" y="586"/>
                </a:cxn>
                <a:cxn ang="0">
                  <a:pos x="1560" y="567"/>
                </a:cxn>
                <a:cxn ang="0">
                  <a:pos x="1621" y="498"/>
                </a:cxn>
                <a:cxn ang="0">
                  <a:pos x="1687" y="403"/>
                </a:cxn>
                <a:cxn ang="0">
                  <a:pos x="1875" y="372"/>
                </a:cxn>
                <a:cxn ang="0">
                  <a:pos x="1966" y="289"/>
                </a:cxn>
                <a:cxn ang="0">
                  <a:pos x="2008" y="169"/>
                </a:cxn>
                <a:cxn ang="0">
                  <a:pos x="1825" y="231"/>
                </a:cxn>
                <a:cxn ang="0">
                  <a:pos x="1609" y="220"/>
                </a:cxn>
                <a:cxn ang="0">
                  <a:pos x="1486" y="172"/>
                </a:cxn>
                <a:cxn ang="0">
                  <a:pos x="1438" y="87"/>
                </a:cxn>
                <a:cxn ang="0">
                  <a:pos x="1345" y="0"/>
                </a:cxn>
              </a:cxnLst>
              <a:rect l="0" t="0" r="r" b="b"/>
              <a:pathLst>
                <a:path w="2040" h="2040">
                  <a:moveTo>
                    <a:pt x="1345" y="0"/>
                  </a:moveTo>
                  <a:cubicBezTo>
                    <a:pt x="1315" y="15"/>
                    <a:pt x="1322" y="11"/>
                    <a:pt x="1306" y="15"/>
                  </a:cubicBezTo>
                  <a:cubicBezTo>
                    <a:pt x="1294" y="19"/>
                    <a:pt x="1281" y="17"/>
                    <a:pt x="1272" y="22"/>
                  </a:cubicBezTo>
                  <a:cubicBezTo>
                    <a:pt x="1263" y="27"/>
                    <a:pt x="1265" y="36"/>
                    <a:pt x="1254" y="45"/>
                  </a:cubicBezTo>
                  <a:cubicBezTo>
                    <a:pt x="1243" y="54"/>
                    <a:pt x="1230" y="70"/>
                    <a:pt x="1207" y="79"/>
                  </a:cubicBezTo>
                  <a:cubicBezTo>
                    <a:pt x="1193" y="93"/>
                    <a:pt x="1192" y="93"/>
                    <a:pt x="1186" y="105"/>
                  </a:cubicBezTo>
                  <a:cubicBezTo>
                    <a:pt x="1184" y="121"/>
                    <a:pt x="1177" y="139"/>
                    <a:pt x="1170" y="154"/>
                  </a:cubicBezTo>
                  <a:cubicBezTo>
                    <a:pt x="1164" y="166"/>
                    <a:pt x="1151" y="216"/>
                    <a:pt x="1134" y="228"/>
                  </a:cubicBezTo>
                  <a:cubicBezTo>
                    <a:pt x="1125" y="246"/>
                    <a:pt x="1111" y="261"/>
                    <a:pt x="1102" y="274"/>
                  </a:cubicBezTo>
                  <a:cubicBezTo>
                    <a:pt x="1093" y="287"/>
                    <a:pt x="1087" y="299"/>
                    <a:pt x="1080" y="306"/>
                  </a:cubicBezTo>
                  <a:cubicBezTo>
                    <a:pt x="1073" y="313"/>
                    <a:pt x="1062" y="304"/>
                    <a:pt x="1057" y="318"/>
                  </a:cubicBezTo>
                  <a:cubicBezTo>
                    <a:pt x="1067" y="333"/>
                    <a:pt x="1054" y="371"/>
                    <a:pt x="1053" y="388"/>
                  </a:cubicBezTo>
                  <a:cubicBezTo>
                    <a:pt x="1052" y="405"/>
                    <a:pt x="1055" y="409"/>
                    <a:pt x="1053" y="418"/>
                  </a:cubicBezTo>
                  <a:cubicBezTo>
                    <a:pt x="1051" y="427"/>
                    <a:pt x="1043" y="433"/>
                    <a:pt x="1038" y="442"/>
                  </a:cubicBezTo>
                  <a:cubicBezTo>
                    <a:pt x="1033" y="456"/>
                    <a:pt x="1030" y="462"/>
                    <a:pt x="1024" y="472"/>
                  </a:cubicBezTo>
                  <a:cubicBezTo>
                    <a:pt x="1018" y="482"/>
                    <a:pt x="1008" y="492"/>
                    <a:pt x="1002" y="501"/>
                  </a:cubicBezTo>
                  <a:cubicBezTo>
                    <a:pt x="996" y="510"/>
                    <a:pt x="992" y="521"/>
                    <a:pt x="987" y="525"/>
                  </a:cubicBezTo>
                  <a:cubicBezTo>
                    <a:pt x="982" y="529"/>
                    <a:pt x="977" y="520"/>
                    <a:pt x="972" y="526"/>
                  </a:cubicBezTo>
                  <a:cubicBezTo>
                    <a:pt x="957" y="544"/>
                    <a:pt x="965" y="556"/>
                    <a:pt x="958" y="562"/>
                  </a:cubicBezTo>
                  <a:cubicBezTo>
                    <a:pt x="951" y="568"/>
                    <a:pt x="936" y="558"/>
                    <a:pt x="931" y="561"/>
                  </a:cubicBezTo>
                  <a:cubicBezTo>
                    <a:pt x="927" y="566"/>
                    <a:pt x="929" y="574"/>
                    <a:pt x="925" y="579"/>
                  </a:cubicBezTo>
                  <a:cubicBezTo>
                    <a:pt x="913" y="588"/>
                    <a:pt x="905" y="586"/>
                    <a:pt x="892" y="595"/>
                  </a:cubicBezTo>
                  <a:cubicBezTo>
                    <a:pt x="879" y="604"/>
                    <a:pt x="867" y="613"/>
                    <a:pt x="849" y="636"/>
                  </a:cubicBezTo>
                  <a:cubicBezTo>
                    <a:pt x="835" y="658"/>
                    <a:pt x="832" y="662"/>
                    <a:pt x="817" y="684"/>
                  </a:cubicBezTo>
                  <a:cubicBezTo>
                    <a:pt x="804" y="704"/>
                    <a:pt x="802" y="735"/>
                    <a:pt x="793" y="753"/>
                  </a:cubicBezTo>
                  <a:cubicBezTo>
                    <a:pt x="784" y="771"/>
                    <a:pt x="777" y="779"/>
                    <a:pt x="765" y="793"/>
                  </a:cubicBezTo>
                  <a:cubicBezTo>
                    <a:pt x="753" y="807"/>
                    <a:pt x="737" y="823"/>
                    <a:pt x="724" y="834"/>
                  </a:cubicBezTo>
                  <a:cubicBezTo>
                    <a:pt x="711" y="845"/>
                    <a:pt x="697" y="850"/>
                    <a:pt x="688" y="862"/>
                  </a:cubicBezTo>
                  <a:cubicBezTo>
                    <a:pt x="678" y="880"/>
                    <a:pt x="675" y="897"/>
                    <a:pt x="669" y="906"/>
                  </a:cubicBezTo>
                  <a:cubicBezTo>
                    <a:pt x="663" y="915"/>
                    <a:pt x="653" y="910"/>
                    <a:pt x="649" y="915"/>
                  </a:cubicBezTo>
                  <a:cubicBezTo>
                    <a:pt x="645" y="920"/>
                    <a:pt x="649" y="932"/>
                    <a:pt x="646" y="936"/>
                  </a:cubicBezTo>
                  <a:cubicBezTo>
                    <a:pt x="643" y="940"/>
                    <a:pt x="635" y="936"/>
                    <a:pt x="631" y="940"/>
                  </a:cubicBezTo>
                  <a:cubicBezTo>
                    <a:pt x="627" y="944"/>
                    <a:pt x="628" y="958"/>
                    <a:pt x="624" y="963"/>
                  </a:cubicBezTo>
                  <a:cubicBezTo>
                    <a:pt x="610" y="979"/>
                    <a:pt x="607" y="967"/>
                    <a:pt x="604" y="973"/>
                  </a:cubicBezTo>
                  <a:cubicBezTo>
                    <a:pt x="601" y="979"/>
                    <a:pt x="603" y="988"/>
                    <a:pt x="603" y="997"/>
                  </a:cubicBezTo>
                  <a:cubicBezTo>
                    <a:pt x="603" y="1006"/>
                    <a:pt x="605" y="1019"/>
                    <a:pt x="607" y="1029"/>
                  </a:cubicBezTo>
                  <a:cubicBezTo>
                    <a:pt x="609" y="1039"/>
                    <a:pt x="613" y="1050"/>
                    <a:pt x="613" y="1059"/>
                  </a:cubicBezTo>
                  <a:cubicBezTo>
                    <a:pt x="613" y="1068"/>
                    <a:pt x="609" y="1077"/>
                    <a:pt x="607" y="1084"/>
                  </a:cubicBezTo>
                  <a:cubicBezTo>
                    <a:pt x="605" y="1091"/>
                    <a:pt x="607" y="1096"/>
                    <a:pt x="598" y="1104"/>
                  </a:cubicBezTo>
                  <a:cubicBezTo>
                    <a:pt x="589" y="1112"/>
                    <a:pt x="562" y="1129"/>
                    <a:pt x="550" y="1135"/>
                  </a:cubicBezTo>
                  <a:cubicBezTo>
                    <a:pt x="536" y="1149"/>
                    <a:pt x="532" y="1137"/>
                    <a:pt x="526" y="1140"/>
                  </a:cubicBezTo>
                  <a:cubicBezTo>
                    <a:pt x="520" y="1143"/>
                    <a:pt x="520" y="1150"/>
                    <a:pt x="514" y="1153"/>
                  </a:cubicBezTo>
                  <a:cubicBezTo>
                    <a:pt x="508" y="1156"/>
                    <a:pt x="498" y="1152"/>
                    <a:pt x="492" y="1159"/>
                  </a:cubicBezTo>
                  <a:cubicBezTo>
                    <a:pt x="486" y="1166"/>
                    <a:pt x="519" y="1174"/>
                    <a:pt x="480" y="1195"/>
                  </a:cubicBezTo>
                  <a:cubicBezTo>
                    <a:pt x="457" y="1219"/>
                    <a:pt x="455" y="1199"/>
                    <a:pt x="450" y="1204"/>
                  </a:cubicBezTo>
                  <a:cubicBezTo>
                    <a:pt x="445" y="1209"/>
                    <a:pt x="454" y="1218"/>
                    <a:pt x="451" y="1224"/>
                  </a:cubicBezTo>
                  <a:cubicBezTo>
                    <a:pt x="448" y="1230"/>
                    <a:pt x="453" y="1237"/>
                    <a:pt x="433" y="1240"/>
                  </a:cubicBezTo>
                  <a:cubicBezTo>
                    <a:pt x="427" y="1243"/>
                    <a:pt x="421" y="1237"/>
                    <a:pt x="412" y="1243"/>
                  </a:cubicBezTo>
                  <a:cubicBezTo>
                    <a:pt x="394" y="1257"/>
                    <a:pt x="388" y="1270"/>
                    <a:pt x="379" y="1276"/>
                  </a:cubicBezTo>
                  <a:cubicBezTo>
                    <a:pt x="370" y="1282"/>
                    <a:pt x="365" y="1274"/>
                    <a:pt x="360" y="1279"/>
                  </a:cubicBezTo>
                  <a:cubicBezTo>
                    <a:pt x="348" y="1287"/>
                    <a:pt x="349" y="1300"/>
                    <a:pt x="346" y="1309"/>
                  </a:cubicBezTo>
                  <a:cubicBezTo>
                    <a:pt x="343" y="1318"/>
                    <a:pt x="345" y="1328"/>
                    <a:pt x="343" y="1333"/>
                  </a:cubicBezTo>
                  <a:cubicBezTo>
                    <a:pt x="341" y="1338"/>
                    <a:pt x="336" y="1337"/>
                    <a:pt x="331" y="1339"/>
                  </a:cubicBezTo>
                  <a:cubicBezTo>
                    <a:pt x="326" y="1341"/>
                    <a:pt x="320" y="1343"/>
                    <a:pt x="313" y="1345"/>
                  </a:cubicBezTo>
                  <a:cubicBezTo>
                    <a:pt x="306" y="1347"/>
                    <a:pt x="298" y="1347"/>
                    <a:pt x="291" y="1351"/>
                  </a:cubicBezTo>
                  <a:cubicBezTo>
                    <a:pt x="274" y="1365"/>
                    <a:pt x="279" y="1367"/>
                    <a:pt x="273" y="1372"/>
                  </a:cubicBezTo>
                  <a:cubicBezTo>
                    <a:pt x="267" y="1377"/>
                    <a:pt x="257" y="1377"/>
                    <a:pt x="252" y="1383"/>
                  </a:cubicBezTo>
                  <a:cubicBezTo>
                    <a:pt x="247" y="1389"/>
                    <a:pt x="247" y="1406"/>
                    <a:pt x="243" y="1410"/>
                  </a:cubicBezTo>
                  <a:cubicBezTo>
                    <a:pt x="239" y="1414"/>
                    <a:pt x="232" y="1408"/>
                    <a:pt x="225" y="1410"/>
                  </a:cubicBezTo>
                  <a:cubicBezTo>
                    <a:pt x="209" y="1424"/>
                    <a:pt x="210" y="1418"/>
                    <a:pt x="202" y="1422"/>
                  </a:cubicBezTo>
                  <a:cubicBezTo>
                    <a:pt x="194" y="1426"/>
                    <a:pt x="184" y="1429"/>
                    <a:pt x="175" y="1434"/>
                  </a:cubicBezTo>
                  <a:cubicBezTo>
                    <a:pt x="162" y="1443"/>
                    <a:pt x="156" y="1443"/>
                    <a:pt x="148" y="1450"/>
                  </a:cubicBezTo>
                  <a:cubicBezTo>
                    <a:pt x="140" y="1457"/>
                    <a:pt x="135" y="1462"/>
                    <a:pt x="129" y="1473"/>
                  </a:cubicBezTo>
                  <a:cubicBezTo>
                    <a:pt x="116" y="1487"/>
                    <a:pt x="113" y="1503"/>
                    <a:pt x="109" y="1515"/>
                  </a:cubicBezTo>
                  <a:cubicBezTo>
                    <a:pt x="105" y="1527"/>
                    <a:pt x="106" y="1536"/>
                    <a:pt x="103" y="1545"/>
                  </a:cubicBezTo>
                  <a:cubicBezTo>
                    <a:pt x="97" y="1561"/>
                    <a:pt x="96" y="1563"/>
                    <a:pt x="90" y="1569"/>
                  </a:cubicBezTo>
                  <a:cubicBezTo>
                    <a:pt x="84" y="1575"/>
                    <a:pt x="76" y="1579"/>
                    <a:pt x="67" y="1582"/>
                  </a:cubicBezTo>
                  <a:cubicBezTo>
                    <a:pt x="58" y="1585"/>
                    <a:pt x="45" y="1579"/>
                    <a:pt x="36" y="1584"/>
                  </a:cubicBezTo>
                  <a:cubicBezTo>
                    <a:pt x="27" y="1589"/>
                    <a:pt x="15" y="1599"/>
                    <a:pt x="15" y="1611"/>
                  </a:cubicBezTo>
                  <a:cubicBezTo>
                    <a:pt x="0" y="1621"/>
                    <a:pt x="25" y="1633"/>
                    <a:pt x="36" y="1654"/>
                  </a:cubicBezTo>
                  <a:cubicBezTo>
                    <a:pt x="36" y="1666"/>
                    <a:pt x="45" y="1677"/>
                    <a:pt x="45" y="1677"/>
                  </a:cubicBezTo>
                  <a:cubicBezTo>
                    <a:pt x="45" y="1713"/>
                    <a:pt x="57" y="1699"/>
                    <a:pt x="60" y="1749"/>
                  </a:cubicBezTo>
                  <a:cubicBezTo>
                    <a:pt x="62" y="1779"/>
                    <a:pt x="55" y="1770"/>
                    <a:pt x="46" y="1807"/>
                  </a:cubicBezTo>
                  <a:cubicBezTo>
                    <a:pt x="47" y="1813"/>
                    <a:pt x="54" y="1833"/>
                    <a:pt x="55" y="1839"/>
                  </a:cubicBezTo>
                  <a:cubicBezTo>
                    <a:pt x="58" y="1845"/>
                    <a:pt x="57" y="1858"/>
                    <a:pt x="61" y="1866"/>
                  </a:cubicBezTo>
                  <a:cubicBezTo>
                    <a:pt x="65" y="1874"/>
                    <a:pt x="77" y="1888"/>
                    <a:pt x="82" y="1888"/>
                  </a:cubicBezTo>
                  <a:cubicBezTo>
                    <a:pt x="89" y="1895"/>
                    <a:pt x="84" y="1873"/>
                    <a:pt x="90" y="1869"/>
                  </a:cubicBezTo>
                  <a:cubicBezTo>
                    <a:pt x="96" y="1865"/>
                    <a:pt x="106" y="1865"/>
                    <a:pt x="117" y="1863"/>
                  </a:cubicBezTo>
                  <a:cubicBezTo>
                    <a:pt x="128" y="1861"/>
                    <a:pt x="149" y="1862"/>
                    <a:pt x="156" y="1860"/>
                  </a:cubicBezTo>
                  <a:cubicBezTo>
                    <a:pt x="163" y="1858"/>
                    <a:pt x="153" y="1855"/>
                    <a:pt x="162" y="1852"/>
                  </a:cubicBezTo>
                  <a:cubicBezTo>
                    <a:pt x="183" y="1846"/>
                    <a:pt x="213" y="1849"/>
                    <a:pt x="213" y="1839"/>
                  </a:cubicBezTo>
                  <a:cubicBezTo>
                    <a:pt x="233" y="1845"/>
                    <a:pt x="240" y="1846"/>
                    <a:pt x="240" y="1846"/>
                  </a:cubicBezTo>
                  <a:cubicBezTo>
                    <a:pt x="250" y="1846"/>
                    <a:pt x="271" y="1847"/>
                    <a:pt x="279" y="1851"/>
                  </a:cubicBezTo>
                  <a:cubicBezTo>
                    <a:pt x="287" y="1855"/>
                    <a:pt x="285" y="1863"/>
                    <a:pt x="285" y="1869"/>
                  </a:cubicBezTo>
                  <a:cubicBezTo>
                    <a:pt x="285" y="1875"/>
                    <a:pt x="280" y="1879"/>
                    <a:pt x="279" y="1885"/>
                  </a:cubicBezTo>
                  <a:cubicBezTo>
                    <a:pt x="278" y="1891"/>
                    <a:pt x="281" y="1898"/>
                    <a:pt x="280" y="1903"/>
                  </a:cubicBezTo>
                  <a:cubicBezTo>
                    <a:pt x="279" y="1908"/>
                    <a:pt x="276" y="1921"/>
                    <a:pt x="274" y="1917"/>
                  </a:cubicBezTo>
                  <a:cubicBezTo>
                    <a:pt x="272" y="1913"/>
                    <a:pt x="272" y="1879"/>
                    <a:pt x="270" y="1876"/>
                  </a:cubicBezTo>
                  <a:cubicBezTo>
                    <a:pt x="268" y="1873"/>
                    <a:pt x="262" y="1889"/>
                    <a:pt x="261" y="1896"/>
                  </a:cubicBezTo>
                  <a:cubicBezTo>
                    <a:pt x="260" y="1903"/>
                    <a:pt x="264" y="1910"/>
                    <a:pt x="262" y="1921"/>
                  </a:cubicBezTo>
                  <a:cubicBezTo>
                    <a:pt x="260" y="1932"/>
                    <a:pt x="251" y="1945"/>
                    <a:pt x="249" y="1962"/>
                  </a:cubicBezTo>
                  <a:cubicBezTo>
                    <a:pt x="248" y="1993"/>
                    <a:pt x="247" y="2015"/>
                    <a:pt x="252" y="2023"/>
                  </a:cubicBezTo>
                  <a:cubicBezTo>
                    <a:pt x="255" y="2036"/>
                    <a:pt x="262" y="2040"/>
                    <a:pt x="267" y="2038"/>
                  </a:cubicBezTo>
                  <a:cubicBezTo>
                    <a:pt x="272" y="2036"/>
                    <a:pt x="277" y="2028"/>
                    <a:pt x="280" y="2013"/>
                  </a:cubicBezTo>
                  <a:cubicBezTo>
                    <a:pt x="285" y="1997"/>
                    <a:pt x="283" y="1969"/>
                    <a:pt x="285" y="1947"/>
                  </a:cubicBezTo>
                  <a:cubicBezTo>
                    <a:pt x="287" y="1928"/>
                    <a:pt x="289" y="1915"/>
                    <a:pt x="291" y="1900"/>
                  </a:cubicBezTo>
                  <a:cubicBezTo>
                    <a:pt x="293" y="1891"/>
                    <a:pt x="291" y="1872"/>
                    <a:pt x="295" y="1855"/>
                  </a:cubicBezTo>
                  <a:cubicBezTo>
                    <a:pt x="298" y="1838"/>
                    <a:pt x="307" y="1821"/>
                    <a:pt x="310" y="1798"/>
                  </a:cubicBezTo>
                  <a:cubicBezTo>
                    <a:pt x="313" y="1780"/>
                    <a:pt x="310" y="1736"/>
                    <a:pt x="310" y="1719"/>
                  </a:cubicBezTo>
                  <a:cubicBezTo>
                    <a:pt x="310" y="1702"/>
                    <a:pt x="306" y="1709"/>
                    <a:pt x="307" y="1695"/>
                  </a:cubicBezTo>
                  <a:cubicBezTo>
                    <a:pt x="306" y="1680"/>
                    <a:pt x="317" y="1647"/>
                    <a:pt x="316" y="1632"/>
                  </a:cubicBezTo>
                  <a:cubicBezTo>
                    <a:pt x="315" y="1604"/>
                    <a:pt x="314" y="1562"/>
                    <a:pt x="343" y="1533"/>
                  </a:cubicBezTo>
                  <a:cubicBezTo>
                    <a:pt x="350" y="1512"/>
                    <a:pt x="360" y="1536"/>
                    <a:pt x="369" y="1525"/>
                  </a:cubicBezTo>
                  <a:cubicBezTo>
                    <a:pt x="376" y="1518"/>
                    <a:pt x="379" y="1497"/>
                    <a:pt x="385" y="1491"/>
                  </a:cubicBezTo>
                  <a:cubicBezTo>
                    <a:pt x="391" y="1485"/>
                    <a:pt x="387" y="1497"/>
                    <a:pt x="405" y="1489"/>
                  </a:cubicBezTo>
                  <a:cubicBezTo>
                    <a:pt x="426" y="1447"/>
                    <a:pt x="439" y="1417"/>
                    <a:pt x="492" y="1440"/>
                  </a:cubicBezTo>
                  <a:cubicBezTo>
                    <a:pt x="517" y="1429"/>
                    <a:pt x="518" y="1439"/>
                    <a:pt x="546" y="1428"/>
                  </a:cubicBezTo>
                  <a:cubicBezTo>
                    <a:pt x="560" y="1425"/>
                    <a:pt x="567" y="1423"/>
                    <a:pt x="576" y="1420"/>
                  </a:cubicBezTo>
                  <a:cubicBezTo>
                    <a:pt x="585" y="1417"/>
                    <a:pt x="594" y="1411"/>
                    <a:pt x="603" y="1407"/>
                  </a:cubicBezTo>
                  <a:cubicBezTo>
                    <a:pt x="612" y="1403"/>
                    <a:pt x="619" y="1401"/>
                    <a:pt x="630" y="1396"/>
                  </a:cubicBezTo>
                  <a:cubicBezTo>
                    <a:pt x="641" y="1391"/>
                    <a:pt x="627" y="1380"/>
                    <a:pt x="667" y="1375"/>
                  </a:cubicBezTo>
                  <a:cubicBezTo>
                    <a:pt x="670" y="1332"/>
                    <a:pt x="675" y="1371"/>
                    <a:pt x="681" y="1345"/>
                  </a:cubicBezTo>
                  <a:cubicBezTo>
                    <a:pt x="683" y="1338"/>
                    <a:pt x="681" y="1334"/>
                    <a:pt x="682" y="1330"/>
                  </a:cubicBezTo>
                  <a:cubicBezTo>
                    <a:pt x="683" y="1326"/>
                    <a:pt x="690" y="1323"/>
                    <a:pt x="690" y="1318"/>
                  </a:cubicBezTo>
                  <a:cubicBezTo>
                    <a:pt x="690" y="1313"/>
                    <a:pt x="685" y="1307"/>
                    <a:pt x="685" y="1299"/>
                  </a:cubicBezTo>
                  <a:cubicBezTo>
                    <a:pt x="685" y="1291"/>
                    <a:pt x="687" y="1279"/>
                    <a:pt x="691" y="1269"/>
                  </a:cubicBezTo>
                  <a:cubicBezTo>
                    <a:pt x="695" y="1259"/>
                    <a:pt x="703" y="1251"/>
                    <a:pt x="709" y="1236"/>
                  </a:cubicBezTo>
                  <a:cubicBezTo>
                    <a:pt x="717" y="1221"/>
                    <a:pt x="715" y="1192"/>
                    <a:pt x="726" y="1177"/>
                  </a:cubicBezTo>
                  <a:cubicBezTo>
                    <a:pt x="735" y="1162"/>
                    <a:pt x="751" y="1151"/>
                    <a:pt x="762" y="1146"/>
                  </a:cubicBezTo>
                  <a:cubicBezTo>
                    <a:pt x="773" y="1142"/>
                    <a:pt x="784" y="1138"/>
                    <a:pt x="793" y="1146"/>
                  </a:cubicBezTo>
                  <a:cubicBezTo>
                    <a:pt x="798" y="1149"/>
                    <a:pt x="786" y="1163"/>
                    <a:pt x="793" y="1167"/>
                  </a:cubicBezTo>
                  <a:cubicBezTo>
                    <a:pt x="800" y="1171"/>
                    <a:pt x="833" y="1173"/>
                    <a:pt x="837" y="1168"/>
                  </a:cubicBezTo>
                  <a:cubicBezTo>
                    <a:pt x="841" y="1163"/>
                    <a:pt x="810" y="1162"/>
                    <a:pt x="816" y="1134"/>
                  </a:cubicBezTo>
                  <a:cubicBezTo>
                    <a:pt x="811" y="1123"/>
                    <a:pt x="810" y="1115"/>
                    <a:pt x="810" y="1105"/>
                  </a:cubicBezTo>
                  <a:cubicBezTo>
                    <a:pt x="810" y="1095"/>
                    <a:pt x="814" y="1081"/>
                    <a:pt x="817" y="1072"/>
                  </a:cubicBezTo>
                  <a:cubicBezTo>
                    <a:pt x="820" y="1063"/>
                    <a:pt x="824" y="1056"/>
                    <a:pt x="828" y="1051"/>
                  </a:cubicBezTo>
                  <a:cubicBezTo>
                    <a:pt x="832" y="1046"/>
                    <a:pt x="838" y="1047"/>
                    <a:pt x="841" y="1041"/>
                  </a:cubicBezTo>
                  <a:cubicBezTo>
                    <a:pt x="844" y="1035"/>
                    <a:pt x="841" y="1020"/>
                    <a:pt x="844" y="1015"/>
                  </a:cubicBezTo>
                  <a:cubicBezTo>
                    <a:pt x="847" y="1010"/>
                    <a:pt x="856" y="1014"/>
                    <a:pt x="859" y="1011"/>
                  </a:cubicBezTo>
                  <a:cubicBezTo>
                    <a:pt x="863" y="1008"/>
                    <a:pt x="855" y="1009"/>
                    <a:pt x="862" y="999"/>
                  </a:cubicBezTo>
                  <a:cubicBezTo>
                    <a:pt x="865" y="994"/>
                    <a:pt x="873" y="1001"/>
                    <a:pt x="880" y="993"/>
                  </a:cubicBezTo>
                  <a:cubicBezTo>
                    <a:pt x="882" y="989"/>
                    <a:pt x="873" y="978"/>
                    <a:pt x="873" y="972"/>
                  </a:cubicBezTo>
                  <a:cubicBezTo>
                    <a:pt x="873" y="966"/>
                    <a:pt x="873" y="962"/>
                    <a:pt x="877" y="954"/>
                  </a:cubicBezTo>
                  <a:cubicBezTo>
                    <a:pt x="879" y="943"/>
                    <a:pt x="887" y="934"/>
                    <a:pt x="894" y="924"/>
                  </a:cubicBezTo>
                  <a:cubicBezTo>
                    <a:pt x="901" y="914"/>
                    <a:pt x="911" y="904"/>
                    <a:pt x="922" y="894"/>
                  </a:cubicBezTo>
                  <a:cubicBezTo>
                    <a:pt x="939" y="877"/>
                    <a:pt x="939" y="877"/>
                    <a:pt x="957" y="862"/>
                  </a:cubicBezTo>
                  <a:cubicBezTo>
                    <a:pt x="965" y="855"/>
                    <a:pt x="967" y="851"/>
                    <a:pt x="973" y="850"/>
                  </a:cubicBezTo>
                  <a:cubicBezTo>
                    <a:pt x="979" y="849"/>
                    <a:pt x="986" y="861"/>
                    <a:pt x="991" y="859"/>
                  </a:cubicBezTo>
                  <a:cubicBezTo>
                    <a:pt x="1006" y="847"/>
                    <a:pt x="996" y="844"/>
                    <a:pt x="1003" y="835"/>
                  </a:cubicBezTo>
                  <a:cubicBezTo>
                    <a:pt x="1009" y="827"/>
                    <a:pt x="1019" y="815"/>
                    <a:pt x="1026" y="811"/>
                  </a:cubicBezTo>
                  <a:cubicBezTo>
                    <a:pt x="1032" y="808"/>
                    <a:pt x="1037" y="810"/>
                    <a:pt x="1044" y="810"/>
                  </a:cubicBezTo>
                  <a:cubicBezTo>
                    <a:pt x="1051" y="810"/>
                    <a:pt x="1061" y="811"/>
                    <a:pt x="1068" y="810"/>
                  </a:cubicBezTo>
                  <a:cubicBezTo>
                    <a:pt x="1078" y="809"/>
                    <a:pt x="1079" y="807"/>
                    <a:pt x="1089" y="802"/>
                  </a:cubicBezTo>
                  <a:cubicBezTo>
                    <a:pt x="1093" y="798"/>
                    <a:pt x="1090" y="787"/>
                    <a:pt x="1095" y="784"/>
                  </a:cubicBezTo>
                  <a:cubicBezTo>
                    <a:pt x="1100" y="781"/>
                    <a:pt x="1112" y="786"/>
                    <a:pt x="1117" y="784"/>
                  </a:cubicBezTo>
                  <a:cubicBezTo>
                    <a:pt x="1122" y="782"/>
                    <a:pt x="1125" y="775"/>
                    <a:pt x="1128" y="771"/>
                  </a:cubicBezTo>
                  <a:cubicBezTo>
                    <a:pt x="1130" y="767"/>
                    <a:pt x="1127" y="782"/>
                    <a:pt x="1137" y="760"/>
                  </a:cubicBezTo>
                  <a:cubicBezTo>
                    <a:pt x="1138" y="756"/>
                    <a:pt x="1131" y="754"/>
                    <a:pt x="1132" y="745"/>
                  </a:cubicBezTo>
                  <a:cubicBezTo>
                    <a:pt x="1133" y="736"/>
                    <a:pt x="1136" y="721"/>
                    <a:pt x="1144" y="705"/>
                  </a:cubicBezTo>
                  <a:cubicBezTo>
                    <a:pt x="1152" y="689"/>
                    <a:pt x="1164" y="668"/>
                    <a:pt x="1179" y="651"/>
                  </a:cubicBezTo>
                  <a:cubicBezTo>
                    <a:pt x="1184" y="645"/>
                    <a:pt x="1225" y="610"/>
                    <a:pt x="1231" y="606"/>
                  </a:cubicBezTo>
                  <a:cubicBezTo>
                    <a:pt x="1247" y="595"/>
                    <a:pt x="1242" y="598"/>
                    <a:pt x="1260" y="591"/>
                  </a:cubicBezTo>
                  <a:cubicBezTo>
                    <a:pt x="1270" y="589"/>
                    <a:pt x="1251" y="598"/>
                    <a:pt x="1299" y="595"/>
                  </a:cubicBezTo>
                  <a:cubicBezTo>
                    <a:pt x="1311" y="593"/>
                    <a:pt x="1322" y="579"/>
                    <a:pt x="1332" y="577"/>
                  </a:cubicBezTo>
                  <a:cubicBezTo>
                    <a:pt x="1342" y="575"/>
                    <a:pt x="1347" y="583"/>
                    <a:pt x="1357" y="585"/>
                  </a:cubicBezTo>
                  <a:cubicBezTo>
                    <a:pt x="1367" y="587"/>
                    <a:pt x="1380" y="587"/>
                    <a:pt x="1390" y="586"/>
                  </a:cubicBezTo>
                  <a:cubicBezTo>
                    <a:pt x="1400" y="585"/>
                    <a:pt x="1406" y="581"/>
                    <a:pt x="1419" y="580"/>
                  </a:cubicBezTo>
                  <a:cubicBezTo>
                    <a:pt x="1432" y="579"/>
                    <a:pt x="1456" y="583"/>
                    <a:pt x="1470" y="582"/>
                  </a:cubicBezTo>
                  <a:cubicBezTo>
                    <a:pt x="1484" y="581"/>
                    <a:pt x="1491" y="576"/>
                    <a:pt x="1506" y="574"/>
                  </a:cubicBezTo>
                  <a:cubicBezTo>
                    <a:pt x="1521" y="572"/>
                    <a:pt x="1549" y="573"/>
                    <a:pt x="1560" y="567"/>
                  </a:cubicBezTo>
                  <a:cubicBezTo>
                    <a:pt x="1572" y="562"/>
                    <a:pt x="1565" y="548"/>
                    <a:pt x="1573" y="540"/>
                  </a:cubicBezTo>
                  <a:cubicBezTo>
                    <a:pt x="1578" y="533"/>
                    <a:pt x="1584" y="529"/>
                    <a:pt x="1591" y="526"/>
                  </a:cubicBezTo>
                  <a:cubicBezTo>
                    <a:pt x="1598" y="523"/>
                    <a:pt x="1609" y="524"/>
                    <a:pt x="1614" y="519"/>
                  </a:cubicBezTo>
                  <a:cubicBezTo>
                    <a:pt x="1619" y="514"/>
                    <a:pt x="1611" y="513"/>
                    <a:pt x="1621" y="498"/>
                  </a:cubicBezTo>
                  <a:cubicBezTo>
                    <a:pt x="1625" y="494"/>
                    <a:pt x="1635" y="501"/>
                    <a:pt x="1638" y="496"/>
                  </a:cubicBezTo>
                  <a:cubicBezTo>
                    <a:pt x="1641" y="491"/>
                    <a:pt x="1632" y="474"/>
                    <a:pt x="1639" y="469"/>
                  </a:cubicBezTo>
                  <a:cubicBezTo>
                    <a:pt x="1646" y="464"/>
                    <a:pt x="1672" y="476"/>
                    <a:pt x="1680" y="465"/>
                  </a:cubicBezTo>
                  <a:cubicBezTo>
                    <a:pt x="1688" y="454"/>
                    <a:pt x="1678" y="423"/>
                    <a:pt x="1687" y="403"/>
                  </a:cubicBezTo>
                  <a:cubicBezTo>
                    <a:pt x="1729" y="364"/>
                    <a:pt x="1720" y="373"/>
                    <a:pt x="1770" y="346"/>
                  </a:cubicBezTo>
                  <a:cubicBezTo>
                    <a:pt x="1777" y="344"/>
                    <a:pt x="1793" y="334"/>
                    <a:pt x="1806" y="330"/>
                  </a:cubicBezTo>
                  <a:cubicBezTo>
                    <a:pt x="1833" y="335"/>
                    <a:pt x="1836" y="331"/>
                    <a:pt x="1849" y="345"/>
                  </a:cubicBezTo>
                  <a:cubicBezTo>
                    <a:pt x="1854" y="357"/>
                    <a:pt x="1871" y="360"/>
                    <a:pt x="1875" y="372"/>
                  </a:cubicBezTo>
                  <a:cubicBezTo>
                    <a:pt x="1877" y="378"/>
                    <a:pt x="1887" y="394"/>
                    <a:pt x="1887" y="394"/>
                  </a:cubicBezTo>
                  <a:cubicBezTo>
                    <a:pt x="1897" y="364"/>
                    <a:pt x="1902" y="355"/>
                    <a:pt x="1936" y="358"/>
                  </a:cubicBezTo>
                  <a:cubicBezTo>
                    <a:pt x="1944" y="327"/>
                    <a:pt x="1953" y="344"/>
                    <a:pt x="1963" y="327"/>
                  </a:cubicBezTo>
                  <a:cubicBezTo>
                    <a:pt x="1968" y="316"/>
                    <a:pt x="1962" y="300"/>
                    <a:pt x="1966" y="289"/>
                  </a:cubicBezTo>
                  <a:cubicBezTo>
                    <a:pt x="1970" y="278"/>
                    <a:pt x="1979" y="276"/>
                    <a:pt x="1987" y="259"/>
                  </a:cubicBezTo>
                  <a:cubicBezTo>
                    <a:pt x="2006" y="221"/>
                    <a:pt x="1987" y="217"/>
                    <a:pt x="2013" y="189"/>
                  </a:cubicBezTo>
                  <a:cubicBezTo>
                    <a:pt x="2025" y="174"/>
                    <a:pt x="2020" y="177"/>
                    <a:pt x="2040" y="148"/>
                  </a:cubicBezTo>
                  <a:cubicBezTo>
                    <a:pt x="2034" y="142"/>
                    <a:pt x="2015" y="165"/>
                    <a:pt x="2008" y="169"/>
                  </a:cubicBezTo>
                  <a:cubicBezTo>
                    <a:pt x="2000" y="174"/>
                    <a:pt x="2012" y="159"/>
                    <a:pt x="1995" y="166"/>
                  </a:cubicBezTo>
                  <a:cubicBezTo>
                    <a:pt x="1991" y="169"/>
                    <a:pt x="2001" y="179"/>
                    <a:pt x="1986" y="187"/>
                  </a:cubicBezTo>
                  <a:cubicBezTo>
                    <a:pt x="1971" y="195"/>
                    <a:pt x="1930" y="206"/>
                    <a:pt x="1903" y="213"/>
                  </a:cubicBezTo>
                  <a:cubicBezTo>
                    <a:pt x="1873" y="218"/>
                    <a:pt x="1853" y="230"/>
                    <a:pt x="1825" y="231"/>
                  </a:cubicBezTo>
                  <a:cubicBezTo>
                    <a:pt x="1801" y="233"/>
                    <a:pt x="1780" y="226"/>
                    <a:pt x="1756" y="226"/>
                  </a:cubicBezTo>
                  <a:cubicBezTo>
                    <a:pt x="1732" y="226"/>
                    <a:pt x="1700" y="230"/>
                    <a:pt x="1678" y="231"/>
                  </a:cubicBezTo>
                  <a:cubicBezTo>
                    <a:pt x="1656" y="232"/>
                    <a:pt x="1637" y="236"/>
                    <a:pt x="1626" y="234"/>
                  </a:cubicBezTo>
                  <a:cubicBezTo>
                    <a:pt x="1613" y="232"/>
                    <a:pt x="1640" y="238"/>
                    <a:pt x="1609" y="220"/>
                  </a:cubicBezTo>
                  <a:cubicBezTo>
                    <a:pt x="1602" y="216"/>
                    <a:pt x="1593" y="210"/>
                    <a:pt x="1581" y="207"/>
                  </a:cubicBezTo>
                  <a:cubicBezTo>
                    <a:pt x="1569" y="204"/>
                    <a:pt x="1543" y="204"/>
                    <a:pt x="1534" y="199"/>
                  </a:cubicBezTo>
                  <a:cubicBezTo>
                    <a:pt x="1525" y="194"/>
                    <a:pt x="1533" y="178"/>
                    <a:pt x="1525" y="174"/>
                  </a:cubicBezTo>
                  <a:cubicBezTo>
                    <a:pt x="1517" y="167"/>
                    <a:pt x="1500" y="179"/>
                    <a:pt x="1486" y="172"/>
                  </a:cubicBezTo>
                  <a:cubicBezTo>
                    <a:pt x="1478" y="169"/>
                    <a:pt x="1481" y="159"/>
                    <a:pt x="1477" y="154"/>
                  </a:cubicBezTo>
                  <a:cubicBezTo>
                    <a:pt x="1473" y="149"/>
                    <a:pt x="1479" y="158"/>
                    <a:pt x="1462" y="139"/>
                  </a:cubicBezTo>
                  <a:cubicBezTo>
                    <a:pt x="1457" y="131"/>
                    <a:pt x="1451" y="118"/>
                    <a:pt x="1447" y="109"/>
                  </a:cubicBezTo>
                  <a:cubicBezTo>
                    <a:pt x="1443" y="100"/>
                    <a:pt x="1444" y="93"/>
                    <a:pt x="1438" y="87"/>
                  </a:cubicBezTo>
                  <a:cubicBezTo>
                    <a:pt x="1432" y="81"/>
                    <a:pt x="1423" y="79"/>
                    <a:pt x="1413" y="75"/>
                  </a:cubicBezTo>
                  <a:cubicBezTo>
                    <a:pt x="1403" y="71"/>
                    <a:pt x="1387" y="67"/>
                    <a:pt x="1380" y="60"/>
                  </a:cubicBezTo>
                  <a:cubicBezTo>
                    <a:pt x="1373" y="53"/>
                    <a:pt x="1375" y="43"/>
                    <a:pt x="1369" y="33"/>
                  </a:cubicBezTo>
                  <a:cubicBezTo>
                    <a:pt x="1351" y="17"/>
                    <a:pt x="1335" y="40"/>
                    <a:pt x="1345" y="0"/>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25" name="Freeform 49"/>
            <p:cNvSpPr>
              <a:spLocks noChangeAspect="1"/>
            </p:cNvSpPr>
            <p:nvPr/>
          </p:nvSpPr>
          <p:spPr bwMode="auto">
            <a:xfrm>
              <a:off x="19995" y="-15"/>
              <a:ext cx="1426" cy="1095"/>
            </a:xfrm>
            <a:custGeom>
              <a:avLst/>
              <a:gdLst/>
              <a:ahLst/>
              <a:cxnLst>
                <a:cxn ang="0">
                  <a:pos x="259" y="146"/>
                </a:cxn>
                <a:cxn ang="0">
                  <a:pos x="227" y="142"/>
                </a:cxn>
                <a:cxn ang="0">
                  <a:pos x="203" y="143"/>
                </a:cxn>
                <a:cxn ang="0">
                  <a:pos x="145" y="146"/>
                </a:cxn>
                <a:cxn ang="0">
                  <a:pos x="82" y="167"/>
                </a:cxn>
                <a:cxn ang="0">
                  <a:pos x="35" y="191"/>
                </a:cxn>
                <a:cxn ang="0">
                  <a:pos x="26" y="257"/>
                </a:cxn>
                <a:cxn ang="0">
                  <a:pos x="41" y="281"/>
                </a:cxn>
                <a:cxn ang="0">
                  <a:pos x="16" y="310"/>
                </a:cxn>
                <a:cxn ang="0">
                  <a:pos x="5" y="343"/>
                </a:cxn>
                <a:cxn ang="0">
                  <a:pos x="20" y="358"/>
                </a:cxn>
                <a:cxn ang="0">
                  <a:pos x="55" y="346"/>
                </a:cxn>
                <a:cxn ang="0">
                  <a:pos x="44" y="317"/>
                </a:cxn>
                <a:cxn ang="0">
                  <a:pos x="71" y="344"/>
                </a:cxn>
                <a:cxn ang="0">
                  <a:pos x="83" y="397"/>
                </a:cxn>
                <a:cxn ang="0">
                  <a:pos x="110" y="419"/>
                </a:cxn>
                <a:cxn ang="0">
                  <a:pos x="109" y="442"/>
                </a:cxn>
                <a:cxn ang="0">
                  <a:pos x="157" y="427"/>
                </a:cxn>
                <a:cxn ang="0">
                  <a:pos x="178" y="403"/>
                </a:cxn>
                <a:cxn ang="0">
                  <a:pos x="173" y="373"/>
                </a:cxn>
                <a:cxn ang="0">
                  <a:pos x="194" y="397"/>
                </a:cxn>
                <a:cxn ang="0">
                  <a:pos x="181" y="364"/>
                </a:cxn>
                <a:cxn ang="0">
                  <a:pos x="215" y="346"/>
                </a:cxn>
                <a:cxn ang="0">
                  <a:pos x="260" y="361"/>
                </a:cxn>
                <a:cxn ang="0">
                  <a:pos x="275" y="332"/>
                </a:cxn>
                <a:cxn ang="0">
                  <a:pos x="289" y="313"/>
                </a:cxn>
                <a:cxn ang="0">
                  <a:pos x="305" y="331"/>
                </a:cxn>
                <a:cxn ang="0">
                  <a:pos x="328" y="293"/>
                </a:cxn>
                <a:cxn ang="0">
                  <a:pos x="353" y="307"/>
                </a:cxn>
                <a:cxn ang="0">
                  <a:pos x="356" y="340"/>
                </a:cxn>
                <a:cxn ang="0">
                  <a:pos x="383" y="307"/>
                </a:cxn>
                <a:cxn ang="0">
                  <a:pos x="361" y="283"/>
                </a:cxn>
                <a:cxn ang="0">
                  <a:pos x="370" y="245"/>
                </a:cxn>
                <a:cxn ang="0">
                  <a:pos x="407" y="241"/>
                </a:cxn>
                <a:cxn ang="0">
                  <a:pos x="460" y="242"/>
                </a:cxn>
                <a:cxn ang="0">
                  <a:pos x="425" y="211"/>
                </a:cxn>
                <a:cxn ang="0">
                  <a:pos x="476" y="196"/>
                </a:cxn>
                <a:cxn ang="0">
                  <a:pos x="521" y="176"/>
                </a:cxn>
                <a:cxn ang="0">
                  <a:pos x="548" y="182"/>
                </a:cxn>
                <a:cxn ang="0">
                  <a:pos x="556" y="143"/>
                </a:cxn>
                <a:cxn ang="0">
                  <a:pos x="580" y="118"/>
                </a:cxn>
                <a:cxn ang="0">
                  <a:pos x="569" y="95"/>
                </a:cxn>
                <a:cxn ang="0">
                  <a:pos x="523" y="83"/>
                </a:cxn>
                <a:cxn ang="0">
                  <a:pos x="464" y="31"/>
                </a:cxn>
                <a:cxn ang="0">
                  <a:pos x="443" y="1"/>
                </a:cxn>
                <a:cxn ang="0">
                  <a:pos x="413" y="13"/>
                </a:cxn>
                <a:cxn ang="0">
                  <a:pos x="424" y="50"/>
                </a:cxn>
                <a:cxn ang="0">
                  <a:pos x="385" y="43"/>
                </a:cxn>
                <a:cxn ang="0">
                  <a:pos x="353" y="31"/>
                </a:cxn>
                <a:cxn ang="0">
                  <a:pos x="338" y="32"/>
                </a:cxn>
                <a:cxn ang="0">
                  <a:pos x="296" y="67"/>
                </a:cxn>
                <a:cxn ang="0">
                  <a:pos x="238" y="106"/>
                </a:cxn>
                <a:cxn ang="0">
                  <a:pos x="269" y="133"/>
                </a:cxn>
                <a:cxn ang="0">
                  <a:pos x="287" y="169"/>
                </a:cxn>
              </a:cxnLst>
              <a:rect l="0" t="0" r="r" b="b"/>
              <a:pathLst>
                <a:path w="582" h="447">
                  <a:moveTo>
                    <a:pt x="287" y="169"/>
                  </a:moveTo>
                  <a:cubicBezTo>
                    <a:pt x="286" y="171"/>
                    <a:pt x="267" y="151"/>
                    <a:pt x="259" y="146"/>
                  </a:cubicBezTo>
                  <a:cubicBezTo>
                    <a:pt x="251" y="141"/>
                    <a:pt x="241" y="138"/>
                    <a:pt x="236" y="137"/>
                  </a:cubicBezTo>
                  <a:cubicBezTo>
                    <a:pt x="231" y="136"/>
                    <a:pt x="230" y="139"/>
                    <a:pt x="227" y="142"/>
                  </a:cubicBezTo>
                  <a:cubicBezTo>
                    <a:pt x="224" y="145"/>
                    <a:pt x="222" y="152"/>
                    <a:pt x="218" y="152"/>
                  </a:cubicBezTo>
                  <a:cubicBezTo>
                    <a:pt x="214" y="152"/>
                    <a:pt x="212" y="144"/>
                    <a:pt x="203" y="143"/>
                  </a:cubicBezTo>
                  <a:cubicBezTo>
                    <a:pt x="184" y="139"/>
                    <a:pt x="176" y="147"/>
                    <a:pt x="166" y="148"/>
                  </a:cubicBezTo>
                  <a:cubicBezTo>
                    <a:pt x="156" y="149"/>
                    <a:pt x="153" y="145"/>
                    <a:pt x="145" y="146"/>
                  </a:cubicBezTo>
                  <a:cubicBezTo>
                    <a:pt x="137" y="147"/>
                    <a:pt x="125" y="154"/>
                    <a:pt x="115" y="157"/>
                  </a:cubicBezTo>
                  <a:cubicBezTo>
                    <a:pt x="105" y="160"/>
                    <a:pt x="93" y="165"/>
                    <a:pt x="82" y="167"/>
                  </a:cubicBezTo>
                  <a:cubicBezTo>
                    <a:pt x="53" y="173"/>
                    <a:pt x="54" y="166"/>
                    <a:pt x="46" y="170"/>
                  </a:cubicBezTo>
                  <a:cubicBezTo>
                    <a:pt x="38" y="174"/>
                    <a:pt x="41" y="186"/>
                    <a:pt x="35" y="191"/>
                  </a:cubicBezTo>
                  <a:cubicBezTo>
                    <a:pt x="29" y="196"/>
                    <a:pt x="11" y="188"/>
                    <a:pt x="10" y="199"/>
                  </a:cubicBezTo>
                  <a:cubicBezTo>
                    <a:pt x="0" y="213"/>
                    <a:pt x="21" y="246"/>
                    <a:pt x="26" y="257"/>
                  </a:cubicBezTo>
                  <a:cubicBezTo>
                    <a:pt x="31" y="268"/>
                    <a:pt x="41" y="262"/>
                    <a:pt x="43" y="266"/>
                  </a:cubicBezTo>
                  <a:cubicBezTo>
                    <a:pt x="45" y="270"/>
                    <a:pt x="41" y="276"/>
                    <a:pt x="41" y="281"/>
                  </a:cubicBezTo>
                  <a:cubicBezTo>
                    <a:pt x="41" y="286"/>
                    <a:pt x="45" y="294"/>
                    <a:pt x="41" y="299"/>
                  </a:cubicBezTo>
                  <a:cubicBezTo>
                    <a:pt x="20" y="296"/>
                    <a:pt x="22" y="303"/>
                    <a:pt x="16" y="310"/>
                  </a:cubicBezTo>
                  <a:cubicBezTo>
                    <a:pt x="11" y="314"/>
                    <a:pt x="13" y="321"/>
                    <a:pt x="11" y="326"/>
                  </a:cubicBezTo>
                  <a:cubicBezTo>
                    <a:pt x="9" y="331"/>
                    <a:pt x="3" y="341"/>
                    <a:pt x="5" y="343"/>
                  </a:cubicBezTo>
                  <a:cubicBezTo>
                    <a:pt x="7" y="345"/>
                    <a:pt x="21" y="338"/>
                    <a:pt x="23" y="340"/>
                  </a:cubicBezTo>
                  <a:cubicBezTo>
                    <a:pt x="23" y="350"/>
                    <a:pt x="17" y="355"/>
                    <a:pt x="20" y="358"/>
                  </a:cubicBezTo>
                  <a:cubicBezTo>
                    <a:pt x="23" y="361"/>
                    <a:pt x="37" y="358"/>
                    <a:pt x="43" y="356"/>
                  </a:cubicBezTo>
                  <a:cubicBezTo>
                    <a:pt x="47" y="359"/>
                    <a:pt x="55" y="350"/>
                    <a:pt x="55" y="346"/>
                  </a:cubicBezTo>
                  <a:cubicBezTo>
                    <a:pt x="55" y="342"/>
                    <a:pt x="45" y="339"/>
                    <a:pt x="43" y="334"/>
                  </a:cubicBezTo>
                  <a:cubicBezTo>
                    <a:pt x="41" y="329"/>
                    <a:pt x="39" y="320"/>
                    <a:pt x="44" y="317"/>
                  </a:cubicBezTo>
                  <a:cubicBezTo>
                    <a:pt x="49" y="314"/>
                    <a:pt x="70" y="310"/>
                    <a:pt x="74" y="314"/>
                  </a:cubicBezTo>
                  <a:cubicBezTo>
                    <a:pt x="80" y="310"/>
                    <a:pt x="71" y="335"/>
                    <a:pt x="71" y="344"/>
                  </a:cubicBezTo>
                  <a:cubicBezTo>
                    <a:pt x="71" y="353"/>
                    <a:pt x="69" y="359"/>
                    <a:pt x="71" y="368"/>
                  </a:cubicBezTo>
                  <a:cubicBezTo>
                    <a:pt x="73" y="377"/>
                    <a:pt x="79" y="392"/>
                    <a:pt x="83" y="397"/>
                  </a:cubicBezTo>
                  <a:cubicBezTo>
                    <a:pt x="86" y="410"/>
                    <a:pt x="93" y="396"/>
                    <a:pt x="97" y="400"/>
                  </a:cubicBezTo>
                  <a:cubicBezTo>
                    <a:pt x="101" y="404"/>
                    <a:pt x="110" y="414"/>
                    <a:pt x="110" y="419"/>
                  </a:cubicBezTo>
                  <a:cubicBezTo>
                    <a:pt x="110" y="424"/>
                    <a:pt x="98" y="427"/>
                    <a:pt x="98" y="431"/>
                  </a:cubicBezTo>
                  <a:cubicBezTo>
                    <a:pt x="98" y="435"/>
                    <a:pt x="101" y="443"/>
                    <a:pt x="109" y="442"/>
                  </a:cubicBezTo>
                  <a:cubicBezTo>
                    <a:pt x="119" y="447"/>
                    <a:pt x="137" y="427"/>
                    <a:pt x="145" y="425"/>
                  </a:cubicBezTo>
                  <a:cubicBezTo>
                    <a:pt x="153" y="423"/>
                    <a:pt x="154" y="430"/>
                    <a:pt x="157" y="427"/>
                  </a:cubicBezTo>
                  <a:cubicBezTo>
                    <a:pt x="161" y="426"/>
                    <a:pt x="161" y="413"/>
                    <a:pt x="164" y="409"/>
                  </a:cubicBezTo>
                  <a:cubicBezTo>
                    <a:pt x="167" y="405"/>
                    <a:pt x="177" y="407"/>
                    <a:pt x="178" y="403"/>
                  </a:cubicBezTo>
                  <a:cubicBezTo>
                    <a:pt x="179" y="399"/>
                    <a:pt x="173" y="390"/>
                    <a:pt x="172" y="385"/>
                  </a:cubicBezTo>
                  <a:cubicBezTo>
                    <a:pt x="171" y="380"/>
                    <a:pt x="170" y="375"/>
                    <a:pt x="173" y="373"/>
                  </a:cubicBezTo>
                  <a:cubicBezTo>
                    <a:pt x="176" y="371"/>
                    <a:pt x="187" y="367"/>
                    <a:pt x="190" y="371"/>
                  </a:cubicBezTo>
                  <a:cubicBezTo>
                    <a:pt x="193" y="375"/>
                    <a:pt x="189" y="395"/>
                    <a:pt x="194" y="397"/>
                  </a:cubicBezTo>
                  <a:cubicBezTo>
                    <a:pt x="199" y="399"/>
                    <a:pt x="220" y="388"/>
                    <a:pt x="218" y="383"/>
                  </a:cubicBezTo>
                  <a:cubicBezTo>
                    <a:pt x="216" y="378"/>
                    <a:pt x="186" y="371"/>
                    <a:pt x="181" y="364"/>
                  </a:cubicBezTo>
                  <a:cubicBezTo>
                    <a:pt x="178" y="356"/>
                    <a:pt x="182" y="349"/>
                    <a:pt x="188" y="343"/>
                  </a:cubicBezTo>
                  <a:cubicBezTo>
                    <a:pt x="195" y="336"/>
                    <a:pt x="205" y="343"/>
                    <a:pt x="215" y="346"/>
                  </a:cubicBezTo>
                  <a:cubicBezTo>
                    <a:pt x="227" y="349"/>
                    <a:pt x="227" y="370"/>
                    <a:pt x="227" y="370"/>
                  </a:cubicBezTo>
                  <a:cubicBezTo>
                    <a:pt x="233" y="364"/>
                    <a:pt x="253" y="366"/>
                    <a:pt x="260" y="361"/>
                  </a:cubicBezTo>
                  <a:cubicBezTo>
                    <a:pt x="263" y="358"/>
                    <a:pt x="251" y="345"/>
                    <a:pt x="253" y="340"/>
                  </a:cubicBezTo>
                  <a:cubicBezTo>
                    <a:pt x="255" y="335"/>
                    <a:pt x="268" y="333"/>
                    <a:pt x="275" y="332"/>
                  </a:cubicBezTo>
                  <a:cubicBezTo>
                    <a:pt x="282" y="331"/>
                    <a:pt x="291" y="338"/>
                    <a:pt x="293" y="335"/>
                  </a:cubicBezTo>
                  <a:cubicBezTo>
                    <a:pt x="297" y="332"/>
                    <a:pt x="288" y="315"/>
                    <a:pt x="289" y="313"/>
                  </a:cubicBezTo>
                  <a:cubicBezTo>
                    <a:pt x="290" y="311"/>
                    <a:pt x="295" y="317"/>
                    <a:pt x="298" y="320"/>
                  </a:cubicBezTo>
                  <a:cubicBezTo>
                    <a:pt x="302" y="316"/>
                    <a:pt x="301" y="332"/>
                    <a:pt x="305" y="331"/>
                  </a:cubicBezTo>
                  <a:cubicBezTo>
                    <a:pt x="309" y="330"/>
                    <a:pt x="321" y="317"/>
                    <a:pt x="325" y="311"/>
                  </a:cubicBezTo>
                  <a:cubicBezTo>
                    <a:pt x="329" y="305"/>
                    <a:pt x="325" y="293"/>
                    <a:pt x="328" y="293"/>
                  </a:cubicBezTo>
                  <a:cubicBezTo>
                    <a:pt x="331" y="293"/>
                    <a:pt x="339" y="311"/>
                    <a:pt x="343" y="313"/>
                  </a:cubicBezTo>
                  <a:cubicBezTo>
                    <a:pt x="347" y="315"/>
                    <a:pt x="350" y="306"/>
                    <a:pt x="353" y="307"/>
                  </a:cubicBezTo>
                  <a:cubicBezTo>
                    <a:pt x="356" y="308"/>
                    <a:pt x="362" y="314"/>
                    <a:pt x="362" y="319"/>
                  </a:cubicBezTo>
                  <a:cubicBezTo>
                    <a:pt x="362" y="324"/>
                    <a:pt x="353" y="338"/>
                    <a:pt x="356" y="340"/>
                  </a:cubicBezTo>
                  <a:cubicBezTo>
                    <a:pt x="359" y="342"/>
                    <a:pt x="376" y="336"/>
                    <a:pt x="380" y="331"/>
                  </a:cubicBezTo>
                  <a:cubicBezTo>
                    <a:pt x="384" y="326"/>
                    <a:pt x="386" y="312"/>
                    <a:pt x="383" y="307"/>
                  </a:cubicBezTo>
                  <a:cubicBezTo>
                    <a:pt x="398" y="302"/>
                    <a:pt x="365" y="305"/>
                    <a:pt x="361" y="301"/>
                  </a:cubicBezTo>
                  <a:cubicBezTo>
                    <a:pt x="357" y="297"/>
                    <a:pt x="362" y="290"/>
                    <a:pt x="361" y="283"/>
                  </a:cubicBezTo>
                  <a:cubicBezTo>
                    <a:pt x="360" y="276"/>
                    <a:pt x="354" y="265"/>
                    <a:pt x="355" y="259"/>
                  </a:cubicBezTo>
                  <a:cubicBezTo>
                    <a:pt x="356" y="253"/>
                    <a:pt x="364" y="247"/>
                    <a:pt x="370" y="245"/>
                  </a:cubicBezTo>
                  <a:cubicBezTo>
                    <a:pt x="376" y="243"/>
                    <a:pt x="385" y="246"/>
                    <a:pt x="391" y="245"/>
                  </a:cubicBezTo>
                  <a:cubicBezTo>
                    <a:pt x="395" y="234"/>
                    <a:pt x="399" y="240"/>
                    <a:pt x="407" y="241"/>
                  </a:cubicBezTo>
                  <a:cubicBezTo>
                    <a:pt x="415" y="242"/>
                    <a:pt x="428" y="253"/>
                    <a:pt x="437" y="253"/>
                  </a:cubicBezTo>
                  <a:cubicBezTo>
                    <a:pt x="446" y="253"/>
                    <a:pt x="462" y="246"/>
                    <a:pt x="460" y="242"/>
                  </a:cubicBezTo>
                  <a:cubicBezTo>
                    <a:pt x="470" y="238"/>
                    <a:pt x="431" y="232"/>
                    <a:pt x="425" y="227"/>
                  </a:cubicBezTo>
                  <a:cubicBezTo>
                    <a:pt x="419" y="222"/>
                    <a:pt x="421" y="217"/>
                    <a:pt x="425" y="211"/>
                  </a:cubicBezTo>
                  <a:cubicBezTo>
                    <a:pt x="427" y="195"/>
                    <a:pt x="446" y="203"/>
                    <a:pt x="452" y="188"/>
                  </a:cubicBezTo>
                  <a:cubicBezTo>
                    <a:pt x="458" y="181"/>
                    <a:pt x="468" y="198"/>
                    <a:pt x="476" y="196"/>
                  </a:cubicBezTo>
                  <a:cubicBezTo>
                    <a:pt x="484" y="194"/>
                    <a:pt x="492" y="181"/>
                    <a:pt x="499" y="178"/>
                  </a:cubicBezTo>
                  <a:cubicBezTo>
                    <a:pt x="508" y="179"/>
                    <a:pt x="514" y="174"/>
                    <a:pt x="521" y="176"/>
                  </a:cubicBezTo>
                  <a:cubicBezTo>
                    <a:pt x="528" y="178"/>
                    <a:pt x="540" y="192"/>
                    <a:pt x="544" y="193"/>
                  </a:cubicBezTo>
                  <a:cubicBezTo>
                    <a:pt x="548" y="194"/>
                    <a:pt x="545" y="184"/>
                    <a:pt x="548" y="182"/>
                  </a:cubicBezTo>
                  <a:cubicBezTo>
                    <a:pt x="551" y="180"/>
                    <a:pt x="561" y="189"/>
                    <a:pt x="562" y="182"/>
                  </a:cubicBezTo>
                  <a:cubicBezTo>
                    <a:pt x="563" y="175"/>
                    <a:pt x="554" y="151"/>
                    <a:pt x="556" y="143"/>
                  </a:cubicBezTo>
                  <a:cubicBezTo>
                    <a:pt x="569" y="137"/>
                    <a:pt x="570" y="140"/>
                    <a:pt x="574" y="136"/>
                  </a:cubicBezTo>
                  <a:cubicBezTo>
                    <a:pt x="578" y="132"/>
                    <a:pt x="582" y="122"/>
                    <a:pt x="580" y="118"/>
                  </a:cubicBezTo>
                  <a:cubicBezTo>
                    <a:pt x="578" y="114"/>
                    <a:pt x="564" y="114"/>
                    <a:pt x="562" y="110"/>
                  </a:cubicBezTo>
                  <a:cubicBezTo>
                    <a:pt x="560" y="106"/>
                    <a:pt x="572" y="96"/>
                    <a:pt x="569" y="95"/>
                  </a:cubicBezTo>
                  <a:cubicBezTo>
                    <a:pt x="568" y="86"/>
                    <a:pt x="549" y="105"/>
                    <a:pt x="541" y="103"/>
                  </a:cubicBezTo>
                  <a:cubicBezTo>
                    <a:pt x="533" y="101"/>
                    <a:pt x="530" y="93"/>
                    <a:pt x="523" y="83"/>
                  </a:cubicBezTo>
                  <a:cubicBezTo>
                    <a:pt x="510" y="67"/>
                    <a:pt x="513" y="56"/>
                    <a:pt x="497" y="43"/>
                  </a:cubicBezTo>
                  <a:cubicBezTo>
                    <a:pt x="490" y="38"/>
                    <a:pt x="471" y="36"/>
                    <a:pt x="464" y="31"/>
                  </a:cubicBezTo>
                  <a:cubicBezTo>
                    <a:pt x="456" y="27"/>
                    <a:pt x="470" y="19"/>
                    <a:pt x="467" y="14"/>
                  </a:cubicBezTo>
                  <a:cubicBezTo>
                    <a:pt x="464" y="9"/>
                    <a:pt x="449" y="2"/>
                    <a:pt x="443" y="1"/>
                  </a:cubicBezTo>
                  <a:cubicBezTo>
                    <a:pt x="437" y="0"/>
                    <a:pt x="438" y="8"/>
                    <a:pt x="433" y="10"/>
                  </a:cubicBezTo>
                  <a:cubicBezTo>
                    <a:pt x="428" y="12"/>
                    <a:pt x="417" y="9"/>
                    <a:pt x="413" y="13"/>
                  </a:cubicBezTo>
                  <a:cubicBezTo>
                    <a:pt x="409" y="18"/>
                    <a:pt x="413" y="29"/>
                    <a:pt x="407" y="31"/>
                  </a:cubicBezTo>
                  <a:cubicBezTo>
                    <a:pt x="408" y="36"/>
                    <a:pt x="424" y="46"/>
                    <a:pt x="424" y="50"/>
                  </a:cubicBezTo>
                  <a:cubicBezTo>
                    <a:pt x="424" y="54"/>
                    <a:pt x="415" y="59"/>
                    <a:pt x="409" y="58"/>
                  </a:cubicBezTo>
                  <a:cubicBezTo>
                    <a:pt x="403" y="57"/>
                    <a:pt x="392" y="48"/>
                    <a:pt x="385" y="43"/>
                  </a:cubicBezTo>
                  <a:cubicBezTo>
                    <a:pt x="376" y="41"/>
                    <a:pt x="370" y="27"/>
                    <a:pt x="365" y="25"/>
                  </a:cubicBezTo>
                  <a:cubicBezTo>
                    <a:pt x="360" y="23"/>
                    <a:pt x="351" y="23"/>
                    <a:pt x="353" y="31"/>
                  </a:cubicBezTo>
                  <a:cubicBezTo>
                    <a:pt x="353" y="41"/>
                    <a:pt x="380" y="66"/>
                    <a:pt x="374" y="74"/>
                  </a:cubicBezTo>
                  <a:cubicBezTo>
                    <a:pt x="369" y="81"/>
                    <a:pt x="346" y="34"/>
                    <a:pt x="338" y="32"/>
                  </a:cubicBezTo>
                  <a:cubicBezTo>
                    <a:pt x="332" y="26"/>
                    <a:pt x="325" y="38"/>
                    <a:pt x="317" y="37"/>
                  </a:cubicBezTo>
                  <a:cubicBezTo>
                    <a:pt x="311" y="38"/>
                    <a:pt x="304" y="59"/>
                    <a:pt x="296" y="67"/>
                  </a:cubicBezTo>
                  <a:cubicBezTo>
                    <a:pt x="288" y="75"/>
                    <a:pt x="280" y="79"/>
                    <a:pt x="271" y="85"/>
                  </a:cubicBezTo>
                  <a:cubicBezTo>
                    <a:pt x="256" y="95"/>
                    <a:pt x="253" y="94"/>
                    <a:pt x="238" y="106"/>
                  </a:cubicBezTo>
                  <a:cubicBezTo>
                    <a:pt x="235" y="116"/>
                    <a:pt x="242" y="124"/>
                    <a:pt x="247" y="128"/>
                  </a:cubicBezTo>
                  <a:cubicBezTo>
                    <a:pt x="252" y="132"/>
                    <a:pt x="262" y="131"/>
                    <a:pt x="269" y="133"/>
                  </a:cubicBezTo>
                  <a:cubicBezTo>
                    <a:pt x="278" y="140"/>
                    <a:pt x="284" y="136"/>
                    <a:pt x="287" y="142"/>
                  </a:cubicBezTo>
                  <a:cubicBezTo>
                    <a:pt x="290" y="148"/>
                    <a:pt x="287" y="164"/>
                    <a:pt x="287" y="169"/>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26" name="Freeform 51"/>
            <p:cNvSpPr>
              <a:spLocks noChangeAspect="1"/>
            </p:cNvSpPr>
            <p:nvPr/>
          </p:nvSpPr>
          <p:spPr bwMode="auto">
            <a:xfrm>
              <a:off x="18675" y="1350"/>
              <a:ext cx="392" cy="213"/>
            </a:xfrm>
            <a:custGeom>
              <a:avLst/>
              <a:gdLst/>
              <a:ahLst/>
              <a:cxnLst>
                <a:cxn ang="0">
                  <a:pos x="73" y="2"/>
                </a:cxn>
                <a:cxn ang="0">
                  <a:pos x="73" y="27"/>
                </a:cxn>
                <a:cxn ang="0">
                  <a:pos x="58" y="41"/>
                </a:cxn>
                <a:cxn ang="0">
                  <a:pos x="49" y="53"/>
                </a:cxn>
                <a:cxn ang="0">
                  <a:pos x="21" y="56"/>
                </a:cxn>
                <a:cxn ang="0">
                  <a:pos x="0" y="62"/>
                </a:cxn>
                <a:cxn ang="0">
                  <a:pos x="18" y="69"/>
                </a:cxn>
                <a:cxn ang="0">
                  <a:pos x="45" y="71"/>
                </a:cxn>
                <a:cxn ang="0">
                  <a:pos x="67" y="80"/>
                </a:cxn>
                <a:cxn ang="0">
                  <a:pos x="91" y="68"/>
                </a:cxn>
                <a:cxn ang="0">
                  <a:pos x="112" y="86"/>
                </a:cxn>
                <a:cxn ang="0">
                  <a:pos x="126" y="81"/>
                </a:cxn>
                <a:cxn ang="0">
                  <a:pos x="156" y="84"/>
                </a:cxn>
                <a:cxn ang="0">
                  <a:pos x="151" y="72"/>
                </a:cxn>
                <a:cxn ang="0">
                  <a:pos x="144" y="57"/>
                </a:cxn>
                <a:cxn ang="0">
                  <a:pos x="154" y="48"/>
                </a:cxn>
                <a:cxn ang="0">
                  <a:pos x="144" y="36"/>
                </a:cxn>
                <a:cxn ang="0">
                  <a:pos x="129" y="35"/>
                </a:cxn>
                <a:cxn ang="0">
                  <a:pos x="108" y="32"/>
                </a:cxn>
                <a:cxn ang="0">
                  <a:pos x="99" y="20"/>
                </a:cxn>
                <a:cxn ang="0">
                  <a:pos x="85" y="15"/>
                </a:cxn>
                <a:cxn ang="0">
                  <a:pos x="73" y="2"/>
                </a:cxn>
              </a:cxnLst>
              <a:rect l="0" t="0" r="r" b="b"/>
              <a:pathLst>
                <a:path w="160" h="87">
                  <a:moveTo>
                    <a:pt x="73" y="2"/>
                  </a:moveTo>
                  <a:cubicBezTo>
                    <a:pt x="65" y="2"/>
                    <a:pt x="75" y="21"/>
                    <a:pt x="73" y="27"/>
                  </a:cubicBezTo>
                  <a:cubicBezTo>
                    <a:pt x="71" y="33"/>
                    <a:pt x="62" y="37"/>
                    <a:pt x="58" y="41"/>
                  </a:cubicBezTo>
                  <a:cubicBezTo>
                    <a:pt x="54" y="45"/>
                    <a:pt x="55" y="51"/>
                    <a:pt x="49" y="53"/>
                  </a:cubicBezTo>
                  <a:cubicBezTo>
                    <a:pt x="43" y="55"/>
                    <a:pt x="29" y="54"/>
                    <a:pt x="21" y="56"/>
                  </a:cubicBezTo>
                  <a:cubicBezTo>
                    <a:pt x="13" y="58"/>
                    <a:pt x="0" y="60"/>
                    <a:pt x="0" y="62"/>
                  </a:cubicBezTo>
                  <a:cubicBezTo>
                    <a:pt x="0" y="64"/>
                    <a:pt x="11" y="68"/>
                    <a:pt x="18" y="69"/>
                  </a:cubicBezTo>
                  <a:cubicBezTo>
                    <a:pt x="25" y="70"/>
                    <a:pt x="37" y="69"/>
                    <a:pt x="45" y="71"/>
                  </a:cubicBezTo>
                  <a:cubicBezTo>
                    <a:pt x="56" y="74"/>
                    <a:pt x="56" y="78"/>
                    <a:pt x="67" y="80"/>
                  </a:cubicBezTo>
                  <a:cubicBezTo>
                    <a:pt x="75" y="80"/>
                    <a:pt x="84" y="67"/>
                    <a:pt x="91" y="68"/>
                  </a:cubicBezTo>
                  <a:cubicBezTo>
                    <a:pt x="98" y="69"/>
                    <a:pt x="106" y="84"/>
                    <a:pt x="112" y="86"/>
                  </a:cubicBezTo>
                  <a:cubicBezTo>
                    <a:pt x="122" y="87"/>
                    <a:pt x="119" y="81"/>
                    <a:pt x="126" y="81"/>
                  </a:cubicBezTo>
                  <a:cubicBezTo>
                    <a:pt x="133" y="81"/>
                    <a:pt x="152" y="85"/>
                    <a:pt x="156" y="84"/>
                  </a:cubicBezTo>
                  <a:cubicBezTo>
                    <a:pt x="160" y="83"/>
                    <a:pt x="153" y="76"/>
                    <a:pt x="151" y="72"/>
                  </a:cubicBezTo>
                  <a:cubicBezTo>
                    <a:pt x="159" y="69"/>
                    <a:pt x="144" y="61"/>
                    <a:pt x="144" y="57"/>
                  </a:cubicBezTo>
                  <a:cubicBezTo>
                    <a:pt x="144" y="53"/>
                    <a:pt x="154" y="51"/>
                    <a:pt x="154" y="48"/>
                  </a:cubicBezTo>
                  <a:cubicBezTo>
                    <a:pt x="154" y="45"/>
                    <a:pt x="148" y="38"/>
                    <a:pt x="144" y="36"/>
                  </a:cubicBezTo>
                  <a:cubicBezTo>
                    <a:pt x="141" y="29"/>
                    <a:pt x="135" y="36"/>
                    <a:pt x="129" y="35"/>
                  </a:cubicBezTo>
                  <a:cubicBezTo>
                    <a:pt x="123" y="34"/>
                    <a:pt x="113" y="34"/>
                    <a:pt x="108" y="32"/>
                  </a:cubicBezTo>
                  <a:cubicBezTo>
                    <a:pt x="103" y="30"/>
                    <a:pt x="103" y="23"/>
                    <a:pt x="99" y="20"/>
                  </a:cubicBezTo>
                  <a:cubicBezTo>
                    <a:pt x="90" y="16"/>
                    <a:pt x="89" y="18"/>
                    <a:pt x="85" y="15"/>
                  </a:cubicBezTo>
                  <a:cubicBezTo>
                    <a:pt x="81" y="12"/>
                    <a:pt x="75" y="0"/>
                    <a:pt x="73" y="2"/>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27" name="Freeform 52"/>
            <p:cNvSpPr>
              <a:spLocks noChangeAspect="1"/>
            </p:cNvSpPr>
            <p:nvPr/>
          </p:nvSpPr>
          <p:spPr bwMode="auto">
            <a:xfrm>
              <a:off x="17803" y="1942"/>
              <a:ext cx="607" cy="517"/>
            </a:xfrm>
            <a:custGeom>
              <a:avLst/>
              <a:gdLst/>
              <a:ahLst/>
              <a:cxnLst>
                <a:cxn ang="0">
                  <a:pos x="248" y="42"/>
                </a:cxn>
                <a:cxn ang="0">
                  <a:pos x="185" y="39"/>
                </a:cxn>
                <a:cxn ang="0">
                  <a:pos x="156" y="27"/>
                </a:cxn>
                <a:cxn ang="0">
                  <a:pos x="134" y="3"/>
                </a:cxn>
                <a:cxn ang="0">
                  <a:pos x="123" y="7"/>
                </a:cxn>
                <a:cxn ang="0">
                  <a:pos x="108" y="18"/>
                </a:cxn>
                <a:cxn ang="0">
                  <a:pos x="71" y="27"/>
                </a:cxn>
                <a:cxn ang="0">
                  <a:pos x="50" y="45"/>
                </a:cxn>
                <a:cxn ang="0">
                  <a:pos x="29" y="45"/>
                </a:cxn>
                <a:cxn ang="0">
                  <a:pos x="0" y="61"/>
                </a:cxn>
                <a:cxn ang="0">
                  <a:pos x="50" y="117"/>
                </a:cxn>
                <a:cxn ang="0">
                  <a:pos x="75" y="139"/>
                </a:cxn>
                <a:cxn ang="0">
                  <a:pos x="77" y="172"/>
                </a:cxn>
                <a:cxn ang="0">
                  <a:pos x="98" y="184"/>
                </a:cxn>
                <a:cxn ang="0">
                  <a:pos x="98" y="211"/>
                </a:cxn>
                <a:cxn ang="0">
                  <a:pos x="138" y="190"/>
                </a:cxn>
                <a:cxn ang="0">
                  <a:pos x="173" y="183"/>
                </a:cxn>
                <a:cxn ang="0">
                  <a:pos x="176" y="171"/>
                </a:cxn>
                <a:cxn ang="0">
                  <a:pos x="201" y="168"/>
                </a:cxn>
                <a:cxn ang="0">
                  <a:pos x="215" y="154"/>
                </a:cxn>
                <a:cxn ang="0">
                  <a:pos x="231" y="132"/>
                </a:cxn>
                <a:cxn ang="0">
                  <a:pos x="216" y="129"/>
                </a:cxn>
                <a:cxn ang="0">
                  <a:pos x="203" y="117"/>
                </a:cxn>
                <a:cxn ang="0">
                  <a:pos x="248" y="42"/>
                </a:cxn>
              </a:cxnLst>
              <a:rect l="0" t="0" r="r" b="b"/>
              <a:pathLst>
                <a:path w="248" h="211">
                  <a:moveTo>
                    <a:pt x="248" y="42"/>
                  </a:moveTo>
                  <a:cubicBezTo>
                    <a:pt x="222" y="36"/>
                    <a:pt x="200" y="41"/>
                    <a:pt x="185" y="39"/>
                  </a:cubicBezTo>
                  <a:cubicBezTo>
                    <a:pt x="170" y="37"/>
                    <a:pt x="164" y="33"/>
                    <a:pt x="156" y="27"/>
                  </a:cubicBezTo>
                  <a:cubicBezTo>
                    <a:pt x="153" y="22"/>
                    <a:pt x="139" y="6"/>
                    <a:pt x="134" y="3"/>
                  </a:cubicBezTo>
                  <a:cubicBezTo>
                    <a:pt x="129" y="0"/>
                    <a:pt x="127" y="4"/>
                    <a:pt x="123" y="7"/>
                  </a:cubicBezTo>
                  <a:cubicBezTo>
                    <a:pt x="115" y="5"/>
                    <a:pt x="116" y="16"/>
                    <a:pt x="108" y="18"/>
                  </a:cubicBezTo>
                  <a:cubicBezTo>
                    <a:pt x="100" y="22"/>
                    <a:pt x="81" y="23"/>
                    <a:pt x="71" y="27"/>
                  </a:cubicBezTo>
                  <a:cubicBezTo>
                    <a:pt x="61" y="31"/>
                    <a:pt x="57" y="42"/>
                    <a:pt x="50" y="45"/>
                  </a:cubicBezTo>
                  <a:cubicBezTo>
                    <a:pt x="43" y="48"/>
                    <a:pt x="37" y="42"/>
                    <a:pt x="29" y="45"/>
                  </a:cubicBezTo>
                  <a:cubicBezTo>
                    <a:pt x="21" y="48"/>
                    <a:pt x="14" y="51"/>
                    <a:pt x="0" y="61"/>
                  </a:cubicBezTo>
                  <a:cubicBezTo>
                    <a:pt x="51" y="78"/>
                    <a:pt x="17" y="84"/>
                    <a:pt x="50" y="117"/>
                  </a:cubicBezTo>
                  <a:cubicBezTo>
                    <a:pt x="60" y="132"/>
                    <a:pt x="70" y="130"/>
                    <a:pt x="75" y="139"/>
                  </a:cubicBezTo>
                  <a:cubicBezTo>
                    <a:pt x="80" y="148"/>
                    <a:pt x="78" y="157"/>
                    <a:pt x="77" y="172"/>
                  </a:cubicBezTo>
                  <a:cubicBezTo>
                    <a:pt x="81" y="180"/>
                    <a:pt x="95" y="178"/>
                    <a:pt x="98" y="184"/>
                  </a:cubicBezTo>
                  <a:cubicBezTo>
                    <a:pt x="101" y="190"/>
                    <a:pt x="91" y="210"/>
                    <a:pt x="98" y="211"/>
                  </a:cubicBezTo>
                  <a:cubicBezTo>
                    <a:pt x="122" y="205"/>
                    <a:pt x="126" y="195"/>
                    <a:pt x="138" y="190"/>
                  </a:cubicBezTo>
                  <a:cubicBezTo>
                    <a:pt x="150" y="185"/>
                    <a:pt x="167" y="186"/>
                    <a:pt x="173" y="183"/>
                  </a:cubicBezTo>
                  <a:cubicBezTo>
                    <a:pt x="179" y="180"/>
                    <a:pt x="171" y="173"/>
                    <a:pt x="176" y="171"/>
                  </a:cubicBezTo>
                  <a:cubicBezTo>
                    <a:pt x="181" y="169"/>
                    <a:pt x="195" y="171"/>
                    <a:pt x="201" y="168"/>
                  </a:cubicBezTo>
                  <a:cubicBezTo>
                    <a:pt x="218" y="154"/>
                    <a:pt x="210" y="160"/>
                    <a:pt x="215" y="154"/>
                  </a:cubicBezTo>
                  <a:cubicBezTo>
                    <a:pt x="220" y="148"/>
                    <a:pt x="231" y="136"/>
                    <a:pt x="231" y="132"/>
                  </a:cubicBezTo>
                  <a:cubicBezTo>
                    <a:pt x="231" y="128"/>
                    <a:pt x="221" y="131"/>
                    <a:pt x="216" y="129"/>
                  </a:cubicBezTo>
                  <a:cubicBezTo>
                    <a:pt x="211" y="127"/>
                    <a:pt x="198" y="131"/>
                    <a:pt x="203" y="117"/>
                  </a:cubicBezTo>
                  <a:cubicBezTo>
                    <a:pt x="209" y="67"/>
                    <a:pt x="230" y="61"/>
                    <a:pt x="248" y="42"/>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28" name="Freeform 62"/>
            <p:cNvSpPr>
              <a:spLocks noChangeAspect="1"/>
            </p:cNvSpPr>
            <p:nvPr/>
          </p:nvSpPr>
          <p:spPr bwMode="auto">
            <a:xfrm>
              <a:off x="16936" y="2462"/>
              <a:ext cx="409" cy="238"/>
            </a:xfrm>
            <a:custGeom>
              <a:avLst/>
              <a:gdLst/>
              <a:ahLst/>
              <a:cxnLst>
                <a:cxn ang="0">
                  <a:pos x="129" y="7"/>
                </a:cxn>
                <a:cxn ang="0">
                  <a:pos x="114" y="31"/>
                </a:cxn>
                <a:cxn ang="0">
                  <a:pos x="78" y="31"/>
                </a:cxn>
                <a:cxn ang="0">
                  <a:pos x="66" y="22"/>
                </a:cxn>
                <a:cxn ang="0">
                  <a:pos x="57" y="2"/>
                </a:cxn>
                <a:cxn ang="0">
                  <a:pos x="32" y="8"/>
                </a:cxn>
                <a:cxn ang="0">
                  <a:pos x="12" y="5"/>
                </a:cxn>
                <a:cxn ang="0">
                  <a:pos x="2" y="14"/>
                </a:cxn>
                <a:cxn ang="0">
                  <a:pos x="18" y="25"/>
                </a:cxn>
                <a:cxn ang="0">
                  <a:pos x="32" y="23"/>
                </a:cxn>
                <a:cxn ang="0">
                  <a:pos x="54" y="35"/>
                </a:cxn>
                <a:cxn ang="0">
                  <a:pos x="65" y="32"/>
                </a:cxn>
                <a:cxn ang="0">
                  <a:pos x="72" y="58"/>
                </a:cxn>
                <a:cxn ang="0">
                  <a:pos x="66" y="82"/>
                </a:cxn>
                <a:cxn ang="0">
                  <a:pos x="72" y="80"/>
                </a:cxn>
                <a:cxn ang="0">
                  <a:pos x="78" y="97"/>
                </a:cxn>
                <a:cxn ang="0">
                  <a:pos x="134" y="92"/>
                </a:cxn>
                <a:cxn ang="0">
                  <a:pos x="164" y="88"/>
                </a:cxn>
                <a:cxn ang="0">
                  <a:pos x="152" y="70"/>
                </a:cxn>
                <a:cxn ang="0">
                  <a:pos x="132" y="52"/>
                </a:cxn>
                <a:cxn ang="0">
                  <a:pos x="135" y="25"/>
                </a:cxn>
                <a:cxn ang="0">
                  <a:pos x="152" y="23"/>
                </a:cxn>
                <a:cxn ang="0">
                  <a:pos x="150" y="10"/>
                </a:cxn>
                <a:cxn ang="0">
                  <a:pos x="129" y="7"/>
                </a:cxn>
              </a:cxnLst>
              <a:rect l="0" t="0" r="r" b="b"/>
              <a:pathLst>
                <a:path w="167" h="97">
                  <a:moveTo>
                    <a:pt x="129" y="7"/>
                  </a:moveTo>
                  <a:cubicBezTo>
                    <a:pt x="121" y="8"/>
                    <a:pt x="122" y="27"/>
                    <a:pt x="114" y="31"/>
                  </a:cubicBezTo>
                  <a:cubicBezTo>
                    <a:pt x="106" y="35"/>
                    <a:pt x="86" y="32"/>
                    <a:pt x="78" y="31"/>
                  </a:cubicBezTo>
                  <a:cubicBezTo>
                    <a:pt x="70" y="30"/>
                    <a:pt x="69" y="27"/>
                    <a:pt x="66" y="22"/>
                  </a:cubicBezTo>
                  <a:cubicBezTo>
                    <a:pt x="53" y="25"/>
                    <a:pt x="62" y="4"/>
                    <a:pt x="57" y="2"/>
                  </a:cubicBezTo>
                  <a:cubicBezTo>
                    <a:pt x="52" y="0"/>
                    <a:pt x="39" y="8"/>
                    <a:pt x="32" y="8"/>
                  </a:cubicBezTo>
                  <a:cubicBezTo>
                    <a:pt x="25" y="8"/>
                    <a:pt x="17" y="4"/>
                    <a:pt x="12" y="5"/>
                  </a:cubicBezTo>
                  <a:cubicBezTo>
                    <a:pt x="7" y="6"/>
                    <a:pt x="1" y="11"/>
                    <a:pt x="2" y="14"/>
                  </a:cubicBezTo>
                  <a:cubicBezTo>
                    <a:pt x="0" y="17"/>
                    <a:pt x="11" y="22"/>
                    <a:pt x="18" y="25"/>
                  </a:cubicBezTo>
                  <a:cubicBezTo>
                    <a:pt x="23" y="26"/>
                    <a:pt x="26" y="21"/>
                    <a:pt x="32" y="23"/>
                  </a:cubicBezTo>
                  <a:cubicBezTo>
                    <a:pt x="38" y="26"/>
                    <a:pt x="50" y="30"/>
                    <a:pt x="54" y="35"/>
                  </a:cubicBezTo>
                  <a:cubicBezTo>
                    <a:pt x="59" y="39"/>
                    <a:pt x="59" y="23"/>
                    <a:pt x="65" y="32"/>
                  </a:cubicBezTo>
                  <a:cubicBezTo>
                    <a:pt x="68" y="36"/>
                    <a:pt x="72" y="50"/>
                    <a:pt x="72" y="58"/>
                  </a:cubicBezTo>
                  <a:cubicBezTo>
                    <a:pt x="72" y="66"/>
                    <a:pt x="66" y="78"/>
                    <a:pt x="66" y="82"/>
                  </a:cubicBezTo>
                  <a:cubicBezTo>
                    <a:pt x="66" y="86"/>
                    <a:pt x="70" y="77"/>
                    <a:pt x="72" y="80"/>
                  </a:cubicBezTo>
                  <a:cubicBezTo>
                    <a:pt x="74" y="83"/>
                    <a:pt x="68" y="95"/>
                    <a:pt x="78" y="97"/>
                  </a:cubicBezTo>
                  <a:cubicBezTo>
                    <a:pt x="111" y="61"/>
                    <a:pt x="99" y="80"/>
                    <a:pt x="134" y="92"/>
                  </a:cubicBezTo>
                  <a:cubicBezTo>
                    <a:pt x="148" y="89"/>
                    <a:pt x="164" y="95"/>
                    <a:pt x="164" y="88"/>
                  </a:cubicBezTo>
                  <a:cubicBezTo>
                    <a:pt x="167" y="84"/>
                    <a:pt x="157" y="76"/>
                    <a:pt x="152" y="70"/>
                  </a:cubicBezTo>
                  <a:cubicBezTo>
                    <a:pt x="147" y="64"/>
                    <a:pt x="135" y="59"/>
                    <a:pt x="132" y="52"/>
                  </a:cubicBezTo>
                  <a:cubicBezTo>
                    <a:pt x="134" y="42"/>
                    <a:pt x="129" y="33"/>
                    <a:pt x="135" y="25"/>
                  </a:cubicBezTo>
                  <a:cubicBezTo>
                    <a:pt x="139" y="20"/>
                    <a:pt x="150" y="29"/>
                    <a:pt x="152" y="23"/>
                  </a:cubicBezTo>
                  <a:cubicBezTo>
                    <a:pt x="155" y="21"/>
                    <a:pt x="155" y="12"/>
                    <a:pt x="150" y="10"/>
                  </a:cubicBezTo>
                  <a:cubicBezTo>
                    <a:pt x="146" y="7"/>
                    <a:pt x="137" y="6"/>
                    <a:pt x="129" y="7"/>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29" name="Freeform 64"/>
            <p:cNvSpPr>
              <a:spLocks noChangeAspect="1"/>
            </p:cNvSpPr>
            <p:nvPr/>
          </p:nvSpPr>
          <p:spPr bwMode="auto">
            <a:xfrm>
              <a:off x="17886" y="2521"/>
              <a:ext cx="120" cy="137"/>
            </a:xfrm>
            <a:custGeom>
              <a:avLst/>
              <a:gdLst/>
              <a:ahLst/>
              <a:cxnLst>
                <a:cxn ang="0">
                  <a:pos x="22" y="10"/>
                </a:cxn>
                <a:cxn ang="0">
                  <a:pos x="2" y="19"/>
                </a:cxn>
                <a:cxn ang="0">
                  <a:pos x="11" y="32"/>
                </a:cxn>
                <a:cxn ang="0">
                  <a:pos x="13" y="53"/>
                </a:cxn>
                <a:cxn ang="0">
                  <a:pos x="28" y="44"/>
                </a:cxn>
                <a:cxn ang="0">
                  <a:pos x="40" y="44"/>
                </a:cxn>
                <a:cxn ang="0">
                  <a:pos x="49" y="34"/>
                </a:cxn>
                <a:cxn ang="0">
                  <a:pos x="38" y="17"/>
                </a:cxn>
                <a:cxn ang="0">
                  <a:pos x="28" y="0"/>
                </a:cxn>
                <a:cxn ang="0">
                  <a:pos x="22" y="10"/>
                </a:cxn>
              </a:cxnLst>
              <a:rect l="0" t="0" r="r" b="b"/>
              <a:pathLst>
                <a:path w="49" h="56">
                  <a:moveTo>
                    <a:pt x="22" y="10"/>
                  </a:moveTo>
                  <a:cubicBezTo>
                    <a:pt x="18" y="13"/>
                    <a:pt x="2" y="13"/>
                    <a:pt x="2" y="19"/>
                  </a:cubicBezTo>
                  <a:cubicBezTo>
                    <a:pt x="0" y="22"/>
                    <a:pt x="9" y="26"/>
                    <a:pt x="11" y="32"/>
                  </a:cubicBezTo>
                  <a:cubicBezTo>
                    <a:pt x="13" y="38"/>
                    <a:pt x="10" y="51"/>
                    <a:pt x="13" y="53"/>
                  </a:cubicBezTo>
                  <a:cubicBezTo>
                    <a:pt x="15" y="56"/>
                    <a:pt x="24" y="45"/>
                    <a:pt x="28" y="44"/>
                  </a:cubicBezTo>
                  <a:cubicBezTo>
                    <a:pt x="32" y="43"/>
                    <a:pt x="37" y="46"/>
                    <a:pt x="40" y="44"/>
                  </a:cubicBezTo>
                  <a:cubicBezTo>
                    <a:pt x="43" y="41"/>
                    <a:pt x="49" y="38"/>
                    <a:pt x="49" y="34"/>
                  </a:cubicBezTo>
                  <a:cubicBezTo>
                    <a:pt x="49" y="30"/>
                    <a:pt x="41" y="23"/>
                    <a:pt x="38" y="17"/>
                  </a:cubicBezTo>
                  <a:cubicBezTo>
                    <a:pt x="35" y="11"/>
                    <a:pt x="31" y="1"/>
                    <a:pt x="28" y="0"/>
                  </a:cubicBezTo>
                  <a:cubicBezTo>
                    <a:pt x="19" y="14"/>
                    <a:pt x="22" y="23"/>
                    <a:pt x="22" y="10"/>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30" name="Freeform 65"/>
            <p:cNvSpPr>
              <a:spLocks noChangeAspect="1"/>
            </p:cNvSpPr>
            <p:nvPr/>
          </p:nvSpPr>
          <p:spPr bwMode="auto">
            <a:xfrm>
              <a:off x="17646" y="2611"/>
              <a:ext cx="287" cy="189"/>
            </a:xfrm>
            <a:custGeom>
              <a:avLst/>
              <a:gdLst/>
              <a:ahLst/>
              <a:cxnLst>
                <a:cxn ang="0">
                  <a:pos x="117" y="22"/>
                </a:cxn>
                <a:cxn ang="0">
                  <a:pos x="105" y="52"/>
                </a:cxn>
                <a:cxn ang="0">
                  <a:pos x="88" y="39"/>
                </a:cxn>
                <a:cxn ang="0">
                  <a:pos x="72" y="37"/>
                </a:cxn>
                <a:cxn ang="0">
                  <a:pos x="55" y="45"/>
                </a:cxn>
                <a:cxn ang="0">
                  <a:pos x="45" y="72"/>
                </a:cxn>
                <a:cxn ang="0">
                  <a:pos x="30" y="75"/>
                </a:cxn>
                <a:cxn ang="0">
                  <a:pos x="15" y="67"/>
                </a:cxn>
                <a:cxn ang="0">
                  <a:pos x="1" y="57"/>
                </a:cxn>
                <a:cxn ang="0">
                  <a:pos x="6" y="40"/>
                </a:cxn>
                <a:cxn ang="0">
                  <a:pos x="21" y="42"/>
                </a:cxn>
                <a:cxn ang="0">
                  <a:pos x="28" y="34"/>
                </a:cxn>
                <a:cxn ang="0">
                  <a:pos x="37" y="13"/>
                </a:cxn>
                <a:cxn ang="0">
                  <a:pos x="57" y="27"/>
                </a:cxn>
                <a:cxn ang="0">
                  <a:pos x="61" y="4"/>
                </a:cxn>
                <a:cxn ang="0">
                  <a:pos x="73" y="4"/>
                </a:cxn>
                <a:cxn ang="0">
                  <a:pos x="70" y="13"/>
                </a:cxn>
                <a:cxn ang="0">
                  <a:pos x="75" y="24"/>
                </a:cxn>
                <a:cxn ang="0">
                  <a:pos x="88" y="16"/>
                </a:cxn>
                <a:cxn ang="0">
                  <a:pos x="103" y="18"/>
                </a:cxn>
                <a:cxn ang="0">
                  <a:pos x="117" y="22"/>
                </a:cxn>
              </a:cxnLst>
              <a:rect l="0" t="0" r="r" b="b"/>
              <a:pathLst>
                <a:path w="117" h="77">
                  <a:moveTo>
                    <a:pt x="117" y="22"/>
                  </a:moveTo>
                  <a:cubicBezTo>
                    <a:pt x="99" y="20"/>
                    <a:pt x="105" y="33"/>
                    <a:pt x="105" y="52"/>
                  </a:cubicBezTo>
                  <a:cubicBezTo>
                    <a:pt x="102" y="58"/>
                    <a:pt x="93" y="41"/>
                    <a:pt x="88" y="39"/>
                  </a:cubicBezTo>
                  <a:cubicBezTo>
                    <a:pt x="83" y="37"/>
                    <a:pt x="77" y="36"/>
                    <a:pt x="72" y="37"/>
                  </a:cubicBezTo>
                  <a:cubicBezTo>
                    <a:pt x="65" y="40"/>
                    <a:pt x="60" y="39"/>
                    <a:pt x="55" y="45"/>
                  </a:cubicBezTo>
                  <a:cubicBezTo>
                    <a:pt x="50" y="51"/>
                    <a:pt x="49" y="67"/>
                    <a:pt x="45" y="72"/>
                  </a:cubicBezTo>
                  <a:cubicBezTo>
                    <a:pt x="41" y="77"/>
                    <a:pt x="35" y="76"/>
                    <a:pt x="30" y="75"/>
                  </a:cubicBezTo>
                  <a:cubicBezTo>
                    <a:pt x="25" y="74"/>
                    <a:pt x="20" y="70"/>
                    <a:pt x="15" y="67"/>
                  </a:cubicBezTo>
                  <a:cubicBezTo>
                    <a:pt x="11" y="62"/>
                    <a:pt x="0" y="62"/>
                    <a:pt x="1" y="57"/>
                  </a:cubicBezTo>
                  <a:cubicBezTo>
                    <a:pt x="0" y="53"/>
                    <a:pt x="3" y="42"/>
                    <a:pt x="6" y="40"/>
                  </a:cubicBezTo>
                  <a:cubicBezTo>
                    <a:pt x="10" y="36"/>
                    <a:pt x="13" y="44"/>
                    <a:pt x="21" y="42"/>
                  </a:cubicBezTo>
                  <a:cubicBezTo>
                    <a:pt x="25" y="41"/>
                    <a:pt x="25" y="39"/>
                    <a:pt x="28" y="34"/>
                  </a:cubicBezTo>
                  <a:cubicBezTo>
                    <a:pt x="31" y="29"/>
                    <a:pt x="32" y="14"/>
                    <a:pt x="37" y="13"/>
                  </a:cubicBezTo>
                  <a:cubicBezTo>
                    <a:pt x="42" y="12"/>
                    <a:pt x="53" y="28"/>
                    <a:pt x="57" y="27"/>
                  </a:cubicBezTo>
                  <a:cubicBezTo>
                    <a:pt x="61" y="26"/>
                    <a:pt x="58" y="8"/>
                    <a:pt x="61" y="4"/>
                  </a:cubicBezTo>
                  <a:cubicBezTo>
                    <a:pt x="64" y="0"/>
                    <a:pt x="69" y="6"/>
                    <a:pt x="73" y="4"/>
                  </a:cubicBezTo>
                  <a:cubicBezTo>
                    <a:pt x="77" y="4"/>
                    <a:pt x="70" y="10"/>
                    <a:pt x="70" y="13"/>
                  </a:cubicBezTo>
                  <a:cubicBezTo>
                    <a:pt x="70" y="16"/>
                    <a:pt x="72" y="23"/>
                    <a:pt x="75" y="24"/>
                  </a:cubicBezTo>
                  <a:cubicBezTo>
                    <a:pt x="78" y="25"/>
                    <a:pt x="83" y="17"/>
                    <a:pt x="88" y="16"/>
                  </a:cubicBezTo>
                  <a:cubicBezTo>
                    <a:pt x="93" y="15"/>
                    <a:pt x="98" y="17"/>
                    <a:pt x="103" y="18"/>
                  </a:cubicBezTo>
                  <a:cubicBezTo>
                    <a:pt x="111" y="16"/>
                    <a:pt x="110" y="27"/>
                    <a:pt x="117" y="22"/>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31" name="Freeform 66"/>
            <p:cNvSpPr>
              <a:spLocks noChangeAspect="1"/>
            </p:cNvSpPr>
            <p:nvPr/>
          </p:nvSpPr>
          <p:spPr bwMode="auto">
            <a:xfrm>
              <a:off x="17472" y="2922"/>
              <a:ext cx="169" cy="116"/>
            </a:xfrm>
            <a:custGeom>
              <a:avLst/>
              <a:gdLst/>
              <a:ahLst/>
              <a:cxnLst>
                <a:cxn ang="0">
                  <a:pos x="57" y="4"/>
                </a:cxn>
                <a:cxn ang="0">
                  <a:pos x="47" y="18"/>
                </a:cxn>
                <a:cxn ang="0">
                  <a:pos x="30" y="20"/>
                </a:cxn>
                <a:cxn ang="0">
                  <a:pos x="18" y="12"/>
                </a:cxn>
                <a:cxn ang="0">
                  <a:pos x="5" y="20"/>
                </a:cxn>
                <a:cxn ang="0">
                  <a:pos x="3" y="33"/>
                </a:cxn>
                <a:cxn ang="0">
                  <a:pos x="23" y="35"/>
                </a:cxn>
                <a:cxn ang="0">
                  <a:pos x="26" y="45"/>
                </a:cxn>
                <a:cxn ang="0">
                  <a:pos x="42" y="45"/>
                </a:cxn>
                <a:cxn ang="0">
                  <a:pos x="45" y="36"/>
                </a:cxn>
                <a:cxn ang="0">
                  <a:pos x="50" y="32"/>
                </a:cxn>
                <a:cxn ang="0">
                  <a:pos x="54" y="18"/>
                </a:cxn>
                <a:cxn ang="0">
                  <a:pos x="68" y="8"/>
                </a:cxn>
                <a:cxn ang="0">
                  <a:pos x="57" y="4"/>
                </a:cxn>
              </a:cxnLst>
              <a:rect l="0" t="0" r="r" b="b"/>
              <a:pathLst>
                <a:path w="69" h="47">
                  <a:moveTo>
                    <a:pt x="57" y="4"/>
                  </a:moveTo>
                  <a:cubicBezTo>
                    <a:pt x="54" y="0"/>
                    <a:pt x="51" y="16"/>
                    <a:pt x="47" y="18"/>
                  </a:cubicBezTo>
                  <a:cubicBezTo>
                    <a:pt x="43" y="21"/>
                    <a:pt x="35" y="21"/>
                    <a:pt x="30" y="20"/>
                  </a:cubicBezTo>
                  <a:cubicBezTo>
                    <a:pt x="25" y="19"/>
                    <a:pt x="22" y="12"/>
                    <a:pt x="18" y="12"/>
                  </a:cubicBezTo>
                  <a:cubicBezTo>
                    <a:pt x="14" y="12"/>
                    <a:pt x="7" y="17"/>
                    <a:pt x="5" y="20"/>
                  </a:cubicBezTo>
                  <a:cubicBezTo>
                    <a:pt x="1" y="23"/>
                    <a:pt x="0" y="29"/>
                    <a:pt x="3" y="33"/>
                  </a:cubicBezTo>
                  <a:cubicBezTo>
                    <a:pt x="6" y="36"/>
                    <a:pt x="19" y="33"/>
                    <a:pt x="23" y="35"/>
                  </a:cubicBezTo>
                  <a:cubicBezTo>
                    <a:pt x="27" y="37"/>
                    <a:pt x="23" y="43"/>
                    <a:pt x="26" y="45"/>
                  </a:cubicBezTo>
                  <a:cubicBezTo>
                    <a:pt x="29" y="47"/>
                    <a:pt x="39" y="46"/>
                    <a:pt x="42" y="45"/>
                  </a:cubicBezTo>
                  <a:cubicBezTo>
                    <a:pt x="43" y="40"/>
                    <a:pt x="41" y="40"/>
                    <a:pt x="45" y="36"/>
                  </a:cubicBezTo>
                  <a:cubicBezTo>
                    <a:pt x="46" y="34"/>
                    <a:pt x="49" y="35"/>
                    <a:pt x="50" y="32"/>
                  </a:cubicBezTo>
                  <a:cubicBezTo>
                    <a:pt x="51" y="29"/>
                    <a:pt x="51" y="22"/>
                    <a:pt x="54" y="18"/>
                  </a:cubicBezTo>
                  <a:cubicBezTo>
                    <a:pt x="57" y="15"/>
                    <a:pt x="67" y="10"/>
                    <a:pt x="68" y="8"/>
                  </a:cubicBezTo>
                  <a:cubicBezTo>
                    <a:pt x="69" y="6"/>
                    <a:pt x="59" y="5"/>
                    <a:pt x="57" y="4"/>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32" name="Freeform 84"/>
            <p:cNvSpPr>
              <a:spLocks noChangeAspect="1"/>
            </p:cNvSpPr>
            <p:nvPr/>
          </p:nvSpPr>
          <p:spPr bwMode="auto">
            <a:xfrm>
              <a:off x="18178" y="2663"/>
              <a:ext cx="76" cy="115"/>
            </a:xfrm>
            <a:custGeom>
              <a:avLst/>
              <a:gdLst/>
              <a:ahLst/>
              <a:cxnLst>
                <a:cxn ang="0">
                  <a:pos x="29" y="1"/>
                </a:cxn>
                <a:cxn ang="0">
                  <a:pos x="18" y="19"/>
                </a:cxn>
                <a:cxn ang="0">
                  <a:pos x="8" y="24"/>
                </a:cxn>
                <a:cxn ang="0">
                  <a:pos x="2" y="31"/>
                </a:cxn>
                <a:cxn ang="0">
                  <a:pos x="0" y="42"/>
                </a:cxn>
                <a:cxn ang="0">
                  <a:pos x="2" y="46"/>
                </a:cxn>
                <a:cxn ang="0">
                  <a:pos x="18" y="33"/>
                </a:cxn>
                <a:cxn ang="0">
                  <a:pos x="29" y="27"/>
                </a:cxn>
                <a:cxn ang="0">
                  <a:pos x="29" y="1"/>
                </a:cxn>
              </a:cxnLst>
              <a:rect l="0" t="0" r="r" b="b"/>
              <a:pathLst>
                <a:path w="31" h="47">
                  <a:moveTo>
                    <a:pt x="29" y="1"/>
                  </a:moveTo>
                  <a:cubicBezTo>
                    <a:pt x="27" y="0"/>
                    <a:pt x="21" y="15"/>
                    <a:pt x="18" y="19"/>
                  </a:cubicBezTo>
                  <a:cubicBezTo>
                    <a:pt x="15" y="23"/>
                    <a:pt x="11" y="22"/>
                    <a:pt x="8" y="24"/>
                  </a:cubicBezTo>
                  <a:cubicBezTo>
                    <a:pt x="4" y="29"/>
                    <a:pt x="3" y="28"/>
                    <a:pt x="2" y="31"/>
                  </a:cubicBezTo>
                  <a:cubicBezTo>
                    <a:pt x="1" y="34"/>
                    <a:pt x="0" y="40"/>
                    <a:pt x="0" y="42"/>
                  </a:cubicBezTo>
                  <a:cubicBezTo>
                    <a:pt x="1" y="43"/>
                    <a:pt x="1" y="46"/>
                    <a:pt x="2" y="46"/>
                  </a:cubicBezTo>
                  <a:cubicBezTo>
                    <a:pt x="9" y="47"/>
                    <a:pt x="12" y="35"/>
                    <a:pt x="18" y="33"/>
                  </a:cubicBezTo>
                  <a:cubicBezTo>
                    <a:pt x="22" y="32"/>
                    <a:pt x="24" y="27"/>
                    <a:pt x="29" y="27"/>
                  </a:cubicBezTo>
                  <a:cubicBezTo>
                    <a:pt x="30" y="15"/>
                    <a:pt x="31" y="12"/>
                    <a:pt x="29" y="1"/>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33" name="Freeform 85"/>
            <p:cNvSpPr>
              <a:spLocks noChangeAspect="1"/>
            </p:cNvSpPr>
            <p:nvPr/>
          </p:nvSpPr>
          <p:spPr bwMode="auto">
            <a:xfrm>
              <a:off x="17065" y="2883"/>
              <a:ext cx="32" cy="44"/>
            </a:xfrm>
            <a:custGeom>
              <a:avLst/>
              <a:gdLst/>
              <a:ahLst/>
              <a:cxnLst>
                <a:cxn ang="0">
                  <a:pos x="12" y="7"/>
                </a:cxn>
                <a:cxn ang="0">
                  <a:pos x="9" y="18"/>
                </a:cxn>
                <a:cxn ang="0">
                  <a:pos x="12" y="7"/>
                </a:cxn>
              </a:cxnLst>
              <a:rect l="0" t="0" r="r" b="b"/>
              <a:pathLst>
                <a:path w="13" h="18">
                  <a:moveTo>
                    <a:pt x="12" y="7"/>
                  </a:moveTo>
                  <a:cubicBezTo>
                    <a:pt x="1" y="0"/>
                    <a:pt x="0" y="14"/>
                    <a:pt x="9" y="18"/>
                  </a:cubicBezTo>
                  <a:cubicBezTo>
                    <a:pt x="13" y="11"/>
                    <a:pt x="12" y="14"/>
                    <a:pt x="12" y="7"/>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34" name="Freeform 86"/>
            <p:cNvSpPr>
              <a:spLocks noChangeAspect="1"/>
            </p:cNvSpPr>
            <p:nvPr/>
          </p:nvSpPr>
          <p:spPr bwMode="auto">
            <a:xfrm>
              <a:off x="16987" y="2859"/>
              <a:ext cx="27" cy="17"/>
            </a:xfrm>
            <a:custGeom>
              <a:avLst/>
              <a:gdLst/>
              <a:ahLst/>
              <a:cxnLst>
                <a:cxn ang="0">
                  <a:pos x="11" y="7"/>
                </a:cxn>
                <a:cxn ang="0">
                  <a:pos x="11" y="7"/>
                </a:cxn>
              </a:cxnLst>
              <a:rect l="0" t="0" r="r" b="b"/>
              <a:pathLst>
                <a:path w="11" h="7">
                  <a:moveTo>
                    <a:pt x="11" y="7"/>
                  </a:moveTo>
                  <a:cubicBezTo>
                    <a:pt x="0" y="0"/>
                    <a:pt x="11" y="4"/>
                    <a:pt x="11" y="7"/>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35" name="Freeform 88"/>
            <p:cNvSpPr>
              <a:spLocks noChangeAspect="1"/>
            </p:cNvSpPr>
            <p:nvPr/>
          </p:nvSpPr>
          <p:spPr bwMode="auto">
            <a:xfrm>
              <a:off x="-3584" y="-9167"/>
              <a:ext cx="41" cy="33"/>
            </a:xfrm>
            <a:custGeom>
              <a:avLst/>
              <a:gdLst/>
              <a:ahLst/>
              <a:cxnLst>
                <a:cxn ang="0">
                  <a:pos x="38" y="2"/>
                </a:cxn>
                <a:cxn ang="0">
                  <a:pos x="20" y="9"/>
                </a:cxn>
                <a:cxn ang="0">
                  <a:pos x="8" y="0"/>
                </a:cxn>
                <a:cxn ang="0">
                  <a:pos x="15" y="32"/>
                </a:cxn>
                <a:cxn ang="0">
                  <a:pos x="41" y="15"/>
                </a:cxn>
                <a:cxn ang="0">
                  <a:pos x="38" y="2"/>
                </a:cxn>
              </a:cxnLst>
              <a:rect l="0" t="0" r="r" b="b"/>
              <a:pathLst>
                <a:path w="41" h="33">
                  <a:moveTo>
                    <a:pt x="38" y="2"/>
                  </a:moveTo>
                  <a:cubicBezTo>
                    <a:pt x="31" y="11"/>
                    <a:pt x="32" y="11"/>
                    <a:pt x="20" y="9"/>
                  </a:cubicBezTo>
                  <a:cubicBezTo>
                    <a:pt x="17" y="4"/>
                    <a:pt x="13" y="3"/>
                    <a:pt x="8" y="0"/>
                  </a:cubicBezTo>
                  <a:cubicBezTo>
                    <a:pt x="3" y="13"/>
                    <a:pt x="0" y="25"/>
                    <a:pt x="15" y="32"/>
                  </a:cubicBezTo>
                  <a:cubicBezTo>
                    <a:pt x="40" y="30"/>
                    <a:pt x="35" y="33"/>
                    <a:pt x="41" y="15"/>
                  </a:cubicBezTo>
                  <a:cubicBezTo>
                    <a:pt x="39" y="11"/>
                    <a:pt x="38" y="7"/>
                    <a:pt x="38" y="2"/>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36" name="Freeform 89"/>
            <p:cNvSpPr>
              <a:spLocks noChangeAspect="1"/>
            </p:cNvSpPr>
            <p:nvPr/>
          </p:nvSpPr>
          <p:spPr bwMode="auto">
            <a:xfrm>
              <a:off x="1343" y="-2646"/>
              <a:ext cx="117" cy="166"/>
            </a:xfrm>
            <a:custGeom>
              <a:avLst/>
              <a:gdLst/>
              <a:ahLst/>
              <a:cxnLst>
                <a:cxn ang="0">
                  <a:pos x="114" y="91"/>
                </a:cxn>
                <a:cxn ang="0">
                  <a:pos x="99" y="99"/>
                </a:cxn>
                <a:cxn ang="0">
                  <a:pos x="85" y="85"/>
                </a:cxn>
                <a:cxn ang="0">
                  <a:pos x="57" y="57"/>
                </a:cxn>
                <a:cxn ang="0">
                  <a:pos x="48" y="45"/>
                </a:cxn>
                <a:cxn ang="0">
                  <a:pos x="31" y="31"/>
                </a:cxn>
                <a:cxn ang="0">
                  <a:pos x="19" y="0"/>
                </a:cxn>
                <a:cxn ang="0">
                  <a:pos x="13" y="13"/>
                </a:cxn>
                <a:cxn ang="0">
                  <a:pos x="3" y="30"/>
                </a:cxn>
                <a:cxn ang="0">
                  <a:pos x="21" y="46"/>
                </a:cxn>
                <a:cxn ang="0">
                  <a:pos x="30" y="58"/>
                </a:cxn>
                <a:cxn ang="0">
                  <a:pos x="39" y="78"/>
                </a:cxn>
                <a:cxn ang="0">
                  <a:pos x="42" y="103"/>
                </a:cxn>
                <a:cxn ang="0">
                  <a:pos x="18" y="114"/>
                </a:cxn>
                <a:cxn ang="0">
                  <a:pos x="57" y="121"/>
                </a:cxn>
                <a:cxn ang="0">
                  <a:pos x="66" y="139"/>
                </a:cxn>
                <a:cxn ang="0">
                  <a:pos x="78" y="166"/>
                </a:cxn>
                <a:cxn ang="0">
                  <a:pos x="78" y="144"/>
                </a:cxn>
                <a:cxn ang="0">
                  <a:pos x="76" y="129"/>
                </a:cxn>
                <a:cxn ang="0">
                  <a:pos x="90" y="124"/>
                </a:cxn>
                <a:cxn ang="0">
                  <a:pos x="102" y="121"/>
                </a:cxn>
                <a:cxn ang="0">
                  <a:pos x="99" y="117"/>
                </a:cxn>
                <a:cxn ang="0">
                  <a:pos x="97" y="112"/>
                </a:cxn>
                <a:cxn ang="0">
                  <a:pos x="111" y="99"/>
                </a:cxn>
                <a:cxn ang="0">
                  <a:pos x="114" y="91"/>
                </a:cxn>
              </a:cxnLst>
              <a:rect l="0" t="0" r="r" b="b"/>
              <a:pathLst>
                <a:path w="117" h="166">
                  <a:moveTo>
                    <a:pt x="114" y="91"/>
                  </a:moveTo>
                  <a:cubicBezTo>
                    <a:pt x="109" y="93"/>
                    <a:pt x="104" y="95"/>
                    <a:pt x="99" y="99"/>
                  </a:cubicBezTo>
                  <a:cubicBezTo>
                    <a:pt x="92" y="95"/>
                    <a:pt x="94" y="88"/>
                    <a:pt x="85" y="85"/>
                  </a:cubicBezTo>
                  <a:cubicBezTo>
                    <a:pt x="82" y="69"/>
                    <a:pt x="69" y="66"/>
                    <a:pt x="57" y="57"/>
                  </a:cubicBezTo>
                  <a:cubicBezTo>
                    <a:pt x="55" y="51"/>
                    <a:pt x="53" y="49"/>
                    <a:pt x="48" y="45"/>
                  </a:cubicBezTo>
                  <a:cubicBezTo>
                    <a:pt x="43" y="37"/>
                    <a:pt x="40" y="34"/>
                    <a:pt x="31" y="31"/>
                  </a:cubicBezTo>
                  <a:cubicBezTo>
                    <a:pt x="15" y="19"/>
                    <a:pt x="22" y="43"/>
                    <a:pt x="19" y="0"/>
                  </a:cubicBezTo>
                  <a:cubicBezTo>
                    <a:pt x="13" y="4"/>
                    <a:pt x="12" y="5"/>
                    <a:pt x="13" y="13"/>
                  </a:cubicBezTo>
                  <a:cubicBezTo>
                    <a:pt x="12" y="24"/>
                    <a:pt x="13" y="27"/>
                    <a:pt x="3" y="30"/>
                  </a:cubicBezTo>
                  <a:cubicBezTo>
                    <a:pt x="0" y="45"/>
                    <a:pt x="7" y="45"/>
                    <a:pt x="21" y="46"/>
                  </a:cubicBezTo>
                  <a:cubicBezTo>
                    <a:pt x="25" y="52"/>
                    <a:pt x="22" y="56"/>
                    <a:pt x="30" y="58"/>
                  </a:cubicBezTo>
                  <a:cubicBezTo>
                    <a:pt x="34" y="65"/>
                    <a:pt x="36" y="70"/>
                    <a:pt x="39" y="78"/>
                  </a:cubicBezTo>
                  <a:cubicBezTo>
                    <a:pt x="36" y="87"/>
                    <a:pt x="39" y="94"/>
                    <a:pt x="42" y="103"/>
                  </a:cubicBezTo>
                  <a:cubicBezTo>
                    <a:pt x="32" y="109"/>
                    <a:pt x="31" y="112"/>
                    <a:pt x="18" y="114"/>
                  </a:cubicBezTo>
                  <a:cubicBezTo>
                    <a:pt x="13" y="124"/>
                    <a:pt x="56" y="121"/>
                    <a:pt x="57" y="121"/>
                  </a:cubicBezTo>
                  <a:cubicBezTo>
                    <a:pt x="58" y="128"/>
                    <a:pt x="64" y="132"/>
                    <a:pt x="66" y="139"/>
                  </a:cubicBezTo>
                  <a:cubicBezTo>
                    <a:pt x="70" y="151"/>
                    <a:pt x="68" y="159"/>
                    <a:pt x="78" y="166"/>
                  </a:cubicBezTo>
                  <a:cubicBezTo>
                    <a:pt x="92" y="164"/>
                    <a:pt x="82" y="164"/>
                    <a:pt x="78" y="144"/>
                  </a:cubicBezTo>
                  <a:cubicBezTo>
                    <a:pt x="79" y="135"/>
                    <a:pt x="83" y="133"/>
                    <a:pt x="76" y="129"/>
                  </a:cubicBezTo>
                  <a:cubicBezTo>
                    <a:pt x="79" y="121"/>
                    <a:pt x="83" y="123"/>
                    <a:pt x="90" y="124"/>
                  </a:cubicBezTo>
                  <a:cubicBezTo>
                    <a:pt x="94" y="127"/>
                    <a:pt x="106" y="131"/>
                    <a:pt x="102" y="121"/>
                  </a:cubicBezTo>
                  <a:cubicBezTo>
                    <a:pt x="101" y="119"/>
                    <a:pt x="100" y="118"/>
                    <a:pt x="99" y="117"/>
                  </a:cubicBezTo>
                  <a:cubicBezTo>
                    <a:pt x="98" y="115"/>
                    <a:pt x="98" y="114"/>
                    <a:pt x="97" y="112"/>
                  </a:cubicBezTo>
                  <a:cubicBezTo>
                    <a:pt x="101" y="107"/>
                    <a:pt x="107" y="104"/>
                    <a:pt x="111" y="99"/>
                  </a:cubicBezTo>
                  <a:cubicBezTo>
                    <a:pt x="111" y="98"/>
                    <a:pt x="117" y="81"/>
                    <a:pt x="114" y="91"/>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37" name="Freeform 90"/>
            <p:cNvSpPr>
              <a:spLocks noChangeAspect="1"/>
            </p:cNvSpPr>
            <p:nvPr/>
          </p:nvSpPr>
          <p:spPr bwMode="auto">
            <a:xfrm>
              <a:off x="1580" y="-8041"/>
              <a:ext cx="118" cy="73"/>
            </a:xfrm>
            <a:custGeom>
              <a:avLst/>
              <a:gdLst/>
              <a:ahLst/>
              <a:cxnLst>
                <a:cxn ang="0">
                  <a:pos x="3" y="64"/>
                </a:cxn>
                <a:cxn ang="0">
                  <a:pos x="16" y="23"/>
                </a:cxn>
                <a:cxn ang="0">
                  <a:pos x="37" y="10"/>
                </a:cxn>
                <a:cxn ang="0">
                  <a:pos x="51" y="7"/>
                </a:cxn>
                <a:cxn ang="0">
                  <a:pos x="66" y="2"/>
                </a:cxn>
                <a:cxn ang="0">
                  <a:pos x="84" y="11"/>
                </a:cxn>
                <a:cxn ang="0">
                  <a:pos x="114" y="37"/>
                </a:cxn>
                <a:cxn ang="0">
                  <a:pos x="117" y="41"/>
                </a:cxn>
                <a:cxn ang="0">
                  <a:pos x="108" y="43"/>
                </a:cxn>
                <a:cxn ang="0">
                  <a:pos x="96" y="55"/>
                </a:cxn>
                <a:cxn ang="0">
                  <a:pos x="73" y="67"/>
                </a:cxn>
                <a:cxn ang="0">
                  <a:pos x="31" y="73"/>
                </a:cxn>
                <a:cxn ang="0">
                  <a:pos x="3" y="64"/>
                </a:cxn>
              </a:cxnLst>
              <a:rect l="0" t="0" r="r" b="b"/>
              <a:pathLst>
                <a:path w="118" h="73">
                  <a:moveTo>
                    <a:pt x="3" y="64"/>
                  </a:moveTo>
                  <a:cubicBezTo>
                    <a:pt x="6" y="49"/>
                    <a:pt x="0" y="29"/>
                    <a:pt x="16" y="23"/>
                  </a:cubicBezTo>
                  <a:cubicBezTo>
                    <a:pt x="20" y="14"/>
                    <a:pt x="28" y="12"/>
                    <a:pt x="37" y="10"/>
                  </a:cubicBezTo>
                  <a:cubicBezTo>
                    <a:pt x="42" y="9"/>
                    <a:pt x="51" y="7"/>
                    <a:pt x="51" y="7"/>
                  </a:cubicBezTo>
                  <a:cubicBezTo>
                    <a:pt x="55" y="0"/>
                    <a:pt x="58" y="1"/>
                    <a:pt x="66" y="2"/>
                  </a:cubicBezTo>
                  <a:cubicBezTo>
                    <a:pt x="71" y="6"/>
                    <a:pt x="78" y="10"/>
                    <a:pt x="84" y="11"/>
                  </a:cubicBezTo>
                  <a:cubicBezTo>
                    <a:pt x="95" y="20"/>
                    <a:pt x="102" y="30"/>
                    <a:pt x="114" y="37"/>
                  </a:cubicBezTo>
                  <a:cubicBezTo>
                    <a:pt x="115" y="38"/>
                    <a:pt x="118" y="40"/>
                    <a:pt x="117" y="41"/>
                  </a:cubicBezTo>
                  <a:cubicBezTo>
                    <a:pt x="115" y="43"/>
                    <a:pt x="111" y="42"/>
                    <a:pt x="108" y="43"/>
                  </a:cubicBezTo>
                  <a:cubicBezTo>
                    <a:pt x="103" y="46"/>
                    <a:pt x="102" y="52"/>
                    <a:pt x="96" y="55"/>
                  </a:cubicBezTo>
                  <a:cubicBezTo>
                    <a:pt x="90" y="62"/>
                    <a:pt x="83" y="65"/>
                    <a:pt x="73" y="67"/>
                  </a:cubicBezTo>
                  <a:cubicBezTo>
                    <a:pt x="59" y="65"/>
                    <a:pt x="45" y="71"/>
                    <a:pt x="31" y="73"/>
                  </a:cubicBezTo>
                  <a:cubicBezTo>
                    <a:pt x="16" y="72"/>
                    <a:pt x="17" y="65"/>
                    <a:pt x="3" y="64"/>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38" name="Freeform 91"/>
            <p:cNvSpPr>
              <a:spLocks noChangeAspect="1"/>
            </p:cNvSpPr>
            <p:nvPr/>
          </p:nvSpPr>
          <p:spPr bwMode="auto">
            <a:xfrm>
              <a:off x="1868" y="-7394"/>
              <a:ext cx="157" cy="212"/>
            </a:xfrm>
            <a:custGeom>
              <a:avLst/>
              <a:gdLst/>
              <a:ahLst/>
              <a:cxnLst>
                <a:cxn ang="0">
                  <a:pos x="157" y="71"/>
                </a:cxn>
                <a:cxn ang="0">
                  <a:pos x="142" y="41"/>
                </a:cxn>
                <a:cxn ang="0">
                  <a:pos x="127" y="27"/>
                </a:cxn>
                <a:cxn ang="0">
                  <a:pos x="99" y="8"/>
                </a:cxn>
                <a:cxn ang="0">
                  <a:pos x="85" y="0"/>
                </a:cxn>
                <a:cxn ang="0">
                  <a:pos x="58" y="15"/>
                </a:cxn>
                <a:cxn ang="0">
                  <a:pos x="48" y="29"/>
                </a:cxn>
                <a:cxn ang="0">
                  <a:pos x="27" y="36"/>
                </a:cxn>
                <a:cxn ang="0">
                  <a:pos x="19" y="53"/>
                </a:cxn>
                <a:cxn ang="0">
                  <a:pos x="1" y="72"/>
                </a:cxn>
                <a:cxn ang="0">
                  <a:pos x="3" y="87"/>
                </a:cxn>
                <a:cxn ang="0">
                  <a:pos x="1" y="92"/>
                </a:cxn>
                <a:cxn ang="0">
                  <a:pos x="10" y="99"/>
                </a:cxn>
                <a:cxn ang="0">
                  <a:pos x="19" y="125"/>
                </a:cxn>
                <a:cxn ang="0">
                  <a:pos x="61" y="159"/>
                </a:cxn>
                <a:cxn ang="0">
                  <a:pos x="75" y="173"/>
                </a:cxn>
                <a:cxn ang="0">
                  <a:pos x="78" y="188"/>
                </a:cxn>
                <a:cxn ang="0">
                  <a:pos x="85" y="212"/>
                </a:cxn>
                <a:cxn ang="0">
                  <a:pos x="90" y="207"/>
                </a:cxn>
                <a:cxn ang="0">
                  <a:pos x="108" y="210"/>
                </a:cxn>
                <a:cxn ang="0">
                  <a:pos x="114" y="207"/>
                </a:cxn>
                <a:cxn ang="0">
                  <a:pos x="108" y="194"/>
                </a:cxn>
                <a:cxn ang="0">
                  <a:pos x="82" y="173"/>
                </a:cxn>
                <a:cxn ang="0">
                  <a:pos x="78" y="140"/>
                </a:cxn>
                <a:cxn ang="0">
                  <a:pos x="69" y="117"/>
                </a:cxn>
                <a:cxn ang="0">
                  <a:pos x="97" y="99"/>
                </a:cxn>
                <a:cxn ang="0">
                  <a:pos x="130" y="80"/>
                </a:cxn>
                <a:cxn ang="0">
                  <a:pos x="157" y="71"/>
                </a:cxn>
              </a:cxnLst>
              <a:rect l="0" t="0" r="r" b="b"/>
              <a:pathLst>
                <a:path w="157" h="212">
                  <a:moveTo>
                    <a:pt x="157" y="71"/>
                  </a:moveTo>
                  <a:cubicBezTo>
                    <a:pt x="144" y="64"/>
                    <a:pt x="153" y="48"/>
                    <a:pt x="142" y="41"/>
                  </a:cubicBezTo>
                  <a:cubicBezTo>
                    <a:pt x="141" y="34"/>
                    <a:pt x="133" y="31"/>
                    <a:pt x="127" y="27"/>
                  </a:cubicBezTo>
                  <a:cubicBezTo>
                    <a:pt x="121" y="18"/>
                    <a:pt x="110" y="10"/>
                    <a:pt x="99" y="8"/>
                  </a:cubicBezTo>
                  <a:cubicBezTo>
                    <a:pt x="94" y="6"/>
                    <a:pt x="90" y="3"/>
                    <a:pt x="85" y="0"/>
                  </a:cubicBezTo>
                  <a:cubicBezTo>
                    <a:pt x="78" y="8"/>
                    <a:pt x="69" y="13"/>
                    <a:pt x="58" y="15"/>
                  </a:cubicBezTo>
                  <a:cubicBezTo>
                    <a:pt x="49" y="20"/>
                    <a:pt x="55" y="24"/>
                    <a:pt x="48" y="29"/>
                  </a:cubicBezTo>
                  <a:cubicBezTo>
                    <a:pt x="39" y="36"/>
                    <a:pt x="37" y="35"/>
                    <a:pt x="27" y="36"/>
                  </a:cubicBezTo>
                  <a:cubicBezTo>
                    <a:pt x="18" y="41"/>
                    <a:pt x="22" y="37"/>
                    <a:pt x="19" y="53"/>
                  </a:cubicBezTo>
                  <a:cubicBezTo>
                    <a:pt x="18" y="57"/>
                    <a:pt x="5" y="69"/>
                    <a:pt x="1" y="72"/>
                  </a:cubicBezTo>
                  <a:cubicBezTo>
                    <a:pt x="0" y="78"/>
                    <a:pt x="0" y="82"/>
                    <a:pt x="3" y="87"/>
                  </a:cubicBezTo>
                  <a:cubicBezTo>
                    <a:pt x="2" y="89"/>
                    <a:pt x="0" y="90"/>
                    <a:pt x="1" y="92"/>
                  </a:cubicBezTo>
                  <a:cubicBezTo>
                    <a:pt x="3" y="95"/>
                    <a:pt x="10" y="99"/>
                    <a:pt x="10" y="99"/>
                  </a:cubicBezTo>
                  <a:cubicBezTo>
                    <a:pt x="15" y="107"/>
                    <a:pt x="14" y="118"/>
                    <a:pt x="19" y="125"/>
                  </a:cubicBezTo>
                  <a:cubicBezTo>
                    <a:pt x="29" y="140"/>
                    <a:pt x="43" y="157"/>
                    <a:pt x="61" y="159"/>
                  </a:cubicBezTo>
                  <a:cubicBezTo>
                    <a:pt x="69" y="162"/>
                    <a:pt x="72" y="165"/>
                    <a:pt x="75" y="173"/>
                  </a:cubicBezTo>
                  <a:cubicBezTo>
                    <a:pt x="76" y="182"/>
                    <a:pt x="70" y="183"/>
                    <a:pt x="78" y="188"/>
                  </a:cubicBezTo>
                  <a:cubicBezTo>
                    <a:pt x="84" y="195"/>
                    <a:pt x="80" y="204"/>
                    <a:pt x="85" y="212"/>
                  </a:cubicBezTo>
                  <a:cubicBezTo>
                    <a:pt x="87" y="210"/>
                    <a:pt x="88" y="207"/>
                    <a:pt x="90" y="207"/>
                  </a:cubicBezTo>
                  <a:cubicBezTo>
                    <a:pt x="96" y="206"/>
                    <a:pt x="108" y="210"/>
                    <a:pt x="108" y="210"/>
                  </a:cubicBezTo>
                  <a:cubicBezTo>
                    <a:pt x="110" y="209"/>
                    <a:pt x="113" y="209"/>
                    <a:pt x="114" y="207"/>
                  </a:cubicBezTo>
                  <a:cubicBezTo>
                    <a:pt x="115" y="205"/>
                    <a:pt x="109" y="196"/>
                    <a:pt x="108" y="194"/>
                  </a:cubicBezTo>
                  <a:cubicBezTo>
                    <a:pt x="102" y="185"/>
                    <a:pt x="92" y="179"/>
                    <a:pt x="82" y="173"/>
                  </a:cubicBezTo>
                  <a:cubicBezTo>
                    <a:pt x="73" y="158"/>
                    <a:pt x="76" y="167"/>
                    <a:pt x="78" y="140"/>
                  </a:cubicBezTo>
                  <a:cubicBezTo>
                    <a:pt x="74" y="113"/>
                    <a:pt x="72" y="133"/>
                    <a:pt x="69" y="117"/>
                  </a:cubicBezTo>
                  <a:cubicBezTo>
                    <a:pt x="79" y="113"/>
                    <a:pt x="86" y="104"/>
                    <a:pt x="97" y="99"/>
                  </a:cubicBezTo>
                  <a:cubicBezTo>
                    <a:pt x="104" y="90"/>
                    <a:pt x="119" y="82"/>
                    <a:pt x="130" y="80"/>
                  </a:cubicBezTo>
                  <a:cubicBezTo>
                    <a:pt x="140" y="76"/>
                    <a:pt x="149" y="79"/>
                    <a:pt x="157" y="71"/>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39" name="Freeform 92"/>
            <p:cNvSpPr>
              <a:spLocks noChangeAspect="1"/>
            </p:cNvSpPr>
            <p:nvPr/>
          </p:nvSpPr>
          <p:spPr bwMode="auto">
            <a:xfrm>
              <a:off x="2034" y="-7298"/>
              <a:ext cx="221" cy="227"/>
            </a:xfrm>
            <a:custGeom>
              <a:avLst/>
              <a:gdLst/>
              <a:ahLst/>
              <a:cxnLst>
                <a:cxn ang="0">
                  <a:pos x="9" y="0"/>
                </a:cxn>
                <a:cxn ang="0">
                  <a:pos x="0" y="15"/>
                </a:cxn>
                <a:cxn ang="0">
                  <a:pos x="11" y="38"/>
                </a:cxn>
                <a:cxn ang="0">
                  <a:pos x="29" y="72"/>
                </a:cxn>
                <a:cxn ang="0">
                  <a:pos x="38" y="105"/>
                </a:cxn>
                <a:cxn ang="0">
                  <a:pos x="51" y="147"/>
                </a:cxn>
                <a:cxn ang="0">
                  <a:pos x="59" y="162"/>
                </a:cxn>
                <a:cxn ang="0">
                  <a:pos x="71" y="171"/>
                </a:cxn>
                <a:cxn ang="0">
                  <a:pos x="86" y="194"/>
                </a:cxn>
                <a:cxn ang="0">
                  <a:pos x="101" y="200"/>
                </a:cxn>
                <a:cxn ang="0">
                  <a:pos x="116" y="197"/>
                </a:cxn>
                <a:cxn ang="0">
                  <a:pos x="146" y="213"/>
                </a:cxn>
                <a:cxn ang="0">
                  <a:pos x="162" y="219"/>
                </a:cxn>
                <a:cxn ang="0">
                  <a:pos x="179" y="222"/>
                </a:cxn>
                <a:cxn ang="0">
                  <a:pos x="186" y="183"/>
                </a:cxn>
                <a:cxn ang="0">
                  <a:pos x="194" y="161"/>
                </a:cxn>
                <a:cxn ang="0">
                  <a:pos x="204" y="138"/>
                </a:cxn>
                <a:cxn ang="0">
                  <a:pos x="213" y="123"/>
                </a:cxn>
                <a:cxn ang="0">
                  <a:pos x="216" y="111"/>
                </a:cxn>
                <a:cxn ang="0">
                  <a:pos x="182" y="108"/>
                </a:cxn>
                <a:cxn ang="0">
                  <a:pos x="143" y="86"/>
                </a:cxn>
                <a:cxn ang="0">
                  <a:pos x="129" y="68"/>
                </a:cxn>
                <a:cxn ang="0">
                  <a:pos x="114" y="59"/>
                </a:cxn>
                <a:cxn ang="0">
                  <a:pos x="90" y="42"/>
                </a:cxn>
                <a:cxn ang="0">
                  <a:pos x="75" y="24"/>
                </a:cxn>
                <a:cxn ang="0">
                  <a:pos x="39" y="20"/>
                </a:cxn>
                <a:cxn ang="0">
                  <a:pos x="15" y="15"/>
                </a:cxn>
                <a:cxn ang="0">
                  <a:pos x="9" y="0"/>
                </a:cxn>
              </a:cxnLst>
              <a:rect l="0" t="0" r="r" b="b"/>
              <a:pathLst>
                <a:path w="221" h="227">
                  <a:moveTo>
                    <a:pt x="9" y="0"/>
                  </a:moveTo>
                  <a:cubicBezTo>
                    <a:pt x="6" y="5"/>
                    <a:pt x="4" y="10"/>
                    <a:pt x="0" y="15"/>
                  </a:cubicBezTo>
                  <a:cubicBezTo>
                    <a:pt x="2" y="32"/>
                    <a:pt x="2" y="27"/>
                    <a:pt x="11" y="38"/>
                  </a:cubicBezTo>
                  <a:cubicBezTo>
                    <a:pt x="12" y="43"/>
                    <a:pt x="25" y="66"/>
                    <a:pt x="29" y="72"/>
                  </a:cubicBezTo>
                  <a:cubicBezTo>
                    <a:pt x="31" y="82"/>
                    <a:pt x="33" y="95"/>
                    <a:pt x="38" y="105"/>
                  </a:cubicBezTo>
                  <a:cubicBezTo>
                    <a:pt x="40" y="121"/>
                    <a:pt x="38" y="136"/>
                    <a:pt x="51" y="147"/>
                  </a:cubicBezTo>
                  <a:cubicBezTo>
                    <a:pt x="53" y="152"/>
                    <a:pt x="55" y="157"/>
                    <a:pt x="59" y="162"/>
                  </a:cubicBezTo>
                  <a:cubicBezTo>
                    <a:pt x="60" y="170"/>
                    <a:pt x="63" y="170"/>
                    <a:pt x="71" y="171"/>
                  </a:cubicBezTo>
                  <a:cubicBezTo>
                    <a:pt x="79" y="177"/>
                    <a:pt x="81" y="191"/>
                    <a:pt x="86" y="194"/>
                  </a:cubicBezTo>
                  <a:cubicBezTo>
                    <a:pt x="91" y="197"/>
                    <a:pt x="101" y="200"/>
                    <a:pt x="101" y="200"/>
                  </a:cubicBezTo>
                  <a:cubicBezTo>
                    <a:pt x="106" y="199"/>
                    <a:pt x="111" y="196"/>
                    <a:pt x="116" y="197"/>
                  </a:cubicBezTo>
                  <a:cubicBezTo>
                    <a:pt x="127" y="200"/>
                    <a:pt x="133" y="211"/>
                    <a:pt x="146" y="213"/>
                  </a:cubicBezTo>
                  <a:cubicBezTo>
                    <a:pt x="151" y="217"/>
                    <a:pt x="155" y="218"/>
                    <a:pt x="162" y="219"/>
                  </a:cubicBezTo>
                  <a:cubicBezTo>
                    <a:pt x="167" y="227"/>
                    <a:pt x="170" y="225"/>
                    <a:pt x="179" y="222"/>
                  </a:cubicBezTo>
                  <a:cubicBezTo>
                    <a:pt x="176" y="212"/>
                    <a:pt x="180" y="191"/>
                    <a:pt x="186" y="183"/>
                  </a:cubicBezTo>
                  <a:cubicBezTo>
                    <a:pt x="188" y="176"/>
                    <a:pt x="192" y="168"/>
                    <a:pt x="194" y="161"/>
                  </a:cubicBezTo>
                  <a:cubicBezTo>
                    <a:pt x="190" y="150"/>
                    <a:pt x="199" y="147"/>
                    <a:pt x="204" y="138"/>
                  </a:cubicBezTo>
                  <a:cubicBezTo>
                    <a:pt x="206" y="131"/>
                    <a:pt x="207" y="127"/>
                    <a:pt x="213" y="123"/>
                  </a:cubicBezTo>
                  <a:cubicBezTo>
                    <a:pt x="215" y="119"/>
                    <a:pt x="221" y="113"/>
                    <a:pt x="216" y="111"/>
                  </a:cubicBezTo>
                  <a:cubicBezTo>
                    <a:pt x="211" y="109"/>
                    <a:pt x="194" y="112"/>
                    <a:pt x="182" y="108"/>
                  </a:cubicBezTo>
                  <a:cubicBezTo>
                    <a:pt x="176" y="95"/>
                    <a:pt x="155" y="87"/>
                    <a:pt x="143" y="86"/>
                  </a:cubicBezTo>
                  <a:cubicBezTo>
                    <a:pt x="137" y="77"/>
                    <a:pt x="138" y="74"/>
                    <a:pt x="129" y="68"/>
                  </a:cubicBezTo>
                  <a:cubicBezTo>
                    <a:pt x="118" y="50"/>
                    <a:pt x="127" y="70"/>
                    <a:pt x="114" y="59"/>
                  </a:cubicBezTo>
                  <a:cubicBezTo>
                    <a:pt x="102" y="48"/>
                    <a:pt x="107" y="48"/>
                    <a:pt x="90" y="42"/>
                  </a:cubicBezTo>
                  <a:cubicBezTo>
                    <a:pt x="86" y="38"/>
                    <a:pt x="80" y="27"/>
                    <a:pt x="75" y="24"/>
                  </a:cubicBezTo>
                  <a:cubicBezTo>
                    <a:pt x="67" y="11"/>
                    <a:pt x="53" y="21"/>
                    <a:pt x="39" y="20"/>
                  </a:cubicBezTo>
                  <a:cubicBezTo>
                    <a:pt x="31" y="16"/>
                    <a:pt x="25" y="17"/>
                    <a:pt x="15" y="15"/>
                  </a:cubicBezTo>
                  <a:cubicBezTo>
                    <a:pt x="12" y="3"/>
                    <a:pt x="9" y="12"/>
                    <a:pt x="9" y="0"/>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40" name="Freeform 93"/>
            <p:cNvSpPr>
              <a:spLocks noChangeAspect="1"/>
            </p:cNvSpPr>
            <p:nvPr/>
          </p:nvSpPr>
          <p:spPr bwMode="auto">
            <a:xfrm>
              <a:off x="-479" y="-6648"/>
              <a:ext cx="129" cy="111"/>
            </a:xfrm>
            <a:custGeom>
              <a:avLst/>
              <a:gdLst/>
              <a:ahLst/>
              <a:cxnLst>
                <a:cxn ang="0">
                  <a:pos x="56" y="15"/>
                </a:cxn>
                <a:cxn ang="0">
                  <a:pos x="35" y="18"/>
                </a:cxn>
                <a:cxn ang="0">
                  <a:pos x="15" y="34"/>
                </a:cxn>
                <a:cxn ang="0">
                  <a:pos x="5" y="54"/>
                </a:cxn>
                <a:cxn ang="0">
                  <a:pos x="0" y="81"/>
                </a:cxn>
                <a:cxn ang="0">
                  <a:pos x="23" y="111"/>
                </a:cxn>
                <a:cxn ang="0">
                  <a:pos x="80" y="108"/>
                </a:cxn>
                <a:cxn ang="0">
                  <a:pos x="119" y="81"/>
                </a:cxn>
                <a:cxn ang="0">
                  <a:pos x="126" y="66"/>
                </a:cxn>
                <a:cxn ang="0">
                  <a:pos x="122" y="49"/>
                </a:cxn>
                <a:cxn ang="0">
                  <a:pos x="114" y="40"/>
                </a:cxn>
                <a:cxn ang="0">
                  <a:pos x="113" y="28"/>
                </a:cxn>
                <a:cxn ang="0">
                  <a:pos x="104" y="22"/>
                </a:cxn>
                <a:cxn ang="0">
                  <a:pos x="96" y="9"/>
                </a:cxn>
                <a:cxn ang="0">
                  <a:pos x="86" y="0"/>
                </a:cxn>
                <a:cxn ang="0">
                  <a:pos x="63" y="7"/>
                </a:cxn>
                <a:cxn ang="0">
                  <a:pos x="56" y="15"/>
                </a:cxn>
              </a:cxnLst>
              <a:rect l="0" t="0" r="r" b="b"/>
              <a:pathLst>
                <a:path w="129" h="111">
                  <a:moveTo>
                    <a:pt x="56" y="15"/>
                  </a:moveTo>
                  <a:cubicBezTo>
                    <a:pt x="53" y="15"/>
                    <a:pt x="40" y="14"/>
                    <a:pt x="35" y="18"/>
                  </a:cubicBezTo>
                  <a:cubicBezTo>
                    <a:pt x="27" y="24"/>
                    <a:pt x="26" y="32"/>
                    <a:pt x="15" y="34"/>
                  </a:cubicBezTo>
                  <a:cubicBezTo>
                    <a:pt x="7" y="38"/>
                    <a:pt x="7" y="45"/>
                    <a:pt x="5" y="54"/>
                  </a:cubicBezTo>
                  <a:cubicBezTo>
                    <a:pt x="7" y="64"/>
                    <a:pt x="11" y="77"/>
                    <a:pt x="0" y="81"/>
                  </a:cubicBezTo>
                  <a:cubicBezTo>
                    <a:pt x="6" y="94"/>
                    <a:pt x="8" y="105"/>
                    <a:pt x="23" y="111"/>
                  </a:cubicBezTo>
                  <a:cubicBezTo>
                    <a:pt x="47" y="99"/>
                    <a:pt x="29" y="106"/>
                    <a:pt x="80" y="108"/>
                  </a:cubicBezTo>
                  <a:cubicBezTo>
                    <a:pt x="111" y="111"/>
                    <a:pt x="99" y="93"/>
                    <a:pt x="119" y="81"/>
                  </a:cubicBezTo>
                  <a:cubicBezTo>
                    <a:pt x="120" y="74"/>
                    <a:pt x="121" y="71"/>
                    <a:pt x="126" y="66"/>
                  </a:cubicBezTo>
                  <a:cubicBezTo>
                    <a:pt x="129" y="59"/>
                    <a:pt x="129" y="53"/>
                    <a:pt x="122" y="49"/>
                  </a:cubicBezTo>
                  <a:cubicBezTo>
                    <a:pt x="120" y="45"/>
                    <a:pt x="115" y="44"/>
                    <a:pt x="114" y="40"/>
                  </a:cubicBezTo>
                  <a:cubicBezTo>
                    <a:pt x="113" y="36"/>
                    <a:pt x="114" y="32"/>
                    <a:pt x="113" y="28"/>
                  </a:cubicBezTo>
                  <a:cubicBezTo>
                    <a:pt x="112" y="25"/>
                    <a:pt x="107" y="25"/>
                    <a:pt x="104" y="22"/>
                  </a:cubicBezTo>
                  <a:cubicBezTo>
                    <a:pt x="100" y="18"/>
                    <a:pt x="99" y="13"/>
                    <a:pt x="96" y="9"/>
                  </a:cubicBezTo>
                  <a:cubicBezTo>
                    <a:pt x="95" y="2"/>
                    <a:pt x="92" y="4"/>
                    <a:pt x="86" y="0"/>
                  </a:cubicBezTo>
                  <a:cubicBezTo>
                    <a:pt x="73" y="1"/>
                    <a:pt x="72" y="0"/>
                    <a:pt x="63" y="7"/>
                  </a:cubicBezTo>
                  <a:cubicBezTo>
                    <a:pt x="61" y="10"/>
                    <a:pt x="56" y="15"/>
                    <a:pt x="56" y="15"/>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41" name="Freeform 94"/>
            <p:cNvSpPr>
              <a:spLocks noChangeAspect="1"/>
            </p:cNvSpPr>
            <p:nvPr/>
          </p:nvSpPr>
          <p:spPr bwMode="auto">
            <a:xfrm>
              <a:off x="-496" y="-6826"/>
              <a:ext cx="67" cy="97"/>
            </a:xfrm>
            <a:custGeom>
              <a:avLst/>
              <a:gdLst/>
              <a:ahLst/>
              <a:cxnLst>
                <a:cxn ang="0">
                  <a:pos x="50" y="22"/>
                </a:cxn>
                <a:cxn ang="0">
                  <a:pos x="31" y="8"/>
                </a:cxn>
                <a:cxn ang="0">
                  <a:pos x="8" y="5"/>
                </a:cxn>
                <a:cxn ang="0">
                  <a:pos x="5" y="16"/>
                </a:cxn>
                <a:cxn ang="0">
                  <a:pos x="13" y="23"/>
                </a:cxn>
                <a:cxn ang="0">
                  <a:pos x="7" y="32"/>
                </a:cxn>
                <a:cxn ang="0">
                  <a:pos x="10" y="49"/>
                </a:cxn>
                <a:cxn ang="0">
                  <a:pos x="7" y="65"/>
                </a:cxn>
                <a:cxn ang="0">
                  <a:pos x="2" y="68"/>
                </a:cxn>
                <a:cxn ang="0">
                  <a:pos x="20" y="86"/>
                </a:cxn>
                <a:cxn ang="0">
                  <a:pos x="32" y="97"/>
                </a:cxn>
                <a:cxn ang="0">
                  <a:pos x="46" y="89"/>
                </a:cxn>
                <a:cxn ang="0">
                  <a:pos x="43" y="73"/>
                </a:cxn>
                <a:cxn ang="0">
                  <a:pos x="65" y="58"/>
                </a:cxn>
                <a:cxn ang="0">
                  <a:pos x="65" y="37"/>
                </a:cxn>
                <a:cxn ang="0">
                  <a:pos x="50" y="22"/>
                </a:cxn>
              </a:cxnLst>
              <a:rect l="0" t="0" r="r" b="b"/>
              <a:pathLst>
                <a:path w="67" h="97">
                  <a:moveTo>
                    <a:pt x="50" y="22"/>
                  </a:moveTo>
                  <a:cubicBezTo>
                    <a:pt x="45" y="16"/>
                    <a:pt x="38" y="12"/>
                    <a:pt x="31" y="8"/>
                  </a:cubicBezTo>
                  <a:cubicBezTo>
                    <a:pt x="21" y="9"/>
                    <a:pt x="16" y="0"/>
                    <a:pt x="8" y="5"/>
                  </a:cubicBezTo>
                  <a:cubicBezTo>
                    <a:pt x="4" y="6"/>
                    <a:pt x="4" y="13"/>
                    <a:pt x="5" y="16"/>
                  </a:cubicBezTo>
                  <a:cubicBezTo>
                    <a:pt x="6" y="19"/>
                    <a:pt x="13" y="20"/>
                    <a:pt x="13" y="23"/>
                  </a:cubicBezTo>
                  <a:cubicBezTo>
                    <a:pt x="11" y="26"/>
                    <a:pt x="7" y="28"/>
                    <a:pt x="7" y="32"/>
                  </a:cubicBezTo>
                  <a:cubicBezTo>
                    <a:pt x="7" y="38"/>
                    <a:pt x="10" y="49"/>
                    <a:pt x="10" y="49"/>
                  </a:cubicBezTo>
                  <a:cubicBezTo>
                    <a:pt x="9" y="54"/>
                    <a:pt x="9" y="60"/>
                    <a:pt x="7" y="65"/>
                  </a:cubicBezTo>
                  <a:cubicBezTo>
                    <a:pt x="6" y="67"/>
                    <a:pt x="2" y="66"/>
                    <a:pt x="2" y="68"/>
                  </a:cubicBezTo>
                  <a:cubicBezTo>
                    <a:pt x="0" y="75"/>
                    <a:pt x="16" y="83"/>
                    <a:pt x="20" y="86"/>
                  </a:cubicBezTo>
                  <a:cubicBezTo>
                    <a:pt x="24" y="93"/>
                    <a:pt x="23" y="95"/>
                    <a:pt x="32" y="97"/>
                  </a:cubicBezTo>
                  <a:cubicBezTo>
                    <a:pt x="37" y="96"/>
                    <a:pt x="44" y="95"/>
                    <a:pt x="46" y="89"/>
                  </a:cubicBezTo>
                  <a:cubicBezTo>
                    <a:pt x="48" y="82"/>
                    <a:pt x="43" y="73"/>
                    <a:pt x="43" y="73"/>
                  </a:cubicBezTo>
                  <a:cubicBezTo>
                    <a:pt x="53" y="70"/>
                    <a:pt x="56" y="63"/>
                    <a:pt x="65" y="58"/>
                  </a:cubicBezTo>
                  <a:cubicBezTo>
                    <a:pt x="67" y="46"/>
                    <a:pt x="67" y="43"/>
                    <a:pt x="65" y="37"/>
                  </a:cubicBezTo>
                  <a:cubicBezTo>
                    <a:pt x="63" y="31"/>
                    <a:pt x="53" y="25"/>
                    <a:pt x="50" y="22"/>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42" name="Freeform 95"/>
            <p:cNvSpPr>
              <a:spLocks noChangeAspect="1"/>
            </p:cNvSpPr>
            <p:nvPr/>
          </p:nvSpPr>
          <p:spPr bwMode="auto">
            <a:xfrm>
              <a:off x="6926" y="-2281"/>
              <a:ext cx="229" cy="206"/>
            </a:xfrm>
            <a:custGeom>
              <a:avLst/>
              <a:gdLst/>
              <a:ahLst/>
              <a:cxnLst>
                <a:cxn ang="0">
                  <a:pos x="24" y="2"/>
                </a:cxn>
                <a:cxn ang="0">
                  <a:pos x="9" y="7"/>
                </a:cxn>
                <a:cxn ang="0">
                  <a:pos x="10" y="47"/>
                </a:cxn>
                <a:cxn ang="0">
                  <a:pos x="24" y="34"/>
                </a:cxn>
                <a:cxn ang="0">
                  <a:pos x="34" y="22"/>
                </a:cxn>
                <a:cxn ang="0">
                  <a:pos x="43" y="16"/>
                </a:cxn>
                <a:cxn ang="0">
                  <a:pos x="66" y="26"/>
                </a:cxn>
                <a:cxn ang="0">
                  <a:pos x="79" y="62"/>
                </a:cxn>
                <a:cxn ang="0">
                  <a:pos x="97" y="55"/>
                </a:cxn>
                <a:cxn ang="0">
                  <a:pos x="114" y="55"/>
                </a:cxn>
                <a:cxn ang="0">
                  <a:pos x="141" y="62"/>
                </a:cxn>
                <a:cxn ang="0">
                  <a:pos x="165" y="80"/>
                </a:cxn>
                <a:cxn ang="0">
                  <a:pos x="118" y="94"/>
                </a:cxn>
                <a:cxn ang="0">
                  <a:pos x="100" y="106"/>
                </a:cxn>
                <a:cxn ang="0">
                  <a:pos x="111" y="119"/>
                </a:cxn>
                <a:cxn ang="0">
                  <a:pos x="88" y="148"/>
                </a:cxn>
                <a:cxn ang="0">
                  <a:pos x="88" y="160"/>
                </a:cxn>
                <a:cxn ang="0">
                  <a:pos x="112" y="163"/>
                </a:cxn>
                <a:cxn ang="0">
                  <a:pos x="132" y="166"/>
                </a:cxn>
                <a:cxn ang="0">
                  <a:pos x="142" y="194"/>
                </a:cxn>
                <a:cxn ang="0">
                  <a:pos x="157" y="203"/>
                </a:cxn>
                <a:cxn ang="0">
                  <a:pos x="177" y="205"/>
                </a:cxn>
                <a:cxn ang="0">
                  <a:pos x="199" y="197"/>
                </a:cxn>
                <a:cxn ang="0">
                  <a:pos x="219" y="184"/>
                </a:cxn>
                <a:cxn ang="0">
                  <a:pos x="217" y="164"/>
                </a:cxn>
                <a:cxn ang="0">
                  <a:pos x="210" y="128"/>
                </a:cxn>
                <a:cxn ang="0">
                  <a:pos x="207" y="107"/>
                </a:cxn>
                <a:cxn ang="0">
                  <a:pos x="196" y="88"/>
                </a:cxn>
                <a:cxn ang="0">
                  <a:pos x="202" y="94"/>
                </a:cxn>
                <a:cxn ang="0">
                  <a:pos x="181" y="80"/>
                </a:cxn>
                <a:cxn ang="0">
                  <a:pos x="127" y="53"/>
                </a:cxn>
                <a:cxn ang="0">
                  <a:pos x="103" y="40"/>
                </a:cxn>
                <a:cxn ang="0">
                  <a:pos x="88" y="34"/>
                </a:cxn>
                <a:cxn ang="0">
                  <a:pos x="64" y="23"/>
                </a:cxn>
                <a:cxn ang="0">
                  <a:pos x="24" y="2"/>
                </a:cxn>
              </a:cxnLst>
              <a:rect l="0" t="0" r="r" b="b"/>
              <a:pathLst>
                <a:path w="229" h="206">
                  <a:moveTo>
                    <a:pt x="24" y="2"/>
                  </a:moveTo>
                  <a:cubicBezTo>
                    <a:pt x="19" y="4"/>
                    <a:pt x="14" y="5"/>
                    <a:pt x="9" y="7"/>
                  </a:cubicBezTo>
                  <a:cubicBezTo>
                    <a:pt x="3" y="20"/>
                    <a:pt x="0" y="37"/>
                    <a:pt x="10" y="47"/>
                  </a:cubicBezTo>
                  <a:cubicBezTo>
                    <a:pt x="13" y="40"/>
                    <a:pt x="18" y="38"/>
                    <a:pt x="24" y="34"/>
                  </a:cubicBezTo>
                  <a:cubicBezTo>
                    <a:pt x="28" y="29"/>
                    <a:pt x="34" y="22"/>
                    <a:pt x="34" y="22"/>
                  </a:cubicBezTo>
                  <a:cubicBezTo>
                    <a:pt x="38" y="16"/>
                    <a:pt x="37" y="11"/>
                    <a:pt x="43" y="16"/>
                  </a:cubicBezTo>
                  <a:cubicBezTo>
                    <a:pt x="48" y="26"/>
                    <a:pt x="57" y="25"/>
                    <a:pt x="66" y="26"/>
                  </a:cubicBezTo>
                  <a:cubicBezTo>
                    <a:pt x="67" y="43"/>
                    <a:pt x="60" y="59"/>
                    <a:pt x="79" y="62"/>
                  </a:cubicBezTo>
                  <a:cubicBezTo>
                    <a:pt x="85" y="58"/>
                    <a:pt x="90" y="56"/>
                    <a:pt x="97" y="55"/>
                  </a:cubicBezTo>
                  <a:cubicBezTo>
                    <a:pt x="104" y="51"/>
                    <a:pt x="107" y="53"/>
                    <a:pt x="114" y="55"/>
                  </a:cubicBezTo>
                  <a:cubicBezTo>
                    <a:pt x="122" y="61"/>
                    <a:pt x="132" y="57"/>
                    <a:pt x="141" y="62"/>
                  </a:cubicBezTo>
                  <a:cubicBezTo>
                    <a:pt x="145" y="69"/>
                    <a:pt x="157" y="74"/>
                    <a:pt x="165" y="80"/>
                  </a:cubicBezTo>
                  <a:cubicBezTo>
                    <a:pt x="140" y="88"/>
                    <a:pt x="155" y="91"/>
                    <a:pt x="118" y="94"/>
                  </a:cubicBezTo>
                  <a:cubicBezTo>
                    <a:pt x="114" y="99"/>
                    <a:pt x="106" y="102"/>
                    <a:pt x="100" y="106"/>
                  </a:cubicBezTo>
                  <a:cubicBezTo>
                    <a:pt x="103" y="111"/>
                    <a:pt x="107" y="114"/>
                    <a:pt x="111" y="119"/>
                  </a:cubicBezTo>
                  <a:cubicBezTo>
                    <a:pt x="108" y="138"/>
                    <a:pt x="104" y="143"/>
                    <a:pt x="88" y="148"/>
                  </a:cubicBezTo>
                  <a:cubicBezTo>
                    <a:pt x="82" y="154"/>
                    <a:pt x="79" y="156"/>
                    <a:pt x="88" y="160"/>
                  </a:cubicBezTo>
                  <a:cubicBezTo>
                    <a:pt x="91" y="162"/>
                    <a:pt x="105" y="162"/>
                    <a:pt x="112" y="163"/>
                  </a:cubicBezTo>
                  <a:cubicBezTo>
                    <a:pt x="119" y="164"/>
                    <a:pt x="127" y="161"/>
                    <a:pt x="132" y="166"/>
                  </a:cubicBezTo>
                  <a:cubicBezTo>
                    <a:pt x="141" y="172"/>
                    <a:pt x="138" y="188"/>
                    <a:pt x="142" y="194"/>
                  </a:cubicBezTo>
                  <a:cubicBezTo>
                    <a:pt x="146" y="200"/>
                    <a:pt x="151" y="201"/>
                    <a:pt x="157" y="203"/>
                  </a:cubicBezTo>
                  <a:cubicBezTo>
                    <a:pt x="167" y="206"/>
                    <a:pt x="166" y="203"/>
                    <a:pt x="177" y="205"/>
                  </a:cubicBezTo>
                  <a:cubicBezTo>
                    <a:pt x="185" y="201"/>
                    <a:pt x="192" y="202"/>
                    <a:pt x="199" y="197"/>
                  </a:cubicBezTo>
                  <a:cubicBezTo>
                    <a:pt x="205" y="192"/>
                    <a:pt x="219" y="184"/>
                    <a:pt x="219" y="184"/>
                  </a:cubicBezTo>
                  <a:cubicBezTo>
                    <a:pt x="224" y="175"/>
                    <a:pt x="229" y="170"/>
                    <a:pt x="217" y="164"/>
                  </a:cubicBezTo>
                  <a:cubicBezTo>
                    <a:pt x="216" y="155"/>
                    <a:pt x="212" y="137"/>
                    <a:pt x="210" y="128"/>
                  </a:cubicBezTo>
                  <a:cubicBezTo>
                    <a:pt x="208" y="119"/>
                    <a:pt x="209" y="114"/>
                    <a:pt x="207" y="107"/>
                  </a:cubicBezTo>
                  <a:cubicBezTo>
                    <a:pt x="205" y="100"/>
                    <a:pt x="197" y="90"/>
                    <a:pt x="196" y="88"/>
                  </a:cubicBezTo>
                  <a:cubicBezTo>
                    <a:pt x="195" y="86"/>
                    <a:pt x="204" y="95"/>
                    <a:pt x="202" y="94"/>
                  </a:cubicBezTo>
                  <a:cubicBezTo>
                    <a:pt x="200" y="93"/>
                    <a:pt x="194" y="87"/>
                    <a:pt x="181" y="80"/>
                  </a:cubicBezTo>
                  <a:cubicBezTo>
                    <a:pt x="163" y="70"/>
                    <a:pt x="145" y="60"/>
                    <a:pt x="127" y="53"/>
                  </a:cubicBezTo>
                  <a:cubicBezTo>
                    <a:pt x="118" y="50"/>
                    <a:pt x="112" y="42"/>
                    <a:pt x="103" y="40"/>
                  </a:cubicBezTo>
                  <a:cubicBezTo>
                    <a:pt x="98" y="36"/>
                    <a:pt x="94" y="35"/>
                    <a:pt x="88" y="34"/>
                  </a:cubicBezTo>
                  <a:cubicBezTo>
                    <a:pt x="82" y="26"/>
                    <a:pt x="74" y="26"/>
                    <a:pt x="64" y="23"/>
                  </a:cubicBezTo>
                  <a:cubicBezTo>
                    <a:pt x="56" y="17"/>
                    <a:pt x="32" y="0"/>
                    <a:pt x="24" y="2"/>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43" name="Freeform 96"/>
            <p:cNvSpPr>
              <a:spLocks noChangeAspect="1"/>
            </p:cNvSpPr>
            <p:nvPr/>
          </p:nvSpPr>
          <p:spPr bwMode="auto">
            <a:xfrm>
              <a:off x="7237" y="-2120"/>
              <a:ext cx="90" cy="116"/>
            </a:xfrm>
            <a:custGeom>
              <a:avLst/>
              <a:gdLst/>
              <a:ahLst/>
              <a:cxnLst>
                <a:cxn ang="0">
                  <a:pos x="10" y="14"/>
                </a:cxn>
                <a:cxn ang="0">
                  <a:pos x="4" y="39"/>
                </a:cxn>
                <a:cxn ang="0">
                  <a:pos x="10" y="69"/>
                </a:cxn>
                <a:cxn ang="0">
                  <a:pos x="8" y="84"/>
                </a:cxn>
                <a:cxn ang="0">
                  <a:pos x="23" y="111"/>
                </a:cxn>
                <a:cxn ang="0">
                  <a:pos x="53" y="105"/>
                </a:cxn>
                <a:cxn ang="0">
                  <a:pos x="64" y="95"/>
                </a:cxn>
                <a:cxn ang="0">
                  <a:pos x="73" y="87"/>
                </a:cxn>
                <a:cxn ang="0">
                  <a:pos x="79" y="68"/>
                </a:cxn>
                <a:cxn ang="0">
                  <a:pos x="88" y="47"/>
                </a:cxn>
                <a:cxn ang="0">
                  <a:pos x="79" y="20"/>
                </a:cxn>
                <a:cxn ang="0">
                  <a:pos x="65" y="12"/>
                </a:cxn>
                <a:cxn ang="0">
                  <a:pos x="47" y="6"/>
                </a:cxn>
                <a:cxn ang="0">
                  <a:pos x="26" y="3"/>
                </a:cxn>
                <a:cxn ang="0">
                  <a:pos x="10" y="14"/>
                </a:cxn>
              </a:cxnLst>
              <a:rect l="0" t="0" r="r" b="b"/>
              <a:pathLst>
                <a:path w="90" h="116">
                  <a:moveTo>
                    <a:pt x="10" y="14"/>
                  </a:moveTo>
                  <a:cubicBezTo>
                    <a:pt x="12" y="25"/>
                    <a:pt x="14" y="31"/>
                    <a:pt x="4" y="39"/>
                  </a:cubicBezTo>
                  <a:cubicBezTo>
                    <a:pt x="0" y="51"/>
                    <a:pt x="2" y="59"/>
                    <a:pt x="10" y="69"/>
                  </a:cubicBezTo>
                  <a:cubicBezTo>
                    <a:pt x="11" y="75"/>
                    <a:pt x="11" y="79"/>
                    <a:pt x="8" y="84"/>
                  </a:cubicBezTo>
                  <a:cubicBezTo>
                    <a:pt x="6" y="99"/>
                    <a:pt x="4" y="108"/>
                    <a:pt x="23" y="111"/>
                  </a:cubicBezTo>
                  <a:cubicBezTo>
                    <a:pt x="37" y="116"/>
                    <a:pt x="43" y="110"/>
                    <a:pt x="53" y="105"/>
                  </a:cubicBezTo>
                  <a:cubicBezTo>
                    <a:pt x="56" y="100"/>
                    <a:pt x="59" y="98"/>
                    <a:pt x="64" y="95"/>
                  </a:cubicBezTo>
                  <a:cubicBezTo>
                    <a:pt x="67" y="92"/>
                    <a:pt x="71" y="90"/>
                    <a:pt x="73" y="87"/>
                  </a:cubicBezTo>
                  <a:cubicBezTo>
                    <a:pt x="76" y="82"/>
                    <a:pt x="76" y="73"/>
                    <a:pt x="79" y="68"/>
                  </a:cubicBezTo>
                  <a:cubicBezTo>
                    <a:pt x="80" y="60"/>
                    <a:pt x="84" y="54"/>
                    <a:pt x="88" y="47"/>
                  </a:cubicBezTo>
                  <a:cubicBezTo>
                    <a:pt x="90" y="36"/>
                    <a:pt x="87" y="28"/>
                    <a:pt x="79" y="20"/>
                  </a:cubicBezTo>
                  <a:cubicBezTo>
                    <a:pt x="75" y="11"/>
                    <a:pt x="79" y="19"/>
                    <a:pt x="65" y="12"/>
                  </a:cubicBezTo>
                  <a:cubicBezTo>
                    <a:pt x="60" y="9"/>
                    <a:pt x="47" y="6"/>
                    <a:pt x="47" y="6"/>
                  </a:cubicBezTo>
                  <a:cubicBezTo>
                    <a:pt x="40" y="0"/>
                    <a:pt x="36" y="2"/>
                    <a:pt x="26" y="3"/>
                  </a:cubicBezTo>
                  <a:cubicBezTo>
                    <a:pt x="20" y="4"/>
                    <a:pt x="14" y="8"/>
                    <a:pt x="10" y="14"/>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44" name="Freeform 97"/>
            <p:cNvSpPr>
              <a:spLocks noChangeAspect="1"/>
            </p:cNvSpPr>
            <p:nvPr/>
          </p:nvSpPr>
          <p:spPr bwMode="auto">
            <a:xfrm>
              <a:off x="11280" y="1602"/>
              <a:ext cx="280" cy="325"/>
            </a:xfrm>
            <a:custGeom>
              <a:avLst/>
              <a:gdLst/>
              <a:ahLst/>
              <a:cxnLst>
                <a:cxn ang="0">
                  <a:pos x="162" y="17"/>
                </a:cxn>
                <a:cxn ang="0">
                  <a:pos x="126" y="12"/>
                </a:cxn>
                <a:cxn ang="0">
                  <a:pos x="102" y="21"/>
                </a:cxn>
                <a:cxn ang="0">
                  <a:pos x="84" y="30"/>
                </a:cxn>
                <a:cxn ang="0">
                  <a:pos x="75" y="45"/>
                </a:cxn>
                <a:cxn ang="0">
                  <a:pos x="63" y="57"/>
                </a:cxn>
                <a:cxn ang="0">
                  <a:pos x="53" y="83"/>
                </a:cxn>
                <a:cxn ang="0">
                  <a:pos x="42" y="95"/>
                </a:cxn>
                <a:cxn ang="0">
                  <a:pos x="24" y="102"/>
                </a:cxn>
                <a:cxn ang="0">
                  <a:pos x="12" y="131"/>
                </a:cxn>
                <a:cxn ang="0">
                  <a:pos x="5" y="147"/>
                </a:cxn>
                <a:cxn ang="0">
                  <a:pos x="11" y="165"/>
                </a:cxn>
                <a:cxn ang="0">
                  <a:pos x="9" y="183"/>
                </a:cxn>
                <a:cxn ang="0">
                  <a:pos x="5" y="201"/>
                </a:cxn>
                <a:cxn ang="0">
                  <a:pos x="15" y="227"/>
                </a:cxn>
                <a:cxn ang="0">
                  <a:pos x="14" y="249"/>
                </a:cxn>
                <a:cxn ang="0">
                  <a:pos x="27" y="282"/>
                </a:cxn>
                <a:cxn ang="0">
                  <a:pos x="32" y="300"/>
                </a:cxn>
                <a:cxn ang="0">
                  <a:pos x="66" y="321"/>
                </a:cxn>
                <a:cxn ang="0">
                  <a:pos x="77" y="321"/>
                </a:cxn>
                <a:cxn ang="0">
                  <a:pos x="98" y="314"/>
                </a:cxn>
                <a:cxn ang="0">
                  <a:pos x="110" y="309"/>
                </a:cxn>
                <a:cxn ang="0">
                  <a:pos x="119" y="302"/>
                </a:cxn>
                <a:cxn ang="0">
                  <a:pos x="132" y="285"/>
                </a:cxn>
                <a:cxn ang="0">
                  <a:pos x="140" y="257"/>
                </a:cxn>
                <a:cxn ang="0">
                  <a:pos x="152" y="236"/>
                </a:cxn>
                <a:cxn ang="0">
                  <a:pos x="153" y="210"/>
                </a:cxn>
                <a:cxn ang="0">
                  <a:pos x="159" y="188"/>
                </a:cxn>
                <a:cxn ang="0">
                  <a:pos x="182" y="161"/>
                </a:cxn>
                <a:cxn ang="0">
                  <a:pos x="206" y="147"/>
                </a:cxn>
                <a:cxn ang="0">
                  <a:pos x="221" y="131"/>
                </a:cxn>
                <a:cxn ang="0">
                  <a:pos x="249" y="144"/>
                </a:cxn>
                <a:cxn ang="0">
                  <a:pos x="264" y="161"/>
                </a:cxn>
                <a:cxn ang="0">
                  <a:pos x="269" y="152"/>
                </a:cxn>
                <a:cxn ang="0">
                  <a:pos x="272" y="138"/>
                </a:cxn>
                <a:cxn ang="0">
                  <a:pos x="270" y="120"/>
                </a:cxn>
                <a:cxn ang="0">
                  <a:pos x="278" y="107"/>
                </a:cxn>
                <a:cxn ang="0">
                  <a:pos x="276" y="72"/>
                </a:cxn>
                <a:cxn ang="0">
                  <a:pos x="267" y="54"/>
                </a:cxn>
                <a:cxn ang="0">
                  <a:pos x="257" y="39"/>
                </a:cxn>
                <a:cxn ang="0">
                  <a:pos x="237" y="17"/>
                </a:cxn>
                <a:cxn ang="0">
                  <a:pos x="203" y="0"/>
                </a:cxn>
                <a:cxn ang="0">
                  <a:pos x="179" y="6"/>
                </a:cxn>
                <a:cxn ang="0">
                  <a:pos x="162" y="17"/>
                </a:cxn>
              </a:cxnLst>
              <a:rect l="0" t="0" r="r" b="b"/>
              <a:pathLst>
                <a:path w="280" h="325">
                  <a:moveTo>
                    <a:pt x="162" y="17"/>
                  </a:moveTo>
                  <a:cubicBezTo>
                    <a:pt x="154" y="19"/>
                    <a:pt x="136" y="11"/>
                    <a:pt x="126" y="12"/>
                  </a:cubicBezTo>
                  <a:cubicBezTo>
                    <a:pt x="116" y="13"/>
                    <a:pt x="109" y="18"/>
                    <a:pt x="102" y="21"/>
                  </a:cubicBezTo>
                  <a:cubicBezTo>
                    <a:pt x="96" y="25"/>
                    <a:pt x="91" y="29"/>
                    <a:pt x="84" y="30"/>
                  </a:cubicBezTo>
                  <a:cubicBezTo>
                    <a:pt x="78" y="33"/>
                    <a:pt x="78" y="39"/>
                    <a:pt x="75" y="45"/>
                  </a:cubicBezTo>
                  <a:cubicBezTo>
                    <a:pt x="74" y="51"/>
                    <a:pt x="63" y="57"/>
                    <a:pt x="63" y="57"/>
                  </a:cubicBezTo>
                  <a:cubicBezTo>
                    <a:pt x="61" y="65"/>
                    <a:pt x="53" y="83"/>
                    <a:pt x="53" y="83"/>
                  </a:cubicBezTo>
                  <a:cubicBezTo>
                    <a:pt x="52" y="89"/>
                    <a:pt x="47" y="92"/>
                    <a:pt x="42" y="95"/>
                  </a:cubicBezTo>
                  <a:cubicBezTo>
                    <a:pt x="37" y="98"/>
                    <a:pt x="29" y="96"/>
                    <a:pt x="24" y="102"/>
                  </a:cubicBezTo>
                  <a:cubicBezTo>
                    <a:pt x="22" y="114"/>
                    <a:pt x="17" y="120"/>
                    <a:pt x="12" y="131"/>
                  </a:cubicBezTo>
                  <a:cubicBezTo>
                    <a:pt x="11" y="138"/>
                    <a:pt x="9" y="141"/>
                    <a:pt x="5" y="147"/>
                  </a:cubicBezTo>
                  <a:cubicBezTo>
                    <a:pt x="3" y="156"/>
                    <a:pt x="0" y="163"/>
                    <a:pt x="11" y="165"/>
                  </a:cubicBezTo>
                  <a:cubicBezTo>
                    <a:pt x="15" y="173"/>
                    <a:pt x="13" y="175"/>
                    <a:pt x="9" y="183"/>
                  </a:cubicBezTo>
                  <a:cubicBezTo>
                    <a:pt x="8" y="190"/>
                    <a:pt x="6" y="194"/>
                    <a:pt x="5" y="201"/>
                  </a:cubicBezTo>
                  <a:cubicBezTo>
                    <a:pt x="7" y="211"/>
                    <a:pt x="9" y="219"/>
                    <a:pt x="15" y="227"/>
                  </a:cubicBezTo>
                  <a:cubicBezTo>
                    <a:pt x="10" y="234"/>
                    <a:pt x="10" y="241"/>
                    <a:pt x="14" y="249"/>
                  </a:cubicBezTo>
                  <a:cubicBezTo>
                    <a:pt x="16" y="261"/>
                    <a:pt x="19" y="272"/>
                    <a:pt x="27" y="282"/>
                  </a:cubicBezTo>
                  <a:cubicBezTo>
                    <a:pt x="29" y="288"/>
                    <a:pt x="29" y="294"/>
                    <a:pt x="32" y="300"/>
                  </a:cubicBezTo>
                  <a:cubicBezTo>
                    <a:pt x="34" y="312"/>
                    <a:pt x="54" y="319"/>
                    <a:pt x="66" y="321"/>
                  </a:cubicBezTo>
                  <a:cubicBezTo>
                    <a:pt x="69" y="322"/>
                    <a:pt x="74" y="325"/>
                    <a:pt x="77" y="321"/>
                  </a:cubicBezTo>
                  <a:cubicBezTo>
                    <a:pt x="82" y="320"/>
                    <a:pt x="93" y="316"/>
                    <a:pt x="98" y="314"/>
                  </a:cubicBezTo>
                  <a:cubicBezTo>
                    <a:pt x="102" y="313"/>
                    <a:pt x="106" y="312"/>
                    <a:pt x="110" y="309"/>
                  </a:cubicBezTo>
                  <a:cubicBezTo>
                    <a:pt x="113" y="307"/>
                    <a:pt x="119" y="302"/>
                    <a:pt x="119" y="302"/>
                  </a:cubicBezTo>
                  <a:cubicBezTo>
                    <a:pt x="122" y="296"/>
                    <a:pt x="127" y="289"/>
                    <a:pt x="132" y="285"/>
                  </a:cubicBezTo>
                  <a:cubicBezTo>
                    <a:pt x="131" y="273"/>
                    <a:pt x="125" y="260"/>
                    <a:pt x="140" y="257"/>
                  </a:cubicBezTo>
                  <a:cubicBezTo>
                    <a:pt x="148" y="253"/>
                    <a:pt x="148" y="244"/>
                    <a:pt x="152" y="236"/>
                  </a:cubicBezTo>
                  <a:cubicBezTo>
                    <a:pt x="150" y="225"/>
                    <a:pt x="152" y="221"/>
                    <a:pt x="153" y="210"/>
                  </a:cubicBezTo>
                  <a:cubicBezTo>
                    <a:pt x="150" y="203"/>
                    <a:pt x="156" y="195"/>
                    <a:pt x="159" y="188"/>
                  </a:cubicBezTo>
                  <a:cubicBezTo>
                    <a:pt x="168" y="170"/>
                    <a:pt x="170" y="171"/>
                    <a:pt x="182" y="161"/>
                  </a:cubicBezTo>
                  <a:cubicBezTo>
                    <a:pt x="187" y="154"/>
                    <a:pt x="198" y="152"/>
                    <a:pt x="206" y="147"/>
                  </a:cubicBezTo>
                  <a:cubicBezTo>
                    <a:pt x="209" y="141"/>
                    <a:pt x="216" y="135"/>
                    <a:pt x="221" y="131"/>
                  </a:cubicBezTo>
                  <a:cubicBezTo>
                    <a:pt x="241" y="134"/>
                    <a:pt x="237" y="135"/>
                    <a:pt x="249" y="144"/>
                  </a:cubicBezTo>
                  <a:cubicBezTo>
                    <a:pt x="251" y="150"/>
                    <a:pt x="250" y="167"/>
                    <a:pt x="264" y="161"/>
                  </a:cubicBezTo>
                  <a:cubicBezTo>
                    <a:pt x="267" y="162"/>
                    <a:pt x="268" y="156"/>
                    <a:pt x="269" y="152"/>
                  </a:cubicBezTo>
                  <a:cubicBezTo>
                    <a:pt x="270" y="148"/>
                    <a:pt x="272" y="143"/>
                    <a:pt x="272" y="138"/>
                  </a:cubicBezTo>
                  <a:cubicBezTo>
                    <a:pt x="272" y="133"/>
                    <a:pt x="269" y="125"/>
                    <a:pt x="270" y="120"/>
                  </a:cubicBezTo>
                  <a:cubicBezTo>
                    <a:pt x="273" y="116"/>
                    <a:pt x="276" y="112"/>
                    <a:pt x="278" y="107"/>
                  </a:cubicBezTo>
                  <a:cubicBezTo>
                    <a:pt x="280" y="95"/>
                    <a:pt x="280" y="83"/>
                    <a:pt x="276" y="72"/>
                  </a:cubicBezTo>
                  <a:cubicBezTo>
                    <a:pt x="275" y="62"/>
                    <a:pt x="275" y="59"/>
                    <a:pt x="267" y="54"/>
                  </a:cubicBezTo>
                  <a:cubicBezTo>
                    <a:pt x="263" y="49"/>
                    <a:pt x="262" y="43"/>
                    <a:pt x="257" y="39"/>
                  </a:cubicBezTo>
                  <a:cubicBezTo>
                    <a:pt x="255" y="35"/>
                    <a:pt x="241" y="20"/>
                    <a:pt x="237" y="17"/>
                  </a:cubicBezTo>
                  <a:cubicBezTo>
                    <a:pt x="226" y="9"/>
                    <a:pt x="214" y="2"/>
                    <a:pt x="203" y="0"/>
                  </a:cubicBezTo>
                  <a:cubicBezTo>
                    <a:pt x="195" y="1"/>
                    <a:pt x="187" y="5"/>
                    <a:pt x="179" y="6"/>
                  </a:cubicBezTo>
                  <a:cubicBezTo>
                    <a:pt x="173" y="8"/>
                    <a:pt x="150" y="31"/>
                    <a:pt x="162" y="17"/>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45" name="Freeform 98"/>
            <p:cNvSpPr>
              <a:spLocks noChangeAspect="1"/>
            </p:cNvSpPr>
            <p:nvPr/>
          </p:nvSpPr>
          <p:spPr bwMode="auto">
            <a:xfrm>
              <a:off x="9818" y="2261"/>
              <a:ext cx="194" cy="117"/>
            </a:xfrm>
            <a:custGeom>
              <a:avLst/>
              <a:gdLst/>
              <a:ahLst/>
              <a:cxnLst>
                <a:cxn ang="0">
                  <a:pos x="72" y="34"/>
                </a:cxn>
                <a:cxn ang="0">
                  <a:pos x="66" y="10"/>
                </a:cxn>
                <a:cxn ang="0">
                  <a:pos x="49" y="6"/>
                </a:cxn>
                <a:cxn ang="0">
                  <a:pos x="24" y="7"/>
                </a:cxn>
                <a:cxn ang="0">
                  <a:pos x="0" y="16"/>
                </a:cxn>
                <a:cxn ang="0">
                  <a:pos x="15" y="37"/>
                </a:cxn>
                <a:cxn ang="0">
                  <a:pos x="31" y="55"/>
                </a:cxn>
                <a:cxn ang="0">
                  <a:pos x="37" y="66"/>
                </a:cxn>
                <a:cxn ang="0">
                  <a:pos x="55" y="55"/>
                </a:cxn>
                <a:cxn ang="0">
                  <a:pos x="84" y="60"/>
                </a:cxn>
                <a:cxn ang="0">
                  <a:pos x="96" y="70"/>
                </a:cxn>
                <a:cxn ang="0">
                  <a:pos x="100" y="87"/>
                </a:cxn>
                <a:cxn ang="0">
                  <a:pos x="91" y="93"/>
                </a:cxn>
                <a:cxn ang="0">
                  <a:pos x="102" y="106"/>
                </a:cxn>
                <a:cxn ang="0">
                  <a:pos x="103" y="91"/>
                </a:cxn>
                <a:cxn ang="0">
                  <a:pos x="108" y="90"/>
                </a:cxn>
                <a:cxn ang="0">
                  <a:pos x="105" y="85"/>
                </a:cxn>
                <a:cxn ang="0">
                  <a:pos x="138" y="99"/>
                </a:cxn>
                <a:cxn ang="0">
                  <a:pos x="142" y="117"/>
                </a:cxn>
                <a:cxn ang="0">
                  <a:pos x="168" y="99"/>
                </a:cxn>
                <a:cxn ang="0">
                  <a:pos x="183" y="96"/>
                </a:cxn>
                <a:cxn ang="0">
                  <a:pos x="183" y="84"/>
                </a:cxn>
                <a:cxn ang="0">
                  <a:pos x="163" y="96"/>
                </a:cxn>
                <a:cxn ang="0">
                  <a:pos x="157" y="81"/>
                </a:cxn>
                <a:cxn ang="0">
                  <a:pos x="151" y="67"/>
                </a:cxn>
                <a:cxn ang="0">
                  <a:pos x="144" y="52"/>
                </a:cxn>
                <a:cxn ang="0">
                  <a:pos x="139" y="40"/>
                </a:cxn>
                <a:cxn ang="0">
                  <a:pos x="118" y="42"/>
                </a:cxn>
                <a:cxn ang="0">
                  <a:pos x="97" y="36"/>
                </a:cxn>
                <a:cxn ang="0">
                  <a:pos x="72" y="34"/>
                </a:cxn>
              </a:cxnLst>
              <a:rect l="0" t="0" r="r" b="b"/>
              <a:pathLst>
                <a:path w="194" h="117">
                  <a:moveTo>
                    <a:pt x="72" y="34"/>
                  </a:moveTo>
                  <a:cubicBezTo>
                    <a:pt x="67" y="30"/>
                    <a:pt x="70" y="15"/>
                    <a:pt x="66" y="10"/>
                  </a:cubicBezTo>
                  <a:cubicBezTo>
                    <a:pt x="62" y="5"/>
                    <a:pt x="56" y="7"/>
                    <a:pt x="49" y="6"/>
                  </a:cubicBezTo>
                  <a:cubicBezTo>
                    <a:pt x="41" y="0"/>
                    <a:pt x="33" y="6"/>
                    <a:pt x="24" y="7"/>
                  </a:cubicBezTo>
                  <a:cubicBezTo>
                    <a:pt x="19" y="15"/>
                    <a:pt x="9" y="15"/>
                    <a:pt x="0" y="16"/>
                  </a:cubicBezTo>
                  <a:cubicBezTo>
                    <a:pt x="2" y="27"/>
                    <a:pt x="3" y="35"/>
                    <a:pt x="15" y="37"/>
                  </a:cubicBezTo>
                  <a:cubicBezTo>
                    <a:pt x="21" y="43"/>
                    <a:pt x="24" y="50"/>
                    <a:pt x="31" y="55"/>
                  </a:cubicBezTo>
                  <a:cubicBezTo>
                    <a:pt x="35" y="60"/>
                    <a:pt x="33" y="66"/>
                    <a:pt x="37" y="66"/>
                  </a:cubicBezTo>
                  <a:cubicBezTo>
                    <a:pt x="41" y="66"/>
                    <a:pt x="47" y="56"/>
                    <a:pt x="55" y="55"/>
                  </a:cubicBezTo>
                  <a:cubicBezTo>
                    <a:pt x="64" y="59"/>
                    <a:pt x="74" y="59"/>
                    <a:pt x="84" y="60"/>
                  </a:cubicBezTo>
                  <a:cubicBezTo>
                    <a:pt x="89" y="63"/>
                    <a:pt x="91" y="67"/>
                    <a:pt x="96" y="70"/>
                  </a:cubicBezTo>
                  <a:cubicBezTo>
                    <a:pt x="97" y="76"/>
                    <a:pt x="99" y="81"/>
                    <a:pt x="100" y="87"/>
                  </a:cubicBezTo>
                  <a:cubicBezTo>
                    <a:pt x="97" y="90"/>
                    <a:pt x="92" y="90"/>
                    <a:pt x="91" y="93"/>
                  </a:cubicBezTo>
                  <a:cubicBezTo>
                    <a:pt x="89" y="99"/>
                    <a:pt x="98" y="105"/>
                    <a:pt x="102" y="106"/>
                  </a:cubicBezTo>
                  <a:cubicBezTo>
                    <a:pt x="102" y="101"/>
                    <a:pt x="101" y="96"/>
                    <a:pt x="103" y="91"/>
                  </a:cubicBezTo>
                  <a:cubicBezTo>
                    <a:pt x="104" y="89"/>
                    <a:pt x="107" y="92"/>
                    <a:pt x="108" y="90"/>
                  </a:cubicBezTo>
                  <a:cubicBezTo>
                    <a:pt x="109" y="88"/>
                    <a:pt x="103" y="86"/>
                    <a:pt x="105" y="85"/>
                  </a:cubicBezTo>
                  <a:cubicBezTo>
                    <a:pt x="113" y="81"/>
                    <a:pt x="131" y="96"/>
                    <a:pt x="138" y="99"/>
                  </a:cubicBezTo>
                  <a:cubicBezTo>
                    <a:pt x="139" y="106"/>
                    <a:pt x="136" y="114"/>
                    <a:pt x="142" y="117"/>
                  </a:cubicBezTo>
                  <a:cubicBezTo>
                    <a:pt x="163" y="113"/>
                    <a:pt x="155" y="104"/>
                    <a:pt x="168" y="99"/>
                  </a:cubicBezTo>
                  <a:cubicBezTo>
                    <a:pt x="173" y="97"/>
                    <a:pt x="183" y="96"/>
                    <a:pt x="183" y="96"/>
                  </a:cubicBezTo>
                  <a:cubicBezTo>
                    <a:pt x="193" y="103"/>
                    <a:pt x="194" y="86"/>
                    <a:pt x="183" y="84"/>
                  </a:cubicBezTo>
                  <a:cubicBezTo>
                    <a:pt x="176" y="93"/>
                    <a:pt x="167" y="84"/>
                    <a:pt x="163" y="96"/>
                  </a:cubicBezTo>
                  <a:cubicBezTo>
                    <a:pt x="153" y="93"/>
                    <a:pt x="154" y="91"/>
                    <a:pt x="157" y="81"/>
                  </a:cubicBezTo>
                  <a:cubicBezTo>
                    <a:pt x="155" y="71"/>
                    <a:pt x="149" y="78"/>
                    <a:pt x="151" y="67"/>
                  </a:cubicBezTo>
                  <a:cubicBezTo>
                    <a:pt x="147" y="62"/>
                    <a:pt x="147" y="57"/>
                    <a:pt x="144" y="52"/>
                  </a:cubicBezTo>
                  <a:cubicBezTo>
                    <a:pt x="142" y="48"/>
                    <a:pt x="143" y="42"/>
                    <a:pt x="139" y="40"/>
                  </a:cubicBezTo>
                  <a:cubicBezTo>
                    <a:pt x="135" y="38"/>
                    <a:pt x="125" y="43"/>
                    <a:pt x="118" y="42"/>
                  </a:cubicBezTo>
                  <a:cubicBezTo>
                    <a:pt x="107" y="47"/>
                    <a:pt x="106" y="41"/>
                    <a:pt x="97" y="36"/>
                  </a:cubicBezTo>
                  <a:cubicBezTo>
                    <a:pt x="91" y="29"/>
                    <a:pt x="82" y="34"/>
                    <a:pt x="72" y="34"/>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46" name="Freeform 99"/>
            <p:cNvSpPr>
              <a:spLocks noChangeAspect="1"/>
            </p:cNvSpPr>
            <p:nvPr/>
          </p:nvSpPr>
          <p:spPr bwMode="auto">
            <a:xfrm>
              <a:off x="9401" y="2328"/>
              <a:ext cx="283" cy="239"/>
            </a:xfrm>
            <a:custGeom>
              <a:avLst/>
              <a:gdLst/>
              <a:ahLst/>
              <a:cxnLst>
                <a:cxn ang="0">
                  <a:pos x="180" y="60"/>
                </a:cxn>
                <a:cxn ang="0">
                  <a:pos x="153" y="74"/>
                </a:cxn>
                <a:cxn ang="0">
                  <a:pos x="132" y="111"/>
                </a:cxn>
                <a:cxn ang="0">
                  <a:pos x="118" y="129"/>
                </a:cxn>
                <a:cxn ang="0">
                  <a:pos x="108" y="137"/>
                </a:cxn>
                <a:cxn ang="0">
                  <a:pos x="99" y="143"/>
                </a:cxn>
                <a:cxn ang="0">
                  <a:pos x="69" y="141"/>
                </a:cxn>
                <a:cxn ang="0">
                  <a:pos x="45" y="132"/>
                </a:cxn>
                <a:cxn ang="0">
                  <a:pos x="24" y="131"/>
                </a:cxn>
                <a:cxn ang="0">
                  <a:pos x="6" y="129"/>
                </a:cxn>
                <a:cxn ang="0">
                  <a:pos x="12" y="147"/>
                </a:cxn>
                <a:cxn ang="0">
                  <a:pos x="42" y="162"/>
                </a:cxn>
                <a:cxn ang="0">
                  <a:pos x="63" y="174"/>
                </a:cxn>
                <a:cxn ang="0">
                  <a:pos x="70" y="186"/>
                </a:cxn>
                <a:cxn ang="0">
                  <a:pos x="87" y="189"/>
                </a:cxn>
                <a:cxn ang="0">
                  <a:pos x="102" y="197"/>
                </a:cxn>
                <a:cxn ang="0">
                  <a:pos x="111" y="218"/>
                </a:cxn>
                <a:cxn ang="0">
                  <a:pos x="121" y="239"/>
                </a:cxn>
                <a:cxn ang="0">
                  <a:pos x="150" y="224"/>
                </a:cxn>
                <a:cxn ang="0">
                  <a:pos x="162" y="218"/>
                </a:cxn>
                <a:cxn ang="0">
                  <a:pos x="183" y="216"/>
                </a:cxn>
                <a:cxn ang="0">
                  <a:pos x="228" y="215"/>
                </a:cxn>
                <a:cxn ang="0">
                  <a:pos x="262" y="219"/>
                </a:cxn>
                <a:cxn ang="0">
                  <a:pos x="264" y="206"/>
                </a:cxn>
                <a:cxn ang="0">
                  <a:pos x="271" y="189"/>
                </a:cxn>
                <a:cxn ang="0">
                  <a:pos x="253" y="185"/>
                </a:cxn>
                <a:cxn ang="0">
                  <a:pos x="238" y="173"/>
                </a:cxn>
                <a:cxn ang="0">
                  <a:pos x="231" y="164"/>
                </a:cxn>
                <a:cxn ang="0">
                  <a:pos x="255" y="138"/>
                </a:cxn>
                <a:cxn ang="0">
                  <a:pos x="246" y="116"/>
                </a:cxn>
                <a:cxn ang="0">
                  <a:pos x="273" y="113"/>
                </a:cxn>
                <a:cxn ang="0">
                  <a:pos x="271" y="78"/>
                </a:cxn>
                <a:cxn ang="0">
                  <a:pos x="283" y="57"/>
                </a:cxn>
                <a:cxn ang="0">
                  <a:pos x="273" y="33"/>
                </a:cxn>
                <a:cxn ang="0">
                  <a:pos x="253" y="3"/>
                </a:cxn>
                <a:cxn ang="0">
                  <a:pos x="241" y="9"/>
                </a:cxn>
                <a:cxn ang="0">
                  <a:pos x="246" y="26"/>
                </a:cxn>
                <a:cxn ang="0">
                  <a:pos x="244" y="41"/>
                </a:cxn>
                <a:cxn ang="0">
                  <a:pos x="229" y="23"/>
                </a:cxn>
                <a:cxn ang="0">
                  <a:pos x="211" y="39"/>
                </a:cxn>
                <a:cxn ang="0">
                  <a:pos x="190" y="50"/>
                </a:cxn>
                <a:cxn ang="0">
                  <a:pos x="180" y="60"/>
                </a:cxn>
              </a:cxnLst>
              <a:rect l="0" t="0" r="r" b="b"/>
              <a:pathLst>
                <a:path w="283" h="239">
                  <a:moveTo>
                    <a:pt x="180" y="60"/>
                  </a:moveTo>
                  <a:cubicBezTo>
                    <a:pt x="172" y="66"/>
                    <a:pt x="161" y="65"/>
                    <a:pt x="153" y="74"/>
                  </a:cubicBezTo>
                  <a:cubicBezTo>
                    <a:pt x="145" y="83"/>
                    <a:pt x="138" y="102"/>
                    <a:pt x="132" y="111"/>
                  </a:cubicBezTo>
                  <a:cubicBezTo>
                    <a:pt x="131" y="118"/>
                    <a:pt x="124" y="120"/>
                    <a:pt x="118" y="129"/>
                  </a:cubicBezTo>
                  <a:cubicBezTo>
                    <a:pt x="116" y="130"/>
                    <a:pt x="109" y="136"/>
                    <a:pt x="108" y="137"/>
                  </a:cubicBezTo>
                  <a:cubicBezTo>
                    <a:pt x="107" y="139"/>
                    <a:pt x="101" y="143"/>
                    <a:pt x="99" y="143"/>
                  </a:cubicBezTo>
                  <a:cubicBezTo>
                    <a:pt x="89" y="144"/>
                    <a:pt x="79" y="142"/>
                    <a:pt x="69" y="141"/>
                  </a:cubicBezTo>
                  <a:cubicBezTo>
                    <a:pt x="60" y="139"/>
                    <a:pt x="52" y="134"/>
                    <a:pt x="45" y="132"/>
                  </a:cubicBezTo>
                  <a:cubicBezTo>
                    <a:pt x="38" y="130"/>
                    <a:pt x="30" y="131"/>
                    <a:pt x="24" y="131"/>
                  </a:cubicBezTo>
                  <a:cubicBezTo>
                    <a:pt x="17" y="128"/>
                    <a:pt x="13" y="128"/>
                    <a:pt x="6" y="129"/>
                  </a:cubicBezTo>
                  <a:cubicBezTo>
                    <a:pt x="0" y="139"/>
                    <a:pt x="0" y="145"/>
                    <a:pt x="12" y="147"/>
                  </a:cubicBezTo>
                  <a:cubicBezTo>
                    <a:pt x="14" y="163"/>
                    <a:pt x="28" y="159"/>
                    <a:pt x="42" y="162"/>
                  </a:cubicBezTo>
                  <a:cubicBezTo>
                    <a:pt x="50" y="168"/>
                    <a:pt x="52" y="173"/>
                    <a:pt x="63" y="174"/>
                  </a:cubicBezTo>
                  <a:cubicBezTo>
                    <a:pt x="76" y="178"/>
                    <a:pt x="63" y="172"/>
                    <a:pt x="70" y="186"/>
                  </a:cubicBezTo>
                  <a:cubicBezTo>
                    <a:pt x="73" y="191"/>
                    <a:pt x="81" y="189"/>
                    <a:pt x="87" y="189"/>
                  </a:cubicBezTo>
                  <a:cubicBezTo>
                    <a:pt x="93" y="191"/>
                    <a:pt x="96" y="194"/>
                    <a:pt x="102" y="197"/>
                  </a:cubicBezTo>
                  <a:cubicBezTo>
                    <a:pt x="103" y="209"/>
                    <a:pt x="102" y="211"/>
                    <a:pt x="111" y="218"/>
                  </a:cubicBezTo>
                  <a:cubicBezTo>
                    <a:pt x="115" y="228"/>
                    <a:pt x="120" y="228"/>
                    <a:pt x="121" y="239"/>
                  </a:cubicBezTo>
                  <a:cubicBezTo>
                    <a:pt x="131" y="236"/>
                    <a:pt x="140" y="229"/>
                    <a:pt x="150" y="224"/>
                  </a:cubicBezTo>
                  <a:cubicBezTo>
                    <a:pt x="154" y="222"/>
                    <a:pt x="158" y="220"/>
                    <a:pt x="162" y="218"/>
                  </a:cubicBezTo>
                  <a:cubicBezTo>
                    <a:pt x="163" y="217"/>
                    <a:pt x="183" y="216"/>
                    <a:pt x="183" y="216"/>
                  </a:cubicBezTo>
                  <a:cubicBezTo>
                    <a:pt x="210" y="217"/>
                    <a:pt x="205" y="220"/>
                    <a:pt x="228" y="215"/>
                  </a:cubicBezTo>
                  <a:cubicBezTo>
                    <a:pt x="239" y="217"/>
                    <a:pt x="251" y="217"/>
                    <a:pt x="262" y="219"/>
                  </a:cubicBezTo>
                  <a:cubicBezTo>
                    <a:pt x="272" y="223"/>
                    <a:pt x="257" y="221"/>
                    <a:pt x="264" y="206"/>
                  </a:cubicBezTo>
                  <a:cubicBezTo>
                    <a:pt x="265" y="198"/>
                    <a:pt x="270" y="197"/>
                    <a:pt x="271" y="189"/>
                  </a:cubicBezTo>
                  <a:cubicBezTo>
                    <a:pt x="265" y="188"/>
                    <a:pt x="259" y="186"/>
                    <a:pt x="253" y="185"/>
                  </a:cubicBezTo>
                  <a:cubicBezTo>
                    <a:pt x="248" y="179"/>
                    <a:pt x="243" y="178"/>
                    <a:pt x="238" y="173"/>
                  </a:cubicBezTo>
                  <a:cubicBezTo>
                    <a:pt x="235" y="170"/>
                    <a:pt x="231" y="164"/>
                    <a:pt x="231" y="164"/>
                  </a:cubicBezTo>
                  <a:cubicBezTo>
                    <a:pt x="233" y="145"/>
                    <a:pt x="239" y="143"/>
                    <a:pt x="255" y="138"/>
                  </a:cubicBezTo>
                  <a:cubicBezTo>
                    <a:pt x="253" y="133"/>
                    <a:pt x="249" y="120"/>
                    <a:pt x="246" y="116"/>
                  </a:cubicBezTo>
                  <a:cubicBezTo>
                    <a:pt x="256" y="105"/>
                    <a:pt x="258" y="112"/>
                    <a:pt x="273" y="113"/>
                  </a:cubicBezTo>
                  <a:cubicBezTo>
                    <a:pt x="273" y="96"/>
                    <a:pt x="272" y="83"/>
                    <a:pt x="271" y="78"/>
                  </a:cubicBezTo>
                  <a:cubicBezTo>
                    <a:pt x="274" y="68"/>
                    <a:pt x="273" y="62"/>
                    <a:pt x="283" y="57"/>
                  </a:cubicBezTo>
                  <a:cubicBezTo>
                    <a:pt x="280" y="40"/>
                    <a:pt x="279" y="45"/>
                    <a:pt x="273" y="33"/>
                  </a:cubicBezTo>
                  <a:cubicBezTo>
                    <a:pt x="270" y="16"/>
                    <a:pt x="267" y="11"/>
                    <a:pt x="253" y="3"/>
                  </a:cubicBezTo>
                  <a:cubicBezTo>
                    <a:pt x="248" y="0"/>
                    <a:pt x="242" y="5"/>
                    <a:pt x="241" y="9"/>
                  </a:cubicBezTo>
                  <a:cubicBezTo>
                    <a:pt x="240" y="13"/>
                    <a:pt x="245" y="21"/>
                    <a:pt x="246" y="26"/>
                  </a:cubicBezTo>
                  <a:cubicBezTo>
                    <a:pt x="247" y="34"/>
                    <a:pt x="251" y="37"/>
                    <a:pt x="244" y="41"/>
                  </a:cubicBezTo>
                  <a:cubicBezTo>
                    <a:pt x="237" y="37"/>
                    <a:pt x="234" y="29"/>
                    <a:pt x="229" y="23"/>
                  </a:cubicBezTo>
                  <a:cubicBezTo>
                    <a:pt x="214" y="27"/>
                    <a:pt x="209" y="25"/>
                    <a:pt x="211" y="39"/>
                  </a:cubicBezTo>
                  <a:cubicBezTo>
                    <a:pt x="207" y="46"/>
                    <a:pt x="198" y="45"/>
                    <a:pt x="190" y="50"/>
                  </a:cubicBezTo>
                  <a:cubicBezTo>
                    <a:pt x="189" y="54"/>
                    <a:pt x="180" y="66"/>
                    <a:pt x="180" y="60"/>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47" name="Freeform 101"/>
            <p:cNvSpPr>
              <a:spLocks noChangeAspect="1"/>
            </p:cNvSpPr>
            <p:nvPr/>
          </p:nvSpPr>
          <p:spPr bwMode="auto">
            <a:xfrm>
              <a:off x="15425" y="3542"/>
              <a:ext cx="163" cy="252"/>
            </a:xfrm>
            <a:custGeom>
              <a:avLst/>
              <a:gdLst/>
              <a:ahLst/>
              <a:cxnLst>
                <a:cxn ang="0">
                  <a:pos x="63" y="0"/>
                </a:cxn>
                <a:cxn ang="0">
                  <a:pos x="51" y="10"/>
                </a:cxn>
                <a:cxn ang="0">
                  <a:pos x="36" y="15"/>
                </a:cxn>
                <a:cxn ang="0">
                  <a:pos x="10" y="9"/>
                </a:cxn>
                <a:cxn ang="0">
                  <a:pos x="25" y="28"/>
                </a:cxn>
                <a:cxn ang="0">
                  <a:pos x="3" y="43"/>
                </a:cxn>
                <a:cxn ang="0">
                  <a:pos x="15" y="52"/>
                </a:cxn>
                <a:cxn ang="0">
                  <a:pos x="42" y="69"/>
                </a:cxn>
                <a:cxn ang="0">
                  <a:pos x="64" y="88"/>
                </a:cxn>
                <a:cxn ang="0">
                  <a:pos x="52" y="108"/>
                </a:cxn>
                <a:cxn ang="0">
                  <a:pos x="58" y="121"/>
                </a:cxn>
                <a:cxn ang="0">
                  <a:pos x="63" y="123"/>
                </a:cxn>
                <a:cxn ang="0">
                  <a:pos x="76" y="133"/>
                </a:cxn>
                <a:cxn ang="0">
                  <a:pos x="84" y="153"/>
                </a:cxn>
                <a:cxn ang="0">
                  <a:pos x="88" y="168"/>
                </a:cxn>
                <a:cxn ang="0">
                  <a:pos x="75" y="201"/>
                </a:cxn>
                <a:cxn ang="0">
                  <a:pos x="61" y="234"/>
                </a:cxn>
                <a:cxn ang="0">
                  <a:pos x="66" y="235"/>
                </a:cxn>
                <a:cxn ang="0">
                  <a:pos x="93" y="229"/>
                </a:cxn>
                <a:cxn ang="0">
                  <a:pos x="120" y="204"/>
                </a:cxn>
                <a:cxn ang="0">
                  <a:pos x="142" y="171"/>
                </a:cxn>
                <a:cxn ang="0">
                  <a:pos x="160" y="165"/>
                </a:cxn>
                <a:cxn ang="0">
                  <a:pos x="154" y="153"/>
                </a:cxn>
                <a:cxn ang="0">
                  <a:pos x="151" y="147"/>
                </a:cxn>
                <a:cxn ang="0">
                  <a:pos x="150" y="130"/>
                </a:cxn>
                <a:cxn ang="0">
                  <a:pos x="141" y="123"/>
                </a:cxn>
                <a:cxn ang="0">
                  <a:pos x="127" y="99"/>
                </a:cxn>
                <a:cxn ang="0">
                  <a:pos x="117" y="72"/>
                </a:cxn>
                <a:cxn ang="0">
                  <a:pos x="102" y="54"/>
                </a:cxn>
                <a:cxn ang="0">
                  <a:pos x="90" y="36"/>
                </a:cxn>
                <a:cxn ang="0">
                  <a:pos x="76" y="18"/>
                </a:cxn>
                <a:cxn ang="0">
                  <a:pos x="63" y="0"/>
                </a:cxn>
              </a:cxnLst>
              <a:rect l="0" t="0" r="r" b="b"/>
              <a:pathLst>
                <a:path w="163" h="252">
                  <a:moveTo>
                    <a:pt x="63" y="0"/>
                  </a:moveTo>
                  <a:cubicBezTo>
                    <a:pt x="59" y="6"/>
                    <a:pt x="59" y="9"/>
                    <a:pt x="51" y="10"/>
                  </a:cubicBezTo>
                  <a:cubicBezTo>
                    <a:pt x="46" y="12"/>
                    <a:pt x="41" y="13"/>
                    <a:pt x="36" y="15"/>
                  </a:cubicBezTo>
                  <a:cubicBezTo>
                    <a:pt x="27" y="13"/>
                    <a:pt x="19" y="11"/>
                    <a:pt x="10" y="9"/>
                  </a:cubicBezTo>
                  <a:cubicBezTo>
                    <a:pt x="0" y="11"/>
                    <a:pt x="22" y="17"/>
                    <a:pt x="25" y="28"/>
                  </a:cubicBezTo>
                  <a:cubicBezTo>
                    <a:pt x="24" y="32"/>
                    <a:pt x="5" y="39"/>
                    <a:pt x="3" y="43"/>
                  </a:cubicBezTo>
                  <a:cubicBezTo>
                    <a:pt x="1" y="47"/>
                    <a:pt x="9" y="48"/>
                    <a:pt x="15" y="52"/>
                  </a:cubicBezTo>
                  <a:cubicBezTo>
                    <a:pt x="26" y="57"/>
                    <a:pt x="31" y="65"/>
                    <a:pt x="42" y="69"/>
                  </a:cubicBezTo>
                  <a:cubicBezTo>
                    <a:pt x="50" y="75"/>
                    <a:pt x="57" y="81"/>
                    <a:pt x="64" y="88"/>
                  </a:cubicBezTo>
                  <a:cubicBezTo>
                    <a:pt x="67" y="95"/>
                    <a:pt x="53" y="99"/>
                    <a:pt x="52" y="108"/>
                  </a:cubicBezTo>
                  <a:cubicBezTo>
                    <a:pt x="52" y="112"/>
                    <a:pt x="56" y="117"/>
                    <a:pt x="58" y="121"/>
                  </a:cubicBezTo>
                  <a:cubicBezTo>
                    <a:pt x="59" y="123"/>
                    <a:pt x="61" y="122"/>
                    <a:pt x="63" y="123"/>
                  </a:cubicBezTo>
                  <a:cubicBezTo>
                    <a:pt x="68" y="126"/>
                    <a:pt x="76" y="133"/>
                    <a:pt x="76" y="133"/>
                  </a:cubicBezTo>
                  <a:cubicBezTo>
                    <a:pt x="80" y="140"/>
                    <a:pt x="80" y="146"/>
                    <a:pt x="84" y="153"/>
                  </a:cubicBezTo>
                  <a:cubicBezTo>
                    <a:pt x="85" y="158"/>
                    <a:pt x="87" y="163"/>
                    <a:pt x="88" y="168"/>
                  </a:cubicBezTo>
                  <a:cubicBezTo>
                    <a:pt x="87" y="180"/>
                    <a:pt x="85" y="194"/>
                    <a:pt x="75" y="201"/>
                  </a:cubicBezTo>
                  <a:cubicBezTo>
                    <a:pt x="69" y="212"/>
                    <a:pt x="68" y="223"/>
                    <a:pt x="61" y="234"/>
                  </a:cubicBezTo>
                  <a:cubicBezTo>
                    <a:pt x="70" y="252"/>
                    <a:pt x="62" y="242"/>
                    <a:pt x="66" y="235"/>
                  </a:cubicBezTo>
                  <a:cubicBezTo>
                    <a:pt x="68" y="220"/>
                    <a:pt x="82" y="227"/>
                    <a:pt x="93" y="229"/>
                  </a:cubicBezTo>
                  <a:cubicBezTo>
                    <a:pt x="119" y="227"/>
                    <a:pt x="107" y="221"/>
                    <a:pt x="120" y="204"/>
                  </a:cubicBezTo>
                  <a:cubicBezTo>
                    <a:pt x="123" y="191"/>
                    <a:pt x="131" y="175"/>
                    <a:pt x="142" y="171"/>
                  </a:cubicBezTo>
                  <a:cubicBezTo>
                    <a:pt x="148" y="167"/>
                    <a:pt x="153" y="168"/>
                    <a:pt x="160" y="165"/>
                  </a:cubicBezTo>
                  <a:cubicBezTo>
                    <a:pt x="163" y="158"/>
                    <a:pt x="162" y="155"/>
                    <a:pt x="154" y="153"/>
                  </a:cubicBezTo>
                  <a:cubicBezTo>
                    <a:pt x="153" y="151"/>
                    <a:pt x="151" y="149"/>
                    <a:pt x="151" y="147"/>
                  </a:cubicBezTo>
                  <a:cubicBezTo>
                    <a:pt x="150" y="141"/>
                    <a:pt x="152" y="135"/>
                    <a:pt x="150" y="130"/>
                  </a:cubicBezTo>
                  <a:cubicBezTo>
                    <a:pt x="149" y="126"/>
                    <a:pt x="144" y="126"/>
                    <a:pt x="141" y="123"/>
                  </a:cubicBezTo>
                  <a:cubicBezTo>
                    <a:pt x="138" y="114"/>
                    <a:pt x="131" y="108"/>
                    <a:pt x="127" y="99"/>
                  </a:cubicBezTo>
                  <a:cubicBezTo>
                    <a:pt x="126" y="65"/>
                    <a:pt x="131" y="83"/>
                    <a:pt x="117" y="72"/>
                  </a:cubicBezTo>
                  <a:cubicBezTo>
                    <a:pt x="113" y="65"/>
                    <a:pt x="106" y="62"/>
                    <a:pt x="102" y="54"/>
                  </a:cubicBezTo>
                  <a:cubicBezTo>
                    <a:pt x="97" y="48"/>
                    <a:pt x="94" y="42"/>
                    <a:pt x="90" y="36"/>
                  </a:cubicBezTo>
                  <a:cubicBezTo>
                    <a:pt x="86" y="30"/>
                    <a:pt x="81" y="24"/>
                    <a:pt x="76" y="18"/>
                  </a:cubicBezTo>
                  <a:cubicBezTo>
                    <a:pt x="74" y="15"/>
                    <a:pt x="67" y="0"/>
                    <a:pt x="63" y="0"/>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48" name="Freeform 103"/>
            <p:cNvSpPr>
              <a:spLocks noChangeAspect="1"/>
            </p:cNvSpPr>
            <p:nvPr/>
          </p:nvSpPr>
          <p:spPr bwMode="auto">
            <a:xfrm>
              <a:off x="14325" y="3029"/>
              <a:ext cx="880" cy="547"/>
            </a:xfrm>
            <a:custGeom>
              <a:avLst/>
              <a:gdLst/>
              <a:ahLst/>
              <a:cxnLst>
                <a:cxn ang="0">
                  <a:pos x="629" y="358"/>
                </a:cxn>
                <a:cxn ang="0">
                  <a:pos x="597" y="315"/>
                </a:cxn>
                <a:cxn ang="0">
                  <a:pos x="549" y="273"/>
                </a:cxn>
                <a:cxn ang="0">
                  <a:pos x="486" y="249"/>
                </a:cxn>
                <a:cxn ang="0">
                  <a:pos x="464" y="214"/>
                </a:cxn>
                <a:cxn ang="0">
                  <a:pos x="428" y="204"/>
                </a:cxn>
                <a:cxn ang="0">
                  <a:pos x="402" y="201"/>
                </a:cxn>
                <a:cxn ang="0">
                  <a:pos x="378" y="201"/>
                </a:cxn>
                <a:cxn ang="0">
                  <a:pos x="365" y="175"/>
                </a:cxn>
                <a:cxn ang="0">
                  <a:pos x="357" y="169"/>
                </a:cxn>
                <a:cxn ang="0">
                  <a:pos x="321" y="162"/>
                </a:cxn>
                <a:cxn ang="0">
                  <a:pos x="318" y="93"/>
                </a:cxn>
                <a:cxn ang="0">
                  <a:pos x="285" y="61"/>
                </a:cxn>
                <a:cxn ang="0">
                  <a:pos x="141" y="10"/>
                </a:cxn>
                <a:cxn ang="0">
                  <a:pos x="75" y="4"/>
                </a:cxn>
                <a:cxn ang="0">
                  <a:pos x="26" y="37"/>
                </a:cxn>
                <a:cxn ang="0">
                  <a:pos x="15" y="93"/>
                </a:cxn>
                <a:cxn ang="0">
                  <a:pos x="77" y="117"/>
                </a:cxn>
                <a:cxn ang="0">
                  <a:pos x="30" y="120"/>
                </a:cxn>
                <a:cxn ang="0">
                  <a:pos x="6" y="118"/>
                </a:cxn>
                <a:cxn ang="0">
                  <a:pos x="27" y="160"/>
                </a:cxn>
                <a:cxn ang="0">
                  <a:pos x="47" y="190"/>
                </a:cxn>
                <a:cxn ang="0">
                  <a:pos x="77" y="201"/>
                </a:cxn>
                <a:cxn ang="0">
                  <a:pos x="114" y="199"/>
                </a:cxn>
                <a:cxn ang="0">
                  <a:pos x="149" y="196"/>
                </a:cxn>
                <a:cxn ang="0">
                  <a:pos x="203" y="201"/>
                </a:cxn>
                <a:cxn ang="0">
                  <a:pos x="278" y="205"/>
                </a:cxn>
                <a:cxn ang="0">
                  <a:pos x="320" y="226"/>
                </a:cxn>
                <a:cxn ang="0">
                  <a:pos x="392" y="262"/>
                </a:cxn>
                <a:cxn ang="0">
                  <a:pos x="429" y="288"/>
                </a:cxn>
                <a:cxn ang="0">
                  <a:pos x="408" y="333"/>
                </a:cxn>
                <a:cxn ang="0">
                  <a:pos x="366" y="313"/>
                </a:cxn>
                <a:cxn ang="0">
                  <a:pos x="306" y="294"/>
                </a:cxn>
                <a:cxn ang="0">
                  <a:pos x="275" y="306"/>
                </a:cxn>
                <a:cxn ang="0">
                  <a:pos x="296" y="337"/>
                </a:cxn>
                <a:cxn ang="0">
                  <a:pos x="303" y="391"/>
                </a:cxn>
                <a:cxn ang="0">
                  <a:pos x="314" y="426"/>
                </a:cxn>
                <a:cxn ang="0">
                  <a:pos x="321" y="448"/>
                </a:cxn>
                <a:cxn ang="0">
                  <a:pos x="362" y="465"/>
                </a:cxn>
                <a:cxn ang="0">
                  <a:pos x="392" y="426"/>
                </a:cxn>
                <a:cxn ang="0">
                  <a:pos x="425" y="433"/>
                </a:cxn>
                <a:cxn ang="0">
                  <a:pos x="482" y="454"/>
                </a:cxn>
                <a:cxn ang="0">
                  <a:pos x="518" y="457"/>
                </a:cxn>
                <a:cxn ang="0">
                  <a:pos x="563" y="478"/>
                </a:cxn>
                <a:cxn ang="0">
                  <a:pos x="584" y="496"/>
                </a:cxn>
                <a:cxn ang="0">
                  <a:pos x="623" y="520"/>
                </a:cxn>
                <a:cxn ang="0">
                  <a:pos x="672" y="543"/>
                </a:cxn>
                <a:cxn ang="0">
                  <a:pos x="713" y="529"/>
                </a:cxn>
                <a:cxn ang="0">
                  <a:pos x="809" y="529"/>
                </a:cxn>
                <a:cxn ang="0">
                  <a:pos x="876" y="547"/>
                </a:cxn>
                <a:cxn ang="0">
                  <a:pos x="803" y="477"/>
                </a:cxn>
                <a:cxn ang="0">
                  <a:pos x="740" y="460"/>
                </a:cxn>
                <a:cxn ang="0">
                  <a:pos x="728" y="432"/>
                </a:cxn>
                <a:cxn ang="0">
                  <a:pos x="802" y="446"/>
                </a:cxn>
                <a:cxn ang="0">
                  <a:pos x="762" y="429"/>
                </a:cxn>
                <a:cxn ang="0">
                  <a:pos x="710" y="411"/>
                </a:cxn>
                <a:cxn ang="0">
                  <a:pos x="677" y="406"/>
                </a:cxn>
                <a:cxn ang="0">
                  <a:pos x="681" y="390"/>
                </a:cxn>
                <a:cxn ang="0">
                  <a:pos x="648" y="354"/>
                </a:cxn>
              </a:cxnLst>
              <a:rect l="0" t="0" r="r" b="b"/>
              <a:pathLst>
                <a:path w="880" h="547">
                  <a:moveTo>
                    <a:pt x="648" y="354"/>
                  </a:moveTo>
                  <a:cubicBezTo>
                    <a:pt x="642" y="362"/>
                    <a:pt x="638" y="360"/>
                    <a:pt x="629" y="358"/>
                  </a:cubicBezTo>
                  <a:cubicBezTo>
                    <a:pt x="623" y="350"/>
                    <a:pt x="621" y="342"/>
                    <a:pt x="615" y="334"/>
                  </a:cubicBezTo>
                  <a:cubicBezTo>
                    <a:pt x="612" y="324"/>
                    <a:pt x="608" y="317"/>
                    <a:pt x="597" y="315"/>
                  </a:cubicBezTo>
                  <a:cubicBezTo>
                    <a:pt x="590" y="310"/>
                    <a:pt x="581" y="306"/>
                    <a:pt x="573" y="301"/>
                  </a:cubicBezTo>
                  <a:cubicBezTo>
                    <a:pt x="565" y="291"/>
                    <a:pt x="559" y="281"/>
                    <a:pt x="549" y="273"/>
                  </a:cubicBezTo>
                  <a:cubicBezTo>
                    <a:pt x="543" y="264"/>
                    <a:pt x="543" y="265"/>
                    <a:pt x="531" y="267"/>
                  </a:cubicBezTo>
                  <a:cubicBezTo>
                    <a:pt x="514" y="265"/>
                    <a:pt x="502" y="255"/>
                    <a:pt x="486" y="249"/>
                  </a:cubicBezTo>
                  <a:cubicBezTo>
                    <a:pt x="477" y="234"/>
                    <a:pt x="470" y="232"/>
                    <a:pt x="452" y="229"/>
                  </a:cubicBezTo>
                  <a:cubicBezTo>
                    <a:pt x="447" y="219"/>
                    <a:pt x="456" y="219"/>
                    <a:pt x="464" y="214"/>
                  </a:cubicBezTo>
                  <a:cubicBezTo>
                    <a:pt x="457" y="206"/>
                    <a:pt x="455" y="191"/>
                    <a:pt x="444" y="189"/>
                  </a:cubicBezTo>
                  <a:cubicBezTo>
                    <a:pt x="432" y="191"/>
                    <a:pt x="433" y="194"/>
                    <a:pt x="428" y="204"/>
                  </a:cubicBezTo>
                  <a:cubicBezTo>
                    <a:pt x="433" y="210"/>
                    <a:pt x="432" y="214"/>
                    <a:pt x="431" y="222"/>
                  </a:cubicBezTo>
                  <a:cubicBezTo>
                    <a:pt x="413" y="218"/>
                    <a:pt x="416" y="204"/>
                    <a:pt x="402" y="201"/>
                  </a:cubicBezTo>
                  <a:cubicBezTo>
                    <a:pt x="401" y="200"/>
                    <a:pt x="399" y="199"/>
                    <a:pt x="398" y="199"/>
                  </a:cubicBezTo>
                  <a:cubicBezTo>
                    <a:pt x="391" y="199"/>
                    <a:pt x="384" y="203"/>
                    <a:pt x="378" y="201"/>
                  </a:cubicBezTo>
                  <a:cubicBezTo>
                    <a:pt x="373" y="200"/>
                    <a:pt x="371" y="192"/>
                    <a:pt x="366" y="189"/>
                  </a:cubicBezTo>
                  <a:cubicBezTo>
                    <a:pt x="365" y="179"/>
                    <a:pt x="365" y="184"/>
                    <a:pt x="365" y="175"/>
                  </a:cubicBezTo>
                  <a:cubicBezTo>
                    <a:pt x="359" y="175"/>
                    <a:pt x="353" y="177"/>
                    <a:pt x="348" y="174"/>
                  </a:cubicBezTo>
                  <a:cubicBezTo>
                    <a:pt x="345" y="172"/>
                    <a:pt x="360" y="171"/>
                    <a:pt x="357" y="169"/>
                  </a:cubicBezTo>
                  <a:cubicBezTo>
                    <a:pt x="352" y="166"/>
                    <a:pt x="345" y="168"/>
                    <a:pt x="339" y="168"/>
                  </a:cubicBezTo>
                  <a:cubicBezTo>
                    <a:pt x="332" y="166"/>
                    <a:pt x="327" y="166"/>
                    <a:pt x="321" y="162"/>
                  </a:cubicBezTo>
                  <a:cubicBezTo>
                    <a:pt x="316" y="154"/>
                    <a:pt x="312" y="148"/>
                    <a:pt x="309" y="139"/>
                  </a:cubicBezTo>
                  <a:cubicBezTo>
                    <a:pt x="308" y="128"/>
                    <a:pt x="304" y="95"/>
                    <a:pt x="318" y="93"/>
                  </a:cubicBezTo>
                  <a:cubicBezTo>
                    <a:pt x="317" y="84"/>
                    <a:pt x="315" y="59"/>
                    <a:pt x="303" y="57"/>
                  </a:cubicBezTo>
                  <a:cubicBezTo>
                    <a:pt x="297" y="57"/>
                    <a:pt x="285" y="61"/>
                    <a:pt x="285" y="61"/>
                  </a:cubicBezTo>
                  <a:cubicBezTo>
                    <a:pt x="276" y="48"/>
                    <a:pt x="260" y="30"/>
                    <a:pt x="243" y="27"/>
                  </a:cubicBezTo>
                  <a:cubicBezTo>
                    <a:pt x="205" y="8"/>
                    <a:pt x="200" y="12"/>
                    <a:pt x="141" y="10"/>
                  </a:cubicBezTo>
                  <a:cubicBezTo>
                    <a:pt x="132" y="9"/>
                    <a:pt x="127" y="2"/>
                    <a:pt x="117" y="0"/>
                  </a:cubicBezTo>
                  <a:cubicBezTo>
                    <a:pt x="99" y="1"/>
                    <a:pt x="90" y="1"/>
                    <a:pt x="75" y="4"/>
                  </a:cubicBezTo>
                  <a:cubicBezTo>
                    <a:pt x="63" y="10"/>
                    <a:pt x="63" y="12"/>
                    <a:pt x="47" y="13"/>
                  </a:cubicBezTo>
                  <a:cubicBezTo>
                    <a:pt x="39" y="21"/>
                    <a:pt x="33" y="28"/>
                    <a:pt x="26" y="37"/>
                  </a:cubicBezTo>
                  <a:cubicBezTo>
                    <a:pt x="23" y="54"/>
                    <a:pt x="20" y="43"/>
                    <a:pt x="15" y="57"/>
                  </a:cubicBezTo>
                  <a:cubicBezTo>
                    <a:pt x="15" y="58"/>
                    <a:pt x="12" y="83"/>
                    <a:pt x="15" y="93"/>
                  </a:cubicBezTo>
                  <a:cubicBezTo>
                    <a:pt x="23" y="118"/>
                    <a:pt x="96" y="114"/>
                    <a:pt x="99" y="114"/>
                  </a:cubicBezTo>
                  <a:cubicBezTo>
                    <a:pt x="97" y="128"/>
                    <a:pt x="85" y="123"/>
                    <a:pt x="77" y="117"/>
                  </a:cubicBezTo>
                  <a:cubicBezTo>
                    <a:pt x="73" y="118"/>
                    <a:pt x="69" y="122"/>
                    <a:pt x="65" y="123"/>
                  </a:cubicBezTo>
                  <a:cubicBezTo>
                    <a:pt x="53" y="125"/>
                    <a:pt x="42" y="121"/>
                    <a:pt x="30" y="120"/>
                  </a:cubicBezTo>
                  <a:cubicBezTo>
                    <a:pt x="11" y="117"/>
                    <a:pt x="20" y="114"/>
                    <a:pt x="8" y="106"/>
                  </a:cubicBezTo>
                  <a:cubicBezTo>
                    <a:pt x="15" y="110"/>
                    <a:pt x="10" y="113"/>
                    <a:pt x="6" y="118"/>
                  </a:cubicBezTo>
                  <a:cubicBezTo>
                    <a:pt x="5" y="124"/>
                    <a:pt x="4" y="128"/>
                    <a:pt x="0" y="133"/>
                  </a:cubicBezTo>
                  <a:cubicBezTo>
                    <a:pt x="8" y="152"/>
                    <a:pt x="8" y="149"/>
                    <a:pt x="27" y="160"/>
                  </a:cubicBezTo>
                  <a:cubicBezTo>
                    <a:pt x="30" y="167"/>
                    <a:pt x="33" y="171"/>
                    <a:pt x="39" y="175"/>
                  </a:cubicBezTo>
                  <a:cubicBezTo>
                    <a:pt x="42" y="180"/>
                    <a:pt x="47" y="190"/>
                    <a:pt x="47" y="190"/>
                  </a:cubicBezTo>
                  <a:cubicBezTo>
                    <a:pt x="48" y="200"/>
                    <a:pt x="49" y="203"/>
                    <a:pt x="59" y="205"/>
                  </a:cubicBezTo>
                  <a:cubicBezTo>
                    <a:pt x="65" y="208"/>
                    <a:pt x="70" y="202"/>
                    <a:pt x="77" y="201"/>
                  </a:cubicBezTo>
                  <a:cubicBezTo>
                    <a:pt x="85" y="207"/>
                    <a:pt x="88" y="207"/>
                    <a:pt x="98" y="208"/>
                  </a:cubicBezTo>
                  <a:cubicBezTo>
                    <a:pt x="103" y="201"/>
                    <a:pt x="105" y="201"/>
                    <a:pt x="114" y="199"/>
                  </a:cubicBezTo>
                  <a:cubicBezTo>
                    <a:pt x="119" y="196"/>
                    <a:pt x="125" y="190"/>
                    <a:pt x="131" y="190"/>
                  </a:cubicBezTo>
                  <a:cubicBezTo>
                    <a:pt x="137" y="193"/>
                    <a:pt x="143" y="195"/>
                    <a:pt x="149" y="196"/>
                  </a:cubicBezTo>
                  <a:cubicBezTo>
                    <a:pt x="155" y="200"/>
                    <a:pt x="163" y="210"/>
                    <a:pt x="167" y="211"/>
                  </a:cubicBezTo>
                  <a:cubicBezTo>
                    <a:pt x="182" y="219"/>
                    <a:pt x="190" y="204"/>
                    <a:pt x="203" y="201"/>
                  </a:cubicBezTo>
                  <a:cubicBezTo>
                    <a:pt x="208" y="197"/>
                    <a:pt x="212" y="196"/>
                    <a:pt x="218" y="195"/>
                  </a:cubicBezTo>
                  <a:cubicBezTo>
                    <a:pt x="255" y="196"/>
                    <a:pt x="252" y="200"/>
                    <a:pt x="278" y="205"/>
                  </a:cubicBezTo>
                  <a:cubicBezTo>
                    <a:pt x="287" y="209"/>
                    <a:pt x="296" y="209"/>
                    <a:pt x="306" y="210"/>
                  </a:cubicBezTo>
                  <a:cubicBezTo>
                    <a:pt x="322" y="220"/>
                    <a:pt x="309" y="224"/>
                    <a:pt x="320" y="226"/>
                  </a:cubicBezTo>
                  <a:cubicBezTo>
                    <a:pt x="330" y="231"/>
                    <a:pt x="338" y="231"/>
                    <a:pt x="347" y="238"/>
                  </a:cubicBezTo>
                  <a:cubicBezTo>
                    <a:pt x="354" y="252"/>
                    <a:pt x="377" y="259"/>
                    <a:pt x="392" y="262"/>
                  </a:cubicBezTo>
                  <a:cubicBezTo>
                    <a:pt x="404" y="272"/>
                    <a:pt x="398" y="270"/>
                    <a:pt x="411" y="271"/>
                  </a:cubicBezTo>
                  <a:cubicBezTo>
                    <a:pt x="415" y="281"/>
                    <a:pt x="421" y="282"/>
                    <a:pt x="429" y="288"/>
                  </a:cubicBezTo>
                  <a:cubicBezTo>
                    <a:pt x="435" y="300"/>
                    <a:pt x="433" y="294"/>
                    <a:pt x="435" y="304"/>
                  </a:cubicBezTo>
                  <a:cubicBezTo>
                    <a:pt x="434" y="315"/>
                    <a:pt x="420" y="328"/>
                    <a:pt x="408" y="333"/>
                  </a:cubicBezTo>
                  <a:cubicBezTo>
                    <a:pt x="392" y="325"/>
                    <a:pt x="412" y="328"/>
                    <a:pt x="378" y="324"/>
                  </a:cubicBezTo>
                  <a:cubicBezTo>
                    <a:pt x="372" y="320"/>
                    <a:pt x="373" y="316"/>
                    <a:pt x="366" y="313"/>
                  </a:cubicBezTo>
                  <a:cubicBezTo>
                    <a:pt x="361" y="306"/>
                    <a:pt x="353" y="305"/>
                    <a:pt x="347" y="300"/>
                  </a:cubicBezTo>
                  <a:cubicBezTo>
                    <a:pt x="338" y="298"/>
                    <a:pt x="316" y="294"/>
                    <a:pt x="306" y="294"/>
                  </a:cubicBezTo>
                  <a:cubicBezTo>
                    <a:pt x="296" y="294"/>
                    <a:pt x="290" y="299"/>
                    <a:pt x="285" y="301"/>
                  </a:cubicBezTo>
                  <a:cubicBezTo>
                    <a:pt x="281" y="301"/>
                    <a:pt x="275" y="306"/>
                    <a:pt x="275" y="306"/>
                  </a:cubicBezTo>
                  <a:cubicBezTo>
                    <a:pt x="290" y="308"/>
                    <a:pt x="291" y="323"/>
                    <a:pt x="305" y="325"/>
                  </a:cubicBezTo>
                  <a:cubicBezTo>
                    <a:pt x="303" y="331"/>
                    <a:pt x="301" y="333"/>
                    <a:pt x="296" y="337"/>
                  </a:cubicBezTo>
                  <a:cubicBezTo>
                    <a:pt x="297" y="346"/>
                    <a:pt x="297" y="353"/>
                    <a:pt x="305" y="358"/>
                  </a:cubicBezTo>
                  <a:cubicBezTo>
                    <a:pt x="307" y="370"/>
                    <a:pt x="309" y="379"/>
                    <a:pt x="303" y="391"/>
                  </a:cubicBezTo>
                  <a:cubicBezTo>
                    <a:pt x="301" y="400"/>
                    <a:pt x="301" y="410"/>
                    <a:pt x="291" y="414"/>
                  </a:cubicBezTo>
                  <a:cubicBezTo>
                    <a:pt x="298" y="420"/>
                    <a:pt x="304" y="426"/>
                    <a:pt x="314" y="426"/>
                  </a:cubicBezTo>
                  <a:cubicBezTo>
                    <a:pt x="320" y="429"/>
                    <a:pt x="325" y="429"/>
                    <a:pt x="327" y="430"/>
                  </a:cubicBezTo>
                  <a:cubicBezTo>
                    <a:pt x="325" y="429"/>
                    <a:pt x="322" y="446"/>
                    <a:pt x="321" y="448"/>
                  </a:cubicBezTo>
                  <a:cubicBezTo>
                    <a:pt x="323" y="460"/>
                    <a:pt x="326" y="459"/>
                    <a:pt x="336" y="466"/>
                  </a:cubicBezTo>
                  <a:cubicBezTo>
                    <a:pt x="346" y="482"/>
                    <a:pt x="346" y="468"/>
                    <a:pt x="362" y="465"/>
                  </a:cubicBezTo>
                  <a:cubicBezTo>
                    <a:pt x="387" y="467"/>
                    <a:pt x="380" y="471"/>
                    <a:pt x="372" y="451"/>
                  </a:cubicBezTo>
                  <a:cubicBezTo>
                    <a:pt x="370" y="434"/>
                    <a:pt x="376" y="428"/>
                    <a:pt x="392" y="426"/>
                  </a:cubicBezTo>
                  <a:cubicBezTo>
                    <a:pt x="396" y="425"/>
                    <a:pt x="398" y="421"/>
                    <a:pt x="402" y="421"/>
                  </a:cubicBezTo>
                  <a:cubicBezTo>
                    <a:pt x="411" y="421"/>
                    <a:pt x="418" y="430"/>
                    <a:pt x="425" y="433"/>
                  </a:cubicBezTo>
                  <a:cubicBezTo>
                    <a:pt x="434" y="436"/>
                    <a:pt x="447" y="437"/>
                    <a:pt x="456" y="439"/>
                  </a:cubicBezTo>
                  <a:cubicBezTo>
                    <a:pt x="467" y="445"/>
                    <a:pt x="467" y="452"/>
                    <a:pt x="482" y="454"/>
                  </a:cubicBezTo>
                  <a:cubicBezTo>
                    <a:pt x="487" y="458"/>
                    <a:pt x="492" y="459"/>
                    <a:pt x="498" y="460"/>
                  </a:cubicBezTo>
                  <a:cubicBezTo>
                    <a:pt x="506" y="459"/>
                    <a:pt x="509" y="456"/>
                    <a:pt x="518" y="457"/>
                  </a:cubicBezTo>
                  <a:cubicBezTo>
                    <a:pt x="522" y="458"/>
                    <a:pt x="534" y="462"/>
                    <a:pt x="530" y="462"/>
                  </a:cubicBezTo>
                  <a:cubicBezTo>
                    <a:pt x="545" y="472"/>
                    <a:pt x="599" y="514"/>
                    <a:pt x="563" y="478"/>
                  </a:cubicBezTo>
                  <a:cubicBezTo>
                    <a:pt x="560" y="475"/>
                    <a:pt x="567" y="484"/>
                    <a:pt x="570" y="486"/>
                  </a:cubicBezTo>
                  <a:cubicBezTo>
                    <a:pt x="583" y="495"/>
                    <a:pt x="575" y="489"/>
                    <a:pt x="584" y="496"/>
                  </a:cubicBezTo>
                  <a:cubicBezTo>
                    <a:pt x="588" y="502"/>
                    <a:pt x="591" y="503"/>
                    <a:pt x="590" y="510"/>
                  </a:cubicBezTo>
                  <a:cubicBezTo>
                    <a:pt x="615" y="511"/>
                    <a:pt x="606" y="517"/>
                    <a:pt x="623" y="520"/>
                  </a:cubicBezTo>
                  <a:cubicBezTo>
                    <a:pt x="631" y="531"/>
                    <a:pt x="627" y="539"/>
                    <a:pt x="642" y="541"/>
                  </a:cubicBezTo>
                  <a:cubicBezTo>
                    <a:pt x="653" y="545"/>
                    <a:pt x="660" y="544"/>
                    <a:pt x="672" y="543"/>
                  </a:cubicBezTo>
                  <a:cubicBezTo>
                    <a:pt x="684" y="538"/>
                    <a:pt x="670" y="545"/>
                    <a:pt x="680" y="535"/>
                  </a:cubicBezTo>
                  <a:cubicBezTo>
                    <a:pt x="687" y="532"/>
                    <a:pt x="698" y="530"/>
                    <a:pt x="713" y="529"/>
                  </a:cubicBezTo>
                  <a:cubicBezTo>
                    <a:pt x="728" y="528"/>
                    <a:pt x="757" y="526"/>
                    <a:pt x="773" y="526"/>
                  </a:cubicBezTo>
                  <a:cubicBezTo>
                    <a:pt x="786" y="524"/>
                    <a:pt x="797" y="527"/>
                    <a:pt x="809" y="529"/>
                  </a:cubicBezTo>
                  <a:cubicBezTo>
                    <a:pt x="817" y="533"/>
                    <a:pt x="826" y="532"/>
                    <a:pt x="834" y="534"/>
                  </a:cubicBezTo>
                  <a:cubicBezTo>
                    <a:pt x="847" y="542"/>
                    <a:pt x="862" y="543"/>
                    <a:pt x="876" y="547"/>
                  </a:cubicBezTo>
                  <a:cubicBezTo>
                    <a:pt x="880" y="546"/>
                    <a:pt x="873" y="537"/>
                    <a:pt x="861" y="525"/>
                  </a:cubicBezTo>
                  <a:cubicBezTo>
                    <a:pt x="852" y="509"/>
                    <a:pt x="821" y="480"/>
                    <a:pt x="803" y="477"/>
                  </a:cubicBezTo>
                  <a:cubicBezTo>
                    <a:pt x="791" y="470"/>
                    <a:pt x="772" y="472"/>
                    <a:pt x="758" y="471"/>
                  </a:cubicBezTo>
                  <a:cubicBezTo>
                    <a:pt x="753" y="469"/>
                    <a:pt x="745" y="462"/>
                    <a:pt x="740" y="460"/>
                  </a:cubicBezTo>
                  <a:cubicBezTo>
                    <a:pt x="731" y="448"/>
                    <a:pt x="726" y="452"/>
                    <a:pt x="713" y="444"/>
                  </a:cubicBezTo>
                  <a:cubicBezTo>
                    <a:pt x="717" y="438"/>
                    <a:pt x="721" y="433"/>
                    <a:pt x="728" y="432"/>
                  </a:cubicBezTo>
                  <a:cubicBezTo>
                    <a:pt x="738" y="433"/>
                    <a:pt x="739" y="429"/>
                    <a:pt x="750" y="429"/>
                  </a:cubicBezTo>
                  <a:cubicBezTo>
                    <a:pt x="767" y="435"/>
                    <a:pt x="784" y="442"/>
                    <a:pt x="802" y="446"/>
                  </a:cubicBezTo>
                  <a:cubicBezTo>
                    <a:pt x="810" y="448"/>
                    <a:pt x="786" y="439"/>
                    <a:pt x="779" y="435"/>
                  </a:cubicBezTo>
                  <a:cubicBezTo>
                    <a:pt x="764" y="427"/>
                    <a:pt x="788" y="431"/>
                    <a:pt x="762" y="429"/>
                  </a:cubicBezTo>
                  <a:cubicBezTo>
                    <a:pt x="750" y="420"/>
                    <a:pt x="747" y="420"/>
                    <a:pt x="731" y="418"/>
                  </a:cubicBezTo>
                  <a:cubicBezTo>
                    <a:pt x="724" y="415"/>
                    <a:pt x="718" y="412"/>
                    <a:pt x="710" y="411"/>
                  </a:cubicBezTo>
                  <a:cubicBezTo>
                    <a:pt x="703" y="408"/>
                    <a:pt x="697" y="411"/>
                    <a:pt x="689" y="412"/>
                  </a:cubicBezTo>
                  <a:cubicBezTo>
                    <a:pt x="682" y="415"/>
                    <a:pt x="681" y="412"/>
                    <a:pt x="677" y="406"/>
                  </a:cubicBezTo>
                  <a:cubicBezTo>
                    <a:pt x="670" y="409"/>
                    <a:pt x="671" y="403"/>
                    <a:pt x="663" y="402"/>
                  </a:cubicBezTo>
                  <a:cubicBezTo>
                    <a:pt x="664" y="384"/>
                    <a:pt x="665" y="392"/>
                    <a:pt x="681" y="390"/>
                  </a:cubicBezTo>
                  <a:cubicBezTo>
                    <a:pt x="688" y="378"/>
                    <a:pt x="680" y="371"/>
                    <a:pt x="669" y="369"/>
                  </a:cubicBezTo>
                  <a:cubicBezTo>
                    <a:pt x="669" y="368"/>
                    <a:pt x="643" y="344"/>
                    <a:pt x="648" y="354"/>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49" name="Freeform 106"/>
            <p:cNvSpPr>
              <a:spLocks noChangeAspect="1"/>
            </p:cNvSpPr>
            <p:nvPr/>
          </p:nvSpPr>
          <p:spPr bwMode="auto">
            <a:xfrm>
              <a:off x="5687" y="2648"/>
              <a:ext cx="219" cy="314"/>
            </a:xfrm>
            <a:custGeom>
              <a:avLst/>
              <a:gdLst/>
              <a:ahLst/>
              <a:cxnLst>
                <a:cxn ang="0">
                  <a:pos x="0" y="0"/>
                </a:cxn>
                <a:cxn ang="0">
                  <a:pos x="13" y="9"/>
                </a:cxn>
                <a:cxn ang="0">
                  <a:pos x="30" y="25"/>
                </a:cxn>
                <a:cxn ang="0">
                  <a:pos x="64" y="51"/>
                </a:cxn>
                <a:cxn ang="0">
                  <a:pos x="81" y="39"/>
                </a:cxn>
                <a:cxn ang="0">
                  <a:pos x="103" y="69"/>
                </a:cxn>
                <a:cxn ang="0">
                  <a:pos x="123" y="88"/>
                </a:cxn>
                <a:cxn ang="0">
                  <a:pos x="141" y="112"/>
                </a:cxn>
                <a:cxn ang="0">
                  <a:pos x="162" y="133"/>
                </a:cxn>
                <a:cxn ang="0">
                  <a:pos x="162" y="166"/>
                </a:cxn>
                <a:cxn ang="0">
                  <a:pos x="162" y="184"/>
                </a:cxn>
                <a:cxn ang="0">
                  <a:pos x="177" y="198"/>
                </a:cxn>
                <a:cxn ang="0">
                  <a:pos x="172" y="211"/>
                </a:cxn>
                <a:cxn ang="0">
                  <a:pos x="171" y="228"/>
                </a:cxn>
                <a:cxn ang="0">
                  <a:pos x="186" y="243"/>
                </a:cxn>
                <a:cxn ang="0">
                  <a:pos x="184" y="249"/>
                </a:cxn>
                <a:cxn ang="0">
                  <a:pos x="178" y="250"/>
                </a:cxn>
                <a:cxn ang="0">
                  <a:pos x="186" y="264"/>
                </a:cxn>
                <a:cxn ang="0">
                  <a:pos x="189" y="274"/>
                </a:cxn>
                <a:cxn ang="0">
                  <a:pos x="205" y="276"/>
                </a:cxn>
                <a:cxn ang="0">
                  <a:pos x="216" y="280"/>
                </a:cxn>
                <a:cxn ang="0">
                  <a:pos x="196" y="292"/>
                </a:cxn>
                <a:cxn ang="0">
                  <a:pos x="169" y="297"/>
                </a:cxn>
                <a:cxn ang="0">
                  <a:pos x="130" y="313"/>
                </a:cxn>
                <a:cxn ang="0">
                  <a:pos x="135" y="300"/>
                </a:cxn>
                <a:cxn ang="0">
                  <a:pos x="148" y="291"/>
                </a:cxn>
                <a:cxn ang="0">
                  <a:pos x="168" y="279"/>
                </a:cxn>
                <a:cxn ang="0">
                  <a:pos x="144" y="268"/>
                </a:cxn>
                <a:cxn ang="0">
                  <a:pos x="126" y="258"/>
                </a:cxn>
                <a:cxn ang="0">
                  <a:pos x="117" y="267"/>
                </a:cxn>
                <a:cxn ang="0">
                  <a:pos x="112" y="250"/>
                </a:cxn>
                <a:cxn ang="0">
                  <a:pos x="100" y="237"/>
                </a:cxn>
                <a:cxn ang="0">
                  <a:pos x="88" y="211"/>
                </a:cxn>
                <a:cxn ang="0">
                  <a:pos x="87" y="199"/>
                </a:cxn>
                <a:cxn ang="0">
                  <a:pos x="82" y="196"/>
                </a:cxn>
                <a:cxn ang="0">
                  <a:pos x="81" y="181"/>
                </a:cxn>
                <a:cxn ang="0">
                  <a:pos x="64" y="165"/>
                </a:cxn>
                <a:cxn ang="0">
                  <a:pos x="61" y="136"/>
                </a:cxn>
                <a:cxn ang="0">
                  <a:pos x="61" y="120"/>
                </a:cxn>
                <a:cxn ang="0">
                  <a:pos x="51" y="106"/>
                </a:cxn>
                <a:cxn ang="0">
                  <a:pos x="58" y="96"/>
                </a:cxn>
                <a:cxn ang="0">
                  <a:pos x="46" y="72"/>
                </a:cxn>
                <a:cxn ang="0">
                  <a:pos x="18" y="16"/>
                </a:cxn>
                <a:cxn ang="0">
                  <a:pos x="0" y="0"/>
                </a:cxn>
              </a:cxnLst>
              <a:rect l="0" t="0" r="r" b="b"/>
              <a:pathLst>
                <a:path w="219" h="314">
                  <a:moveTo>
                    <a:pt x="0" y="0"/>
                  </a:moveTo>
                  <a:cubicBezTo>
                    <a:pt x="4" y="3"/>
                    <a:pt x="9" y="6"/>
                    <a:pt x="13" y="9"/>
                  </a:cubicBezTo>
                  <a:cubicBezTo>
                    <a:pt x="17" y="16"/>
                    <a:pt x="22" y="23"/>
                    <a:pt x="30" y="25"/>
                  </a:cubicBezTo>
                  <a:cubicBezTo>
                    <a:pt x="43" y="31"/>
                    <a:pt x="53" y="43"/>
                    <a:pt x="64" y="51"/>
                  </a:cubicBezTo>
                  <a:cubicBezTo>
                    <a:pt x="78" y="47"/>
                    <a:pt x="71" y="41"/>
                    <a:pt x="81" y="39"/>
                  </a:cubicBezTo>
                  <a:cubicBezTo>
                    <a:pt x="82" y="55"/>
                    <a:pt x="89" y="62"/>
                    <a:pt x="103" y="69"/>
                  </a:cubicBezTo>
                  <a:cubicBezTo>
                    <a:pt x="110" y="78"/>
                    <a:pt x="111" y="86"/>
                    <a:pt x="123" y="88"/>
                  </a:cubicBezTo>
                  <a:cubicBezTo>
                    <a:pt x="125" y="97"/>
                    <a:pt x="132" y="110"/>
                    <a:pt x="141" y="112"/>
                  </a:cubicBezTo>
                  <a:cubicBezTo>
                    <a:pt x="149" y="118"/>
                    <a:pt x="154" y="127"/>
                    <a:pt x="162" y="133"/>
                  </a:cubicBezTo>
                  <a:cubicBezTo>
                    <a:pt x="164" y="144"/>
                    <a:pt x="157" y="156"/>
                    <a:pt x="162" y="166"/>
                  </a:cubicBezTo>
                  <a:cubicBezTo>
                    <a:pt x="164" y="176"/>
                    <a:pt x="160" y="177"/>
                    <a:pt x="162" y="184"/>
                  </a:cubicBezTo>
                  <a:cubicBezTo>
                    <a:pt x="164" y="189"/>
                    <a:pt x="175" y="194"/>
                    <a:pt x="177" y="198"/>
                  </a:cubicBezTo>
                  <a:cubicBezTo>
                    <a:pt x="179" y="202"/>
                    <a:pt x="173" y="206"/>
                    <a:pt x="172" y="211"/>
                  </a:cubicBezTo>
                  <a:cubicBezTo>
                    <a:pt x="175" y="218"/>
                    <a:pt x="163" y="226"/>
                    <a:pt x="171" y="228"/>
                  </a:cubicBezTo>
                  <a:cubicBezTo>
                    <a:pt x="172" y="235"/>
                    <a:pt x="182" y="237"/>
                    <a:pt x="186" y="243"/>
                  </a:cubicBezTo>
                  <a:cubicBezTo>
                    <a:pt x="185" y="245"/>
                    <a:pt x="186" y="248"/>
                    <a:pt x="184" y="249"/>
                  </a:cubicBezTo>
                  <a:cubicBezTo>
                    <a:pt x="182" y="250"/>
                    <a:pt x="178" y="248"/>
                    <a:pt x="178" y="250"/>
                  </a:cubicBezTo>
                  <a:cubicBezTo>
                    <a:pt x="177" y="255"/>
                    <a:pt x="184" y="259"/>
                    <a:pt x="186" y="264"/>
                  </a:cubicBezTo>
                  <a:cubicBezTo>
                    <a:pt x="187" y="267"/>
                    <a:pt x="186" y="272"/>
                    <a:pt x="189" y="274"/>
                  </a:cubicBezTo>
                  <a:cubicBezTo>
                    <a:pt x="194" y="277"/>
                    <a:pt x="200" y="275"/>
                    <a:pt x="205" y="276"/>
                  </a:cubicBezTo>
                  <a:cubicBezTo>
                    <a:pt x="208" y="278"/>
                    <a:pt x="215" y="276"/>
                    <a:pt x="216" y="280"/>
                  </a:cubicBezTo>
                  <a:cubicBezTo>
                    <a:pt x="219" y="289"/>
                    <a:pt x="199" y="292"/>
                    <a:pt x="196" y="292"/>
                  </a:cubicBezTo>
                  <a:cubicBezTo>
                    <a:pt x="194" y="304"/>
                    <a:pt x="180" y="296"/>
                    <a:pt x="169" y="297"/>
                  </a:cubicBezTo>
                  <a:cubicBezTo>
                    <a:pt x="161" y="301"/>
                    <a:pt x="139" y="312"/>
                    <a:pt x="130" y="313"/>
                  </a:cubicBezTo>
                  <a:cubicBezTo>
                    <a:pt x="124" y="314"/>
                    <a:pt x="133" y="304"/>
                    <a:pt x="135" y="300"/>
                  </a:cubicBezTo>
                  <a:cubicBezTo>
                    <a:pt x="136" y="291"/>
                    <a:pt x="140" y="292"/>
                    <a:pt x="148" y="291"/>
                  </a:cubicBezTo>
                  <a:cubicBezTo>
                    <a:pt x="153" y="282"/>
                    <a:pt x="159" y="281"/>
                    <a:pt x="168" y="279"/>
                  </a:cubicBezTo>
                  <a:cubicBezTo>
                    <a:pt x="155" y="271"/>
                    <a:pt x="165" y="272"/>
                    <a:pt x="144" y="268"/>
                  </a:cubicBezTo>
                  <a:cubicBezTo>
                    <a:pt x="137" y="261"/>
                    <a:pt x="135" y="259"/>
                    <a:pt x="126" y="258"/>
                  </a:cubicBezTo>
                  <a:cubicBezTo>
                    <a:pt x="123" y="261"/>
                    <a:pt x="121" y="267"/>
                    <a:pt x="117" y="267"/>
                  </a:cubicBezTo>
                  <a:cubicBezTo>
                    <a:pt x="116" y="267"/>
                    <a:pt x="112" y="251"/>
                    <a:pt x="112" y="250"/>
                  </a:cubicBezTo>
                  <a:cubicBezTo>
                    <a:pt x="110" y="245"/>
                    <a:pt x="105" y="240"/>
                    <a:pt x="100" y="237"/>
                  </a:cubicBezTo>
                  <a:cubicBezTo>
                    <a:pt x="98" y="227"/>
                    <a:pt x="93" y="220"/>
                    <a:pt x="88" y="211"/>
                  </a:cubicBezTo>
                  <a:cubicBezTo>
                    <a:pt x="88" y="207"/>
                    <a:pt x="88" y="203"/>
                    <a:pt x="87" y="199"/>
                  </a:cubicBezTo>
                  <a:cubicBezTo>
                    <a:pt x="86" y="197"/>
                    <a:pt x="83" y="198"/>
                    <a:pt x="82" y="196"/>
                  </a:cubicBezTo>
                  <a:cubicBezTo>
                    <a:pt x="80" y="191"/>
                    <a:pt x="82" y="186"/>
                    <a:pt x="81" y="181"/>
                  </a:cubicBezTo>
                  <a:cubicBezTo>
                    <a:pt x="80" y="176"/>
                    <a:pt x="68" y="170"/>
                    <a:pt x="64" y="165"/>
                  </a:cubicBezTo>
                  <a:cubicBezTo>
                    <a:pt x="68" y="143"/>
                    <a:pt x="67" y="153"/>
                    <a:pt x="61" y="136"/>
                  </a:cubicBezTo>
                  <a:cubicBezTo>
                    <a:pt x="59" y="127"/>
                    <a:pt x="55" y="129"/>
                    <a:pt x="61" y="120"/>
                  </a:cubicBezTo>
                  <a:cubicBezTo>
                    <a:pt x="58" y="114"/>
                    <a:pt x="54" y="112"/>
                    <a:pt x="51" y="106"/>
                  </a:cubicBezTo>
                  <a:cubicBezTo>
                    <a:pt x="58" y="105"/>
                    <a:pt x="64" y="103"/>
                    <a:pt x="58" y="96"/>
                  </a:cubicBezTo>
                  <a:cubicBezTo>
                    <a:pt x="63" y="83"/>
                    <a:pt x="60" y="75"/>
                    <a:pt x="46" y="72"/>
                  </a:cubicBezTo>
                  <a:cubicBezTo>
                    <a:pt x="33" y="55"/>
                    <a:pt x="31" y="34"/>
                    <a:pt x="18" y="16"/>
                  </a:cubicBezTo>
                  <a:cubicBezTo>
                    <a:pt x="13" y="10"/>
                    <a:pt x="8" y="0"/>
                    <a:pt x="0" y="0"/>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50" name="Freeform 107"/>
            <p:cNvSpPr>
              <a:spLocks noChangeAspect="1"/>
            </p:cNvSpPr>
            <p:nvPr/>
          </p:nvSpPr>
          <p:spPr bwMode="auto">
            <a:xfrm>
              <a:off x="-2375" y="6206"/>
              <a:ext cx="653" cy="555"/>
            </a:xfrm>
            <a:custGeom>
              <a:avLst/>
              <a:gdLst/>
              <a:ahLst/>
              <a:cxnLst>
                <a:cxn ang="0">
                  <a:pos x="615" y="165"/>
                </a:cxn>
                <a:cxn ang="0">
                  <a:pos x="564" y="136"/>
                </a:cxn>
                <a:cxn ang="0">
                  <a:pos x="530" y="103"/>
                </a:cxn>
                <a:cxn ang="0">
                  <a:pos x="485" y="58"/>
                </a:cxn>
                <a:cxn ang="0">
                  <a:pos x="399" y="19"/>
                </a:cxn>
                <a:cxn ang="0">
                  <a:pos x="329" y="13"/>
                </a:cxn>
                <a:cxn ang="0">
                  <a:pos x="309" y="49"/>
                </a:cxn>
                <a:cxn ang="0">
                  <a:pos x="263" y="102"/>
                </a:cxn>
                <a:cxn ang="0">
                  <a:pos x="266" y="157"/>
                </a:cxn>
                <a:cxn ang="0">
                  <a:pos x="228" y="193"/>
                </a:cxn>
                <a:cxn ang="0">
                  <a:pos x="186" y="219"/>
                </a:cxn>
                <a:cxn ang="0">
                  <a:pos x="144" y="223"/>
                </a:cxn>
                <a:cxn ang="0">
                  <a:pos x="102" y="198"/>
                </a:cxn>
                <a:cxn ang="0">
                  <a:pos x="36" y="220"/>
                </a:cxn>
                <a:cxn ang="0">
                  <a:pos x="15" y="258"/>
                </a:cxn>
                <a:cxn ang="0">
                  <a:pos x="3" y="304"/>
                </a:cxn>
                <a:cxn ang="0">
                  <a:pos x="44" y="396"/>
                </a:cxn>
                <a:cxn ang="0">
                  <a:pos x="65" y="433"/>
                </a:cxn>
                <a:cxn ang="0">
                  <a:pos x="56" y="462"/>
                </a:cxn>
                <a:cxn ang="0">
                  <a:pos x="116" y="507"/>
                </a:cxn>
                <a:cxn ang="0">
                  <a:pos x="165" y="535"/>
                </a:cxn>
                <a:cxn ang="0">
                  <a:pos x="203" y="555"/>
                </a:cxn>
                <a:cxn ang="0">
                  <a:pos x="251" y="525"/>
                </a:cxn>
                <a:cxn ang="0">
                  <a:pos x="269" y="507"/>
                </a:cxn>
                <a:cxn ang="0">
                  <a:pos x="308" y="472"/>
                </a:cxn>
                <a:cxn ang="0">
                  <a:pos x="330" y="439"/>
                </a:cxn>
                <a:cxn ang="0">
                  <a:pos x="404" y="384"/>
                </a:cxn>
                <a:cxn ang="0">
                  <a:pos x="476" y="370"/>
                </a:cxn>
                <a:cxn ang="0">
                  <a:pos x="518" y="381"/>
                </a:cxn>
                <a:cxn ang="0">
                  <a:pos x="617" y="346"/>
                </a:cxn>
                <a:cxn ang="0">
                  <a:pos x="653" y="310"/>
                </a:cxn>
                <a:cxn ang="0">
                  <a:pos x="630" y="262"/>
                </a:cxn>
                <a:cxn ang="0">
                  <a:pos x="630" y="217"/>
                </a:cxn>
              </a:cxnLst>
              <a:rect l="0" t="0" r="r" b="b"/>
              <a:pathLst>
                <a:path w="653" h="555">
                  <a:moveTo>
                    <a:pt x="633" y="184"/>
                  </a:moveTo>
                  <a:cubicBezTo>
                    <a:pt x="624" y="177"/>
                    <a:pt x="622" y="166"/>
                    <a:pt x="615" y="165"/>
                  </a:cubicBezTo>
                  <a:cubicBezTo>
                    <a:pt x="610" y="162"/>
                    <a:pt x="604" y="163"/>
                    <a:pt x="599" y="160"/>
                  </a:cubicBezTo>
                  <a:cubicBezTo>
                    <a:pt x="587" y="153"/>
                    <a:pt x="576" y="143"/>
                    <a:pt x="564" y="136"/>
                  </a:cubicBezTo>
                  <a:cubicBezTo>
                    <a:pt x="560" y="130"/>
                    <a:pt x="554" y="118"/>
                    <a:pt x="548" y="114"/>
                  </a:cubicBezTo>
                  <a:cubicBezTo>
                    <a:pt x="542" y="110"/>
                    <a:pt x="535" y="108"/>
                    <a:pt x="530" y="103"/>
                  </a:cubicBezTo>
                  <a:cubicBezTo>
                    <a:pt x="520" y="93"/>
                    <a:pt x="516" y="84"/>
                    <a:pt x="503" y="78"/>
                  </a:cubicBezTo>
                  <a:cubicBezTo>
                    <a:pt x="495" y="65"/>
                    <a:pt x="497" y="64"/>
                    <a:pt x="485" y="58"/>
                  </a:cubicBezTo>
                  <a:cubicBezTo>
                    <a:pt x="479" y="50"/>
                    <a:pt x="472" y="49"/>
                    <a:pt x="462" y="46"/>
                  </a:cubicBezTo>
                  <a:cubicBezTo>
                    <a:pt x="439" y="29"/>
                    <a:pt x="428" y="22"/>
                    <a:pt x="399" y="19"/>
                  </a:cubicBezTo>
                  <a:cubicBezTo>
                    <a:pt x="394" y="16"/>
                    <a:pt x="390" y="13"/>
                    <a:pt x="384" y="12"/>
                  </a:cubicBezTo>
                  <a:cubicBezTo>
                    <a:pt x="368" y="0"/>
                    <a:pt x="347" y="10"/>
                    <a:pt x="329" y="13"/>
                  </a:cubicBezTo>
                  <a:cubicBezTo>
                    <a:pt x="323" y="15"/>
                    <a:pt x="321" y="17"/>
                    <a:pt x="317" y="22"/>
                  </a:cubicBezTo>
                  <a:cubicBezTo>
                    <a:pt x="315" y="38"/>
                    <a:pt x="315" y="37"/>
                    <a:pt x="309" y="49"/>
                  </a:cubicBezTo>
                  <a:cubicBezTo>
                    <a:pt x="305" y="68"/>
                    <a:pt x="292" y="88"/>
                    <a:pt x="273" y="91"/>
                  </a:cubicBezTo>
                  <a:cubicBezTo>
                    <a:pt x="267" y="96"/>
                    <a:pt x="264" y="94"/>
                    <a:pt x="263" y="102"/>
                  </a:cubicBezTo>
                  <a:cubicBezTo>
                    <a:pt x="265" y="113"/>
                    <a:pt x="266" y="116"/>
                    <a:pt x="267" y="129"/>
                  </a:cubicBezTo>
                  <a:cubicBezTo>
                    <a:pt x="266" y="138"/>
                    <a:pt x="263" y="149"/>
                    <a:pt x="266" y="157"/>
                  </a:cubicBezTo>
                  <a:cubicBezTo>
                    <a:pt x="263" y="165"/>
                    <a:pt x="254" y="170"/>
                    <a:pt x="246" y="172"/>
                  </a:cubicBezTo>
                  <a:cubicBezTo>
                    <a:pt x="242" y="179"/>
                    <a:pt x="236" y="191"/>
                    <a:pt x="228" y="193"/>
                  </a:cubicBezTo>
                  <a:cubicBezTo>
                    <a:pt x="220" y="201"/>
                    <a:pt x="214" y="205"/>
                    <a:pt x="203" y="207"/>
                  </a:cubicBezTo>
                  <a:cubicBezTo>
                    <a:pt x="199" y="213"/>
                    <a:pt x="193" y="216"/>
                    <a:pt x="186" y="219"/>
                  </a:cubicBezTo>
                  <a:cubicBezTo>
                    <a:pt x="180" y="217"/>
                    <a:pt x="168" y="211"/>
                    <a:pt x="168" y="211"/>
                  </a:cubicBezTo>
                  <a:cubicBezTo>
                    <a:pt x="160" y="215"/>
                    <a:pt x="153" y="221"/>
                    <a:pt x="144" y="223"/>
                  </a:cubicBezTo>
                  <a:cubicBezTo>
                    <a:pt x="115" y="221"/>
                    <a:pt x="151" y="216"/>
                    <a:pt x="128" y="199"/>
                  </a:cubicBezTo>
                  <a:cubicBezTo>
                    <a:pt x="115" y="202"/>
                    <a:pt x="115" y="205"/>
                    <a:pt x="102" y="198"/>
                  </a:cubicBezTo>
                  <a:cubicBezTo>
                    <a:pt x="83" y="199"/>
                    <a:pt x="67" y="205"/>
                    <a:pt x="48" y="208"/>
                  </a:cubicBezTo>
                  <a:cubicBezTo>
                    <a:pt x="44" y="214"/>
                    <a:pt x="43" y="217"/>
                    <a:pt x="36" y="220"/>
                  </a:cubicBezTo>
                  <a:cubicBezTo>
                    <a:pt x="31" y="228"/>
                    <a:pt x="31" y="235"/>
                    <a:pt x="24" y="241"/>
                  </a:cubicBezTo>
                  <a:cubicBezTo>
                    <a:pt x="23" y="250"/>
                    <a:pt x="22" y="251"/>
                    <a:pt x="15" y="258"/>
                  </a:cubicBezTo>
                  <a:cubicBezTo>
                    <a:pt x="14" y="272"/>
                    <a:pt x="19" y="283"/>
                    <a:pt x="8" y="291"/>
                  </a:cubicBezTo>
                  <a:cubicBezTo>
                    <a:pt x="6" y="295"/>
                    <a:pt x="5" y="300"/>
                    <a:pt x="3" y="304"/>
                  </a:cubicBezTo>
                  <a:cubicBezTo>
                    <a:pt x="0" y="317"/>
                    <a:pt x="9" y="359"/>
                    <a:pt x="21" y="361"/>
                  </a:cubicBezTo>
                  <a:cubicBezTo>
                    <a:pt x="39" y="367"/>
                    <a:pt x="29" y="389"/>
                    <a:pt x="44" y="396"/>
                  </a:cubicBezTo>
                  <a:cubicBezTo>
                    <a:pt x="47" y="400"/>
                    <a:pt x="50" y="405"/>
                    <a:pt x="53" y="409"/>
                  </a:cubicBezTo>
                  <a:cubicBezTo>
                    <a:pt x="55" y="418"/>
                    <a:pt x="60" y="426"/>
                    <a:pt x="65" y="433"/>
                  </a:cubicBezTo>
                  <a:cubicBezTo>
                    <a:pt x="67" y="443"/>
                    <a:pt x="72" y="458"/>
                    <a:pt x="60" y="460"/>
                  </a:cubicBezTo>
                  <a:cubicBezTo>
                    <a:pt x="59" y="461"/>
                    <a:pt x="56" y="462"/>
                    <a:pt x="56" y="462"/>
                  </a:cubicBezTo>
                  <a:cubicBezTo>
                    <a:pt x="58" y="464"/>
                    <a:pt x="86" y="497"/>
                    <a:pt x="98" y="499"/>
                  </a:cubicBezTo>
                  <a:cubicBezTo>
                    <a:pt x="104" y="502"/>
                    <a:pt x="110" y="503"/>
                    <a:pt x="116" y="507"/>
                  </a:cubicBezTo>
                  <a:cubicBezTo>
                    <a:pt x="121" y="516"/>
                    <a:pt x="128" y="514"/>
                    <a:pt x="138" y="516"/>
                  </a:cubicBezTo>
                  <a:cubicBezTo>
                    <a:pt x="148" y="522"/>
                    <a:pt x="153" y="533"/>
                    <a:pt x="165" y="535"/>
                  </a:cubicBezTo>
                  <a:cubicBezTo>
                    <a:pt x="168" y="543"/>
                    <a:pt x="174" y="546"/>
                    <a:pt x="182" y="547"/>
                  </a:cubicBezTo>
                  <a:cubicBezTo>
                    <a:pt x="189" y="550"/>
                    <a:pt x="196" y="552"/>
                    <a:pt x="203" y="555"/>
                  </a:cubicBezTo>
                  <a:cubicBezTo>
                    <a:pt x="216" y="552"/>
                    <a:pt x="222" y="546"/>
                    <a:pt x="233" y="540"/>
                  </a:cubicBezTo>
                  <a:cubicBezTo>
                    <a:pt x="238" y="534"/>
                    <a:pt x="244" y="529"/>
                    <a:pt x="251" y="525"/>
                  </a:cubicBezTo>
                  <a:cubicBezTo>
                    <a:pt x="255" y="519"/>
                    <a:pt x="255" y="518"/>
                    <a:pt x="260" y="514"/>
                  </a:cubicBezTo>
                  <a:cubicBezTo>
                    <a:pt x="263" y="512"/>
                    <a:pt x="269" y="507"/>
                    <a:pt x="269" y="507"/>
                  </a:cubicBezTo>
                  <a:cubicBezTo>
                    <a:pt x="273" y="500"/>
                    <a:pt x="279" y="492"/>
                    <a:pt x="285" y="486"/>
                  </a:cubicBezTo>
                  <a:cubicBezTo>
                    <a:pt x="290" y="475"/>
                    <a:pt x="296" y="474"/>
                    <a:pt x="308" y="472"/>
                  </a:cubicBezTo>
                  <a:cubicBezTo>
                    <a:pt x="311" y="468"/>
                    <a:pt x="314" y="463"/>
                    <a:pt x="317" y="459"/>
                  </a:cubicBezTo>
                  <a:cubicBezTo>
                    <a:pt x="318" y="451"/>
                    <a:pt x="324" y="444"/>
                    <a:pt x="330" y="439"/>
                  </a:cubicBezTo>
                  <a:cubicBezTo>
                    <a:pt x="336" y="427"/>
                    <a:pt x="333" y="432"/>
                    <a:pt x="339" y="424"/>
                  </a:cubicBezTo>
                  <a:cubicBezTo>
                    <a:pt x="350" y="391"/>
                    <a:pt x="370" y="385"/>
                    <a:pt x="404" y="384"/>
                  </a:cubicBezTo>
                  <a:cubicBezTo>
                    <a:pt x="418" y="377"/>
                    <a:pt x="427" y="372"/>
                    <a:pt x="443" y="369"/>
                  </a:cubicBezTo>
                  <a:cubicBezTo>
                    <a:pt x="453" y="364"/>
                    <a:pt x="465" y="369"/>
                    <a:pt x="476" y="370"/>
                  </a:cubicBezTo>
                  <a:cubicBezTo>
                    <a:pt x="482" y="373"/>
                    <a:pt x="488" y="375"/>
                    <a:pt x="494" y="376"/>
                  </a:cubicBezTo>
                  <a:cubicBezTo>
                    <a:pt x="501" y="380"/>
                    <a:pt x="510" y="380"/>
                    <a:pt x="518" y="381"/>
                  </a:cubicBezTo>
                  <a:cubicBezTo>
                    <a:pt x="534" y="373"/>
                    <a:pt x="547" y="354"/>
                    <a:pt x="566" y="351"/>
                  </a:cubicBezTo>
                  <a:cubicBezTo>
                    <a:pt x="581" y="344"/>
                    <a:pt x="604" y="347"/>
                    <a:pt x="617" y="346"/>
                  </a:cubicBezTo>
                  <a:cubicBezTo>
                    <a:pt x="625" y="340"/>
                    <a:pt x="636" y="340"/>
                    <a:pt x="645" y="339"/>
                  </a:cubicBezTo>
                  <a:cubicBezTo>
                    <a:pt x="647" y="328"/>
                    <a:pt x="651" y="321"/>
                    <a:pt x="653" y="310"/>
                  </a:cubicBezTo>
                  <a:cubicBezTo>
                    <a:pt x="647" y="309"/>
                    <a:pt x="642" y="302"/>
                    <a:pt x="638" y="297"/>
                  </a:cubicBezTo>
                  <a:cubicBezTo>
                    <a:pt x="635" y="262"/>
                    <a:pt x="637" y="280"/>
                    <a:pt x="630" y="262"/>
                  </a:cubicBezTo>
                  <a:cubicBezTo>
                    <a:pt x="632" y="257"/>
                    <a:pt x="635" y="253"/>
                    <a:pt x="638" y="249"/>
                  </a:cubicBezTo>
                  <a:cubicBezTo>
                    <a:pt x="632" y="239"/>
                    <a:pt x="633" y="229"/>
                    <a:pt x="630" y="217"/>
                  </a:cubicBezTo>
                  <a:cubicBezTo>
                    <a:pt x="637" y="207"/>
                    <a:pt x="635" y="195"/>
                    <a:pt x="633" y="184"/>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51" name="Freeform 108"/>
            <p:cNvSpPr>
              <a:spLocks noChangeAspect="1"/>
            </p:cNvSpPr>
            <p:nvPr/>
          </p:nvSpPr>
          <p:spPr bwMode="auto">
            <a:xfrm>
              <a:off x="-4306" y="7121"/>
              <a:ext cx="553" cy="509"/>
            </a:xfrm>
            <a:custGeom>
              <a:avLst/>
              <a:gdLst/>
              <a:ahLst/>
              <a:cxnLst>
                <a:cxn ang="0">
                  <a:pos x="248" y="39"/>
                </a:cxn>
                <a:cxn ang="0">
                  <a:pos x="209" y="9"/>
                </a:cxn>
                <a:cxn ang="0">
                  <a:pos x="167" y="10"/>
                </a:cxn>
                <a:cxn ang="0">
                  <a:pos x="139" y="49"/>
                </a:cxn>
                <a:cxn ang="0">
                  <a:pos x="112" y="124"/>
                </a:cxn>
                <a:cxn ang="0">
                  <a:pos x="77" y="166"/>
                </a:cxn>
                <a:cxn ang="0">
                  <a:pos x="40" y="213"/>
                </a:cxn>
                <a:cxn ang="0">
                  <a:pos x="34" y="222"/>
                </a:cxn>
                <a:cxn ang="0">
                  <a:pos x="4" y="255"/>
                </a:cxn>
                <a:cxn ang="0">
                  <a:pos x="26" y="339"/>
                </a:cxn>
                <a:cxn ang="0">
                  <a:pos x="37" y="397"/>
                </a:cxn>
                <a:cxn ang="0">
                  <a:pos x="71" y="442"/>
                </a:cxn>
                <a:cxn ang="0">
                  <a:pos x="112" y="460"/>
                </a:cxn>
                <a:cxn ang="0">
                  <a:pos x="209" y="457"/>
                </a:cxn>
                <a:cxn ang="0">
                  <a:pos x="257" y="477"/>
                </a:cxn>
                <a:cxn ang="0">
                  <a:pos x="283" y="496"/>
                </a:cxn>
                <a:cxn ang="0">
                  <a:pos x="322" y="495"/>
                </a:cxn>
                <a:cxn ang="0">
                  <a:pos x="361" y="483"/>
                </a:cxn>
                <a:cxn ang="0">
                  <a:pos x="377" y="457"/>
                </a:cxn>
                <a:cxn ang="0">
                  <a:pos x="422" y="448"/>
                </a:cxn>
                <a:cxn ang="0">
                  <a:pos x="430" y="432"/>
                </a:cxn>
                <a:cxn ang="0">
                  <a:pos x="466" y="417"/>
                </a:cxn>
                <a:cxn ang="0">
                  <a:pos x="478" y="387"/>
                </a:cxn>
                <a:cxn ang="0">
                  <a:pos x="509" y="334"/>
                </a:cxn>
                <a:cxn ang="0">
                  <a:pos x="529" y="301"/>
                </a:cxn>
                <a:cxn ang="0">
                  <a:pos x="545" y="256"/>
                </a:cxn>
                <a:cxn ang="0">
                  <a:pos x="532" y="205"/>
                </a:cxn>
                <a:cxn ang="0">
                  <a:pos x="506" y="168"/>
                </a:cxn>
                <a:cxn ang="0">
                  <a:pos x="473" y="129"/>
                </a:cxn>
                <a:cxn ang="0">
                  <a:pos x="419" y="81"/>
                </a:cxn>
                <a:cxn ang="0">
                  <a:pos x="371" y="36"/>
                </a:cxn>
                <a:cxn ang="0">
                  <a:pos x="340" y="15"/>
                </a:cxn>
                <a:cxn ang="0">
                  <a:pos x="287" y="39"/>
                </a:cxn>
              </a:cxnLst>
              <a:rect l="0" t="0" r="r" b="b"/>
              <a:pathLst>
                <a:path w="553" h="509">
                  <a:moveTo>
                    <a:pt x="280" y="42"/>
                  </a:moveTo>
                  <a:cubicBezTo>
                    <a:pt x="269" y="41"/>
                    <a:pt x="257" y="45"/>
                    <a:pt x="248" y="39"/>
                  </a:cubicBezTo>
                  <a:cubicBezTo>
                    <a:pt x="243" y="36"/>
                    <a:pt x="240" y="26"/>
                    <a:pt x="236" y="21"/>
                  </a:cubicBezTo>
                  <a:cubicBezTo>
                    <a:pt x="229" y="13"/>
                    <a:pt x="218" y="10"/>
                    <a:pt x="209" y="9"/>
                  </a:cubicBezTo>
                  <a:cubicBezTo>
                    <a:pt x="204" y="6"/>
                    <a:pt x="194" y="0"/>
                    <a:pt x="194" y="0"/>
                  </a:cubicBezTo>
                  <a:cubicBezTo>
                    <a:pt x="185" y="6"/>
                    <a:pt x="177" y="8"/>
                    <a:pt x="167" y="10"/>
                  </a:cubicBezTo>
                  <a:cubicBezTo>
                    <a:pt x="163" y="17"/>
                    <a:pt x="166" y="23"/>
                    <a:pt x="158" y="28"/>
                  </a:cubicBezTo>
                  <a:cubicBezTo>
                    <a:pt x="153" y="36"/>
                    <a:pt x="149" y="47"/>
                    <a:pt x="139" y="49"/>
                  </a:cubicBezTo>
                  <a:cubicBezTo>
                    <a:pt x="137" y="55"/>
                    <a:pt x="134" y="61"/>
                    <a:pt x="131" y="67"/>
                  </a:cubicBezTo>
                  <a:cubicBezTo>
                    <a:pt x="132" y="84"/>
                    <a:pt x="138" y="120"/>
                    <a:pt x="112" y="124"/>
                  </a:cubicBezTo>
                  <a:cubicBezTo>
                    <a:pt x="107" y="126"/>
                    <a:pt x="104" y="129"/>
                    <a:pt x="98" y="130"/>
                  </a:cubicBezTo>
                  <a:cubicBezTo>
                    <a:pt x="97" y="148"/>
                    <a:pt x="96" y="164"/>
                    <a:pt x="77" y="166"/>
                  </a:cubicBezTo>
                  <a:cubicBezTo>
                    <a:pt x="72" y="172"/>
                    <a:pt x="69" y="179"/>
                    <a:pt x="62" y="183"/>
                  </a:cubicBezTo>
                  <a:cubicBezTo>
                    <a:pt x="61" y="210"/>
                    <a:pt x="67" y="210"/>
                    <a:pt x="40" y="213"/>
                  </a:cubicBezTo>
                  <a:cubicBezTo>
                    <a:pt x="38" y="214"/>
                    <a:pt x="36" y="215"/>
                    <a:pt x="35" y="217"/>
                  </a:cubicBezTo>
                  <a:cubicBezTo>
                    <a:pt x="34" y="218"/>
                    <a:pt x="35" y="221"/>
                    <a:pt x="34" y="222"/>
                  </a:cubicBezTo>
                  <a:cubicBezTo>
                    <a:pt x="31" y="225"/>
                    <a:pt x="16" y="228"/>
                    <a:pt x="11" y="229"/>
                  </a:cubicBezTo>
                  <a:cubicBezTo>
                    <a:pt x="3" y="239"/>
                    <a:pt x="7" y="246"/>
                    <a:pt x="4" y="255"/>
                  </a:cubicBezTo>
                  <a:cubicBezTo>
                    <a:pt x="0" y="278"/>
                    <a:pt x="9" y="293"/>
                    <a:pt x="19" y="313"/>
                  </a:cubicBezTo>
                  <a:cubicBezTo>
                    <a:pt x="20" y="323"/>
                    <a:pt x="20" y="331"/>
                    <a:pt x="26" y="339"/>
                  </a:cubicBezTo>
                  <a:cubicBezTo>
                    <a:pt x="25" y="350"/>
                    <a:pt x="26" y="358"/>
                    <a:pt x="28" y="369"/>
                  </a:cubicBezTo>
                  <a:cubicBezTo>
                    <a:pt x="29" y="377"/>
                    <a:pt x="28" y="395"/>
                    <a:pt x="37" y="397"/>
                  </a:cubicBezTo>
                  <a:cubicBezTo>
                    <a:pt x="40" y="412"/>
                    <a:pt x="51" y="423"/>
                    <a:pt x="65" y="426"/>
                  </a:cubicBezTo>
                  <a:cubicBezTo>
                    <a:pt x="75" y="433"/>
                    <a:pt x="66" y="429"/>
                    <a:pt x="71" y="442"/>
                  </a:cubicBezTo>
                  <a:cubicBezTo>
                    <a:pt x="73" y="448"/>
                    <a:pt x="83" y="454"/>
                    <a:pt x="91" y="454"/>
                  </a:cubicBezTo>
                  <a:cubicBezTo>
                    <a:pt x="101" y="456"/>
                    <a:pt x="91" y="448"/>
                    <a:pt x="112" y="460"/>
                  </a:cubicBezTo>
                  <a:cubicBezTo>
                    <a:pt x="135" y="459"/>
                    <a:pt x="153" y="462"/>
                    <a:pt x="172" y="451"/>
                  </a:cubicBezTo>
                  <a:cubicBezTo>
                    <a:pt x="182" y="459"/>
                    <a:pt x="197" y="456"/>
                    <a:pt x="209" y="457"/>
                  </a:cubicBezTo>
                  <a:cubicBezTo>
                    <a:pt x="216" y="461"/>
                    <a:pt x="221" y="465"/>
                    <a:pt x="229" y="466"/>
                  </a:cubicBezTo>
                  <a:cubicBezTo>
                    <a:pt x="238" y="470"/>
                    <a:pt x="248" y="472"/>
                    <a:pt x="257" y="477"/>
                  </a:cubicBezTo>
                  <a:cubicBezTo>
                    <a:pt x="260" y="484"/>
                    <a:pt x="253" y="485"/>
                    <a:pt x="262" y="487"/>
                  </a:cubicBezTo>
                  <a:cubicBezTo>
                    <a:pt x="269" y="490"/>
                    <a:pt x="276" y="495"/>
                    <a:pt x="283" y="496"/>
                  </a:cubicBezTo>
                  <a:cubicBezTo>
                    <a:pt x="287" y="498"/>
                    <a:pt x="292" y="499"/>
                    <a:pt x="296" y="501"/>
                  </a:cubicBezTo>
                  <a:cubicBezTo>
                    <a:pt x="300" y="509"/>
                    <a:pt x="314" y="493"/>
                    <a:pt x="322" y="495"/>
                  </a:cubicBezTo>
                  <a:cubicBezTo>
                    <a:pt x="333" y="494"/>
                    <a:pt x="334" y="502"/>
                    <a:pt x="350" y="496"/>
                  </a:cubicBezTo>
                  <a:cubicBezTo>
                    <a:pt x="350" y="491"/>
                    <a:pt x="362" y="488"/>
                    <a:pt x="361" y="483"/>
                  </a:cubicBezTo>
                  <a:cubicBezTo>
                    <a:pt x="360" y="480"/>
                    <a:pt x="365" y="474"/>
                    <a:pt x="365" y="471"/>
                  </a:cubicBezTo>
                  <a:cubicBezTo>
                    <a:pt x="364" y="463"/>
                    <a:pt x="372" y="460"/>
                    <a:pt x="377" y="457"/>
                  </a:cubicBezTo>
                  <a:cubicBezTo>
                    <a:pt x="385" y="460"/>
                    <a:pt x="392" y="462"/>
                    <a:pt x="400" y="463"/>
                  </a:cubicBezTo>
                  <a:cubicBezTo>
                    <a:pt x="417" y="462"/>
                    <a:pt x="415" y="461"/>
                    <a:pt x="422" y="448"/>
                  </a:cubicBezTo>
                  <a:cubicBezTo>
                    <a:pt x="424" y="444"/>
                    <a:pt x="426" y="440"/>
                    <a:pt x="428" y="436"/>
                  </a:cubicBezTo>
                  <a:cubicBezTo>
                    <a:pt x="429" y="435"/>
                    <a:pt x="430" y="432"/>
                    <a:pt x="430" y="432"/>
                  </a:cubicBezTo>
                  <a:cubicBezTo>
                    <a:pt x="432" y="420"/>
                    <a:pt x="441" y="422"/>
                    <a:pt x="452" y="420"/>
                  </a:cubicBezTo>
                  <a:cubicBezTo>
                    <a:pt x="454" y="421"/>
                    <a:pt x="464" y="418"/>
                    <a:pt x="466" y="417"/>
                  </a:cubicBezTo>
                  <a:cubicBezTo>
                    <a:pt x="469" y="414"/>
                    <a:pt x="472" y="405"/>
                    <a:pt x="472" y="405"/>
                  </a:cubicBezTo>
                  <a:cubicBezTo>
                    <a:pt x="473" y="399"/>
                    <a:pt x="475" y="393"/>
                    <a:pt x="478" y="387"/>
                  </a:cubicBezTo>
                  <a:cubicBezTo>
                    <a:pt x="475" y="366"/>
                    <a:pt x="475" y="357"/>
                    <a:pt x="496" y="352"/>
                  </a:cubicBezTo>
                  <a:cubicBezTo>
                    <a:pt x="501" y="346"/>
                    <a:pt x="503" y="339"/>
                    <a:pt x="509" y="334"/>
                  </a:cubicBezTo>
                  <a:cubicBezTo>
                    <a:pt x="513" y="326"/>
                    <a:pt x="519" y="325"/>
                    <a:pt x="523" y="315"/>
                  </a:cubicBezTo>
                  <a:cubicBezTo>
                    <a:pt x="524" y="309"/>
                    <a:pt x="527" y="306"/>
                    <a:pt x="529" y="301"/>
                  </a:cubicBezTo>
                  <a:cubicBezTo>
                    <a:pt x="531" y="288"/>
                    <a:pt x="534" y="277"/>
                    <a:pt x="547" y="274"/>
                  </a:cubicBezTo>
                  <a:cubicBezTo>
                    <a:pt x="549" y="264"/>
                    <a:pt x="549" y="265"/>
                    <a:pt x="545" y="256"/>
                  </a:cubicBezTo>
                  <a:cubicBezTo>
                    <a:pt x="547" y="246"/>
                    <a:pt x="547" y="236"/>
                    <a:pt x="553" y="228"/>
                  </a:cubicBezTo>
                  <a:cubicBezTo>
                    <a:pt x="550" y="214"/>
                    <a:pt x="545" y="211"/>
                    <a:pt x="532" y="205"/>
                  </a:cubicBezTo>
                  <a:cubicBezTo>
                    <a:pt x="528" y="200"/>
                    <a:pt x="524" y="198"/>
                    <a:pt x="521" y="193"/>
                  </a:cubicBezTo>
                  <a:cubicBezTo>
                    <a:pt x="519" y="181"/>
                    <a:pt x="520" y="170"/>
                    <a:pt x="506" y="168"/>
                  </a:cubicBezTo>
                  <a:cubicBezTo>
                    <a:pt x="499" y="163"/>
                    <a:pt x="493" y="160"/>
                    <a:pt x="484" y="159"/>
                  </a:cubicBezTo>
                  <a:cubicBezTo>
                    <a:pt x="472" y="152"/>
                    <a:pt x="479" y="141"/>
                    <a:pt x="473" y="129"/>
                  </a:cubicBezTo>
                  <a:cubicBezTo>
                    <a:pt x="472" y="122"/>
                    <a:pt x="465" y="118"/>
                    <a:pt x="461" y="111"/>
                  </a:cubicBezTo>
                  <a:cubicBezTo>
                    <a:pt x="447" y="87"/>
                    <a:pt x="448" y="87"/>
                    <a:pt x="419" y="81"/>
                  </a:cubicBezTo>
                  <a:cubicBezTo>
                    <a:pt x="413" y="71"/>
                    <a:pt x="412" y="60"/>
                    <a:pt x="401" y="54"/>
                  </a:cubicBezTo>
                  <a:cubicBezTo>
                    <a:pt x="397" y="36"/>
                    <a:pt x="388" y="37"/>
                    <a:pt x="371" y="36"/>
                  </a:cubicBezTo>
                  <a:cubicBezTo>
                    <a:pt x="361" y="33"/>
                    <a:pt x="361" y="27"/>
                    <a:pt x="353" y="22"/>
                  </a:cubicBezTo>
                  <a:cubicBezTo>
                    <a:pt x="349" y="17"/>
                    <a:pt x="347" y="16"/>
                    <a:pt x="340" y="15"/>
                  </a:cubicBezTo>
                  <a:cubicBezTo>
                    <a:pt x="331" y="9"/>
                    <a:pt x="320" y="10"/>
                    <a:pt x="310" y="15"/>
                  </a:cubicBezTo>
                  <a:cubicBezTo>
                    <a:pt x="300" y="28"/>
                    <a:pt x="303" y="34"/>
                    <a:pt x="287" y="39"/>
                  </a:cubicBezTo>
                  <a:cubicBezTo>
                    <a:pt x="285" y="40"/>
                    <a:pt x="271" y="45"/>
                    <a:pt x="280" y="42"/>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52" name="Freeform 110"/>
            <p:cNvSpPr>
              <a:spLocks noChangeAspect="1"/>
            </p:cNvSpPr>
            <p:nvPr/>
          </p:nvSpPr>
          <p:spPr bwMode="auto">
            <a:xfrm>
              <a:off x="-2729" y="7901"/>
              <a:ext cx="129" cy="124"/>
            </a:xfrm>
            <a:custGeom>
              <a:avLst/>
              <a:gdLst/>
              <a:ahLst/>
              <a:cxnLst>
                <a:cxn ang="0">
                  <a:pos x="92" y="4"/>
                </a:cxn>
                <a:cxn ang="0">
                  <a:pos x="54" y="0"/>
                </a:cxn>
                <a:cxn ang="0">
                  <a:pos x="29" y="7"/>
                </a:cxn>
                <a:cxn ang="0">
                  <a:pos x="17" y="19"/>
                </a:cxn>
                <a:cxn ang="0">
                  <a:pos x="9" y="40"/>
                </a:cxn>
                <a:cxn ang="0">
                  <a:pos x="14" y="85"/>
                </a:cxn>
                <a:cxn ang="0">
                  <a:pos x="26" y="108"/>
                </a:cxn>
                <a:cxn ang="0">
                  <a:pos x="59" y="121"/>
                </a:cxn>
                <a:cxn ang="0">
                  <a:pos x="77" y="120"/>
                </a:cxn>
                <a:cxn ang="0">
                  <a:pos x="99" y="115"/>
                </a:cxn>
                <a:cxn ang="0">
                  <a:pos x="117" y="103"/>
                </a:cxn>
                <a:cxn ang="0">
                  <a:pos x="128" y="84"/>
                </a:cxn>
                <a:cxn ang="0">
                  <a:pos x="123" y="52"/>
                </a:cxn>
                <a:cxn ang="0">
                  <a:pos x="99" y="6"/>
                </a:cxn>
                <a:cxn ang="0">
                  <a:pos x="92" y="4"/>
                </a:cxn>
              </a:cxnLst>
              <a:rect l="0" t="0" r="r" b="b"/>
              <a:pathLst>
                <a:path w="129" h="124">
                  <a:moveTo>
                    <a:pt x="92" y="4"/>
                  </a:moveTo>
                  <a:cubicBezTo>
                    <a:pt x="74" y="3"/>
                    <a:pt x="69" y="2"/>
                    <a:pt x="54" y="0"/>
                  </a:cubicBezTo>
                  <a:cubicBezTo>
                    <a:pt x="45" y="1"/>
                    <a:pt x="38" y="5"/>
                    <a:pt x="29" y="7"/>
                  </a:cubicBezTo>
                  <a:cubicBezTo>
                    <a:pt x="23" y="10"/>
                    <a:pt x="22" y="14"/>
                    <a:pt x="17" y="19"/>
                  </a:cubicBezTo>
                  <a:cubicBezTo>
                    <a:pt x="14" y="26"/>
                    <a:pt x="12" y="33"/>
                    <a:pt x="9" y="40"/>
                  </a:cubicBezTo>
                  <a:cubicBezTo>
                    <a:pt x="8" y="56"/>
                    <a:pt x="0" y="71"/>
                    <a:pt x="14" y="85"/>
                  </a:cubicBezTo>
                  <a:cubicBezTo>
                    <a:pt x="15" y="96"/>
                    <a:pt x="16" y="102"/>
                    <a:pt x="26" y="108"/>
                  </a:cubicBezTo>
                  <a:cubicBezTo>
                    <a:pt x="32" y="117"/>
                    <a:pt x="49" y="120"/>
                    <a:pt x="59" y="121"/>
                  </a:cubicBezTo>
                  <a:cubicBezTo>
                    <a:pt x="64" y="124"/>
                    <a:pt x="77" y="120"/>
                    <a:pt x="77" y="120"/>
                  </a:cubicBezTo>
                  <a:cubicBezTo>
                    <a:pt x="84" y="116"/>
                    <a:pt x="91" y="116"/>
                    <a:pt x="99" y="115"/>
                  </a:cubicBezTo>
                  <a:cubicBezTo>
                    <a:pt x="105" y="110"/>
                    <a:pt x="111" y="107"/>
                    <a:pt x="117" y="103"/>
                  </a:cubicBezTo>
                  <a:cubicBezTo>
                    <a:pt x="120" y="96"/>
                    <a:pt x="124" y="90"/>
                    <a:pt x="128" y="84"/>
                  </a:cubicBezTo>
                  <a:cubicBezTo>
                    <a:pt x="129" y="73"/>
                    <a:pt x="129" y="62"/>
                    <a:pt x="123" y="52"/>
                  </a:cubicBezTo>
                  <a:cubicBezTo>
                    <a:pt x="128" y="31"/>
                    <a:pt x="122" y="11"/>
                    <a:pt x="99" y="6"/>
                  </a:cubicBezTo>
                  <a:cubicBezTo>
                    <a:pt x="94" y="4"/>
                    <a:pt x="96" y="4"/>
                    <a:pt x="92" y="4"/>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53" name="Freeform 111"/>
            <p:cNvSpPr>
              <a:spLocks noChangeAspect="1"/>
            </p:cNvSpPr>
            <p:nvPr/>
          </p:nvSpPr>
          <p:spPr bwMode="auto">
            <a:xfrm>
              <a:off x="-4915" y="10752"/>
              <a:ext cx="303" cy="318"/>
            </a:xfrm>
            <a:custGeom>
              <a:avLst/>
              <a:gdLst/>
              <a:ahLst/>
              <a:cxnLst>
                <a:cxn ang="0">
                  <a:pos x="280" y="0"/>
                </a:cxn>
                <a:cxn ang="0">
                  <a:pos x="250" y="21"/>
                </a:cxn>
                <a:cxn ang="0">
                  <a:pos x="233" y="38"/>
                </a:cxn>
                <a:cxn ang="0">
                  <a:pos x="223" y="54"/>
                </a:cxn>
                <a:cxn ang="0">
                  <a:pos x="206" y="50"/>
                </a:cxn>
                <a:cxn ang="0">
                  <a:pos x="191" y="60"/>
                </a:cxn>
                <a:cxn ang="0">
                  <a:pos x="148" y="74"/>
                </a:cxn>
                <a:cxn ang="0">
                  <a:pos x="110" y="83"/>
                </a:cxn>
                <a:cxn ang="0">
                  <a:pos x="86" y="104"/>
                </a:cxn>
                <a:cxn ang="0">
                  <a:pos x="100" y="143"/>
                </a:cxn>
                <a:cxn ang="0">
                  <a:pos x="112" y="159"/>
                </a:cxn>
                <a:cxn ang="0">
                  <a:pos x="115" y="164"/>
                </a:cxn>
                <a:cxn ang="0">
                  <a:pos x="109" y="168"/>
                </a:cxn>
                <a:cxn ang="0">
                  <a:pos x="104" y="189"/>
                </a:cxn>
                <a:cxn ang="0">
                  <a:pos x="86" y="201"/>
                </a:cxn>
                <a:cxn ang="0">
                  <a:pos x="70" y="198"/>
                </a:cxn>
                <a:cxn ang="0">
                  <a:pos x="74" y="177"/>
                </a:cxn>
                <a:cxn ang="0">
                  <a:pos x="79" y="176"/>
                </a:cxn>
                <a:cxn ang="0">
                  <a:pos x="58" y="159"/>
                </a:cxn>
                <a:cxn ang="0">
                  <a:pos x="37" y="165"/>
                </a:cxn>
                <a:cxn ang="0">
                  <a:pos x="14" y="183"/>
                </a:cxn>
                <a:cxn ang="0">
                  <a:pos x="43" y="225"/>
                </a:cxn>
                <a:cxn ang="0">
                  <a:pos x="52" y="245"/>
                </a:cxn>
                <a:cxn ang="0">
                  <a:pos x="49" y="276"/>
                </a:cxn>
                <a:cxn ang="0">
                  <a:pos x="41" y="300"/>
                </a:cxn>
                <a:cxn ang="0">
                  <a:pos x="46" y="308"/>
                </a:cxn>
                <a:cxn ang="0">
                  <a:pos x="55" y="303"/>
                </a:cxn>
                <a:cxn ang="0">
                  <a:pos x="62" y="293"/>
                </a:cxn>
                <a:cxn ang="0">
                  <a:pos x="76" y="284"/>
                </a:cxn>
                <a:cxn ang="0">
                  <a:pos x="80" y="261"/>
                </a:cxn>
                <a:cxn ang="0">
                  <a:pos x="82" y="237"/>
                </a:cxn>
                <a:cxn ang="0">
                  <a:pos x="92" y="231"/>
                </a:cxn>
                <a:cxn ang="0">
                  <a:pos x="104" y="212"/>
                </a:cxn>
                <a:cxn ang="0">
                  <a:pos x="131" y="171"/>
                </a:cxn>
                <a:cxn ang="0">
                  <a:pos x="131" y="156"/>
                </a:cxn>
                <a:cxn ang="0">
                  <a:pos x="139" y="141"/>
                </a:cxn>
                <a:cxn ang="0">
                  <a:pos x="181" y="125"/>
                </a:cxn>
                <a:cxn ang="0">
                  <a:pos x="190" y="117"/>
                </a:cxn>
                <a:cxn ang="0">
                  <a:pos x="217" y="107"/>
                </a:cxn>
                <a:cxn ang="0">
                  <a:pos x="236" y="107"/>
                </a:cxn>
                <a:cxn ang="0">
                  <a:pos x="254" y="101"/>
                </a:cxn>
                <a:cxn ang="0">
                  <a:pos x="271" y="75"/>
                </a:cxn>
                <a:cxn ang="0">
                  <a:pos x="295" y="60"/>
                </a:cxn>
                <a:cxn ang="0">
                  <a:pos x="292" y="45"/>
                </a:cxn>
                <a:cxn ang="0">
                  <a:pos x="289" y="18"/>
                </a:cxn>
                <a:cxn ang="0">
                  <a:pos x="280" y="0"/>
                </a:cxn>
              </a:cxnLst>
              <a:rect l="0" t="0" r="r" b="b"/>
              <a:pathLst>
                <a:path w="303" h="318">
                  <a:moveTo>
                    <a:pt x="280" y="0"/>
                  </a:moveTo>
                  <a:cubicBezTo>
                    <a:pt x="267" y="5"/>
                    <a:pt x="265" y="19"/>
                    <a:pt x="250" y="21"/>
                  </a:cubicBezTo>
                  <a:cubicBezTo>
                    <a:pt x="241" y="26"/>
                    <a:pt x="240" y="34"/>
                    <a:pt x="233" y="38"/>
                  </a:cubicBezTo>
                  <a:cubicBezTo>
                    <a:pt x="232" y="46"/>
                    <a:pt x="231" y="53"/>
                    <a:pt x="223" y="54"/>
                  </a:cubicBezTo>
                  <a:cubicBezTo>
                    <a:pt x="217" y="53"/>
                    <a:pt x="212" y="51"/>
                    <a:pt x="206" y="50"/>
                  </a:cubicBezTo>
                  <a:cubicBezTo>
                    <a:pt x="205" y="58"/>
                    <a:pt x="199" y="58"/>
                    <a:pt x="191" y="60"/>
                  </a:cubicBezTo>
                  <a:cubicBezTo>
                    <a:pt x="176" y="71"/>
                    <a:pt x="168" y="72"/>
                    <a:pt x="148" y="74"/>
                  </a:cubicBezTo>
                  <a:cubicBezTo>
                    <a:pt x="136" y="79"/>
                    <a:pt x="123" y="82"/>
                    <a:pt x="110" y="83"/>
                  </a:cubicBezTo>
                  <a:cubicBezTo>
                    <a:pt x="101" y="90"/>
                    <a:pt x="96" y="98"/>
                    <a:pt x="86" y="104"/>
                  </a:cubicBezTo>
                  <a:cubicBezTo>
                    <a:pt x="89" y="118"/>
                    <a:pt x="85" y="138"/>
                    <a:pt x="100" y="143"/>
                  </a:cubicBezTo>
                  <a:cubicBezTo>
                    <a:pt x="104" y="151"/>
                    <a:pt x="104" y="154"/>
                    <a:pt x="112" y="159"/>
                  </a:cubicBezTo>
                  <a:cubicBezTo>
                    <a:pt x="113" y="161"/>
                    <a:pt x="116" y="162"/>
                    <a:pt x="115" y="164"/>
                  </a:cubicBezTo>
                  <a:cubicBezTo>
                    <a:pt x="114" y="166"/>
                    <a:pt x="110" y="166"/>
                    <a:pt x="109" y="168"/>
                  </a:cubicBezTo>
                  <a:cubicBezTo>
                    <a:pt x="97" y="200"/>
                    <a:pt x="113" y="177"/>
                    <a:pt x="104" y="189"/>
                  </a:cubicBezTo>
                  <a:cubicBezTo>
                    <a:pt x="102" y="198"/>
                    <a:pt x="94" y="200"/>
                    <a:pt x="86" y="201"/>
                  </a:cubicBezTo>
                  <a:cubicBezTo>
                    <a:pt x="79" y="206"/>
                    <a:pt x="74" y="205"/>
                    <a:pt x="70" y="198"/>
                  </a:cubicBezTo>
                  <a:cubicBezTo>
                    <a:pt x="71" y="191"/>
                    <a:pt x="71" y="184"/>
                    <a:pt x="74" y="177"/>
                  </a:cubicBezTo>
                  <a:cubicBezTo>
                    <a:pt x="75" y="175"/>
                    <a:pt x="78" y="178"/>
                    <a:pt x="79" y="176"/>
                  </a:cubicBezTo>
                  <a:cubicBezTo>
                    <a:pt x="81" y="171"/>
                    <a:pt x="61" y="161"/>
                    <a:pt x="58" y="159"/>
                  </a:cubicBezTo>
                  <a:cubicBezTo>
                    <a:pt x="51" y="161"/>
                    <a:pt x="44" y="162"/>
                    <a:pt x="37" y="165"/>
                  </a:cubicBezTo>
                  <a:cubicBezTo>
                    <a:pt x="33" y="175"/>
                    <a:pt x="24" y="181"/>
                    <a:pt x="14" y="183"/>
                  </a:cubicBezTo>
                  <a:cubicBezTo>
                    <a:pt x="0" y="206"/>
                    <a:pt x="23" y="218"/>
                    <a:pt x="43" y="225"/>
                  </a:cubicBezTo>
                  <a:cubicBezTo>
                    <a:pt x="44" y="232"/>
                    <a:pt x="50" y="238"/>
                    <a:pt x="52" y="245"/>
                  </a:cubicBezTo>
                  <a:cubicBezTo>
                    <a:pt x="53" y="258"/>
                    <a:pt x="55" y="264"/>
                    <a:pt x="49" y="276"/>
                  </a:cubicBezTo>
                  <a:cubicBezTo>
                    <a:pt x="47" y="286"/>
                    <a:pt x="47" y="292"/>
                    <a:pt x="41" y="300"/>
                  </a:cubicBezTo>
                  <a:cubicBezTo>
                    <a:pt x="39" y="308"/>
                    <a:pt x="36" y="318"/>
                    <a:pt x="46" y="308"/>
                  </a:cubicBezTo>
                  <a:cubicBezTo>
                    <a:pt x="49" y="305"/>
                    <a:pt x="51" y="305"/>
                    <a:pt x="55" y="303"/>
                  </a:cubicBezTo>
                  <a:cubicBezTo>
                    <a:pt x="57" y="300"/>
                    <a:pt x="59" y="296"/>
                    <a:pt x="62" y="293"/>
                  </a:cubicBezTo>
                  <a:cubicBezTo>
                    <a:pt x="66" y="289"/>
                    <a:pt x="76" y="284"/>
                    <a:pt x="76" y="284"/>
                  </a:cubicBezTo>
                  <a:cubicBezTo>
                    <a:pt x="82" y="275"/>
                    <a:pt x="82" y="272"/>
                    <a:pt x="80" y="261"/>
                  </a:cubicBezTo>
                  <a:cubicBezTo>
                    <a:pt x="81" y="253"/>
                    <a:pt x="80" y="245"/>
                    <a:pt x="82" y="237"/>
                  </a:cubicBezTo>
                  <a:cubicBezTo>
                    <a:pt x="83" y="233"/>
                    <a:pt x="89" y="234"/>
                    <a:pt x="92" y="231"/>
                  </a:cubicBezTo>
                  <a:cubicBezTo>
                    <a:pt x="97" y="226"/>
                    <a:pt x="101" y="218"/>
                    <a:pt x="104" y="212"/>
                  </a:cubicBezTo>
                  <a:cubicBezTo>
                    <a:pt x="107" y="189"/>
                    <a:pt x="106" y="176"/>
                    <a:pt x="131" y="171"/>
                  </a:cubicBezTo>
                  <a:cubicBezTo>
                    <a:pt x="139" y="166"/>
                    <a:pt x="135" y="163"/>
                    <a:pt x="131" y="156"/>
                  </a:cubicBezTo>
                  <a:cubicBezTo>
                    <a:pt x="130" y="147"/>
                    <a:pt x="131" y="145"/>
                    <a:pt x="139" y="141"/>
                  </a:cubicBezTo>
                  <a:cubicBezTo>
                    <a:pt x="158" y="143"/>
                    <a:pt x="172" y="143"/>
                    <a:pt x="181" y="125"/>
                  </a:cubicBezTo>
                  <a:cubicBezTo>
                    <a:pt x="183" y="117"/>
                    <a:pt x="182" y="116"/>
                    <a:pt x="190" y="117"/>
                  </a:cubicBezTo>
                  <a:cubicBezTo>
                    <a:pt x="201" y="114"/>
                    <a:pt x="207" y="109"/>
                    <a:pt x="217" y="107"/>
                  </a:cubicBezTo>
                  <a:cubicBezTo>
                    <a:pt x="219" y="99"/>
                    <a:pt x="229" y="104"/>
                    <a:pt x="236" y="107"/>
                  </a:cubicBezTo>
                  <a:cubicBezTo>
                    <a:pt x="244" y="106"/>
                    <a:pt x="246" y="103"/>
                    <a:pt x="254" y="101"/>
                  </a:cubicBezTo>
                  <a:cubicBezTo>
                    <a:pt x="266" y="98"/>
                    <a:pt x="254" y="79"/>
                    <a:pt x="271" y="75"/>
                  </a:cubicBezTo>
                  <a:cubicBezTo>
                    <a:pt x="281" y="65"/>
                    <a:pt x="280" y="63"/>
                    <a:pt x="295" y="60"/>
                  </a:cubicBezTo>
                  <a:cubicBezTo>
                    <a:pt x="303" y="52"/>
                    <a:pt x="300" y="51"/>
                    <a:pt x="292" y="45"/>
                  </a:cubicBezTo>
                  <a:cubicBezTo>
                    <a:pt x="286" y="34"/>
                    <a:pt x="291" y="45"/>
                    <a:pt x="289" y="18"/>
                  </a:cubicBezTo>
                  <a:cubicBezTo>
                    <a:pt x="288" y="11"/>
                    <a:pt x="280" y="0"/>
                    <a:pt x="280" y="0"/>
                  </a:cubicBezTo>
                  <a:close/>
                </a:path>
              </a:pathLst>
            </a:custGeom>
            <a:grpFill/>
            <a:ln w="3175">
              <a:noFill/>
              <a:round/>
              <a:headEnd/>
              <a:tailEnd/>
            </a:ln>
            <a:effectLst/>
          </p:spPr>
          <p:txBody>
            <a:bodyPr/>
            <a:lstStyle/>
            <a:p>
              <a:pPr>
                <a:defRPr/>
              </a:pPr>
              <a:endParaRPr lang="ja-JP" altLang="en-US" sz="1662">
                <a:ea typeface="ＭＳ Ｐゴシック" pitchFamily="50" charset="-128"/>
              </a:endParaRPr>
            </a:p>
          </p:txBody>
        </p:sp>
        <p:sp>
          <p:nvSpPr>
            <p:cNvPr id="54" name="Freeform 113"/>
            <p:cNvSpPr>
              <a:spLocks noChangeAspect="1"/>
            </p:cNvSpPr>
            <p:nvPr/>
          </p:nvSpPr>
          <p:spPr bwMode="auto">
            <a:xfrm>
              <a:off x="-10136" y="9378"/>
              <a:ext cx="684" cy="1160"/>
            </a:xfrm>
            <a:custGeom>
              <a:avLst/>
              <a:gdLst/>
              <a:ahLst/>
              <a:cxnLst>
                <a:cxn ang="0">
                  <a:pos x="649" y="31"/>
                </a:cxn>
                <a:cxn ang="0">
                  <a:pos x="575" y="107"/>
                </a:cxn>
                <a:cxn ang="0">
                  <a:pos x="533" y="112"/>
                </a:cxn>
                <a:cxn ang="0">
                  <a:pos x="519" y="120"/>
                </a:cxn>
                <a:cxn ang="0">
                  <a:pos x="475" y="141"/>
                </a:cxn>
                <a:cxn ang="0">
                  <a:pos x="398" y="151"/>
                </a:cxn>
                <a:cxn ang="0">
                  <a:pos x="332" y="176"/>
                </a:cxn>
                <a:cxn ang="0">
                  <a:pos x="287" y="192"/>
                </a:cxn>
                <a:cxn ang="0">
                  <a:pos x="229" y="196"/>
                </a:cxn>
                <a:cxn ang="0">
                  <a:pos x="218" y="209"/>
                </a:cxn>
                <a:cxn ang="0">
                  <a:pos x="187" y="188"/>
                </a:cxn>
                <a:cxn ang="0">
                  <a:pos x="139" y="205"/>
                </a:cxn>
                <a:cxn ang="0">
                  <a:pos x="110" y="259"/>
                </a:cxn>
                <a:cxn ang="0">
                  <a:pos x="88" y="298"/>
                </a:cxn>
                <a:cxn ang="0">
                  <a:pos x="71" y="344"/>
                </a:cxn>
                <a:cxn ang="0">
                  <a:pos x="46" y="368"/>
                </a:cxn>
                <a:cxn ang="0">
                  <a:pos x="7" y="429"/>
                </a:cxn>
                <a:cxn ang="0">
                  <a:pos x="11" y="470"/>
                </a:cxn>
                <a:cxn ang="0">
                  <a:pos x="13" y="514"/>
                </a:cxn>
                <a:cxn ang="0">
                  <a:pos x="21" y="538"/>
                </a:cxn>
                <a:cxn ang="0">
                  <a:pos x="48" y="605"/>
                </a:cxn>
                <a:cxn ang="0">
                  <a:pos x="77" y="708"/>
                </a:cxn>
                <a:cxn ang="0">
                  <a:pos x="65" y="768"/>
                </a:cxn>
                <a:cxn ang="0">
                  <a:pos x="84" y="839"/>
                </a:cxn>
                <a:cxn ang="0">
                  <a:pos x="92" y="880"/>
                </a:cxn>
                <a:cxn ang="0">
                  <a:pos x="86" y="880"/>
                </a:cxn>
                <a:cxn ang="0">
                  <a:pos x="96" y="959"/>
                </a:cxn>
                <a:cxn ang="0">
                  <a:pos x="75" y="1017"/>
                </a:cxn>
                <a:cxn ang="0">
                  <a:pos x="106" y="1046"/>
                </a:cxn>
                <a:cxn ang="0">
                  <a:pos x="181" y="1119"/>
                </a:cxn>
                <a:cxn ang="0">
                  <a:pos x="193" y="1143"/>
                </a:cxn>
                <a:cxn ang="0">
                  <a:pos x="208" y="1131"/>
                </a:cxn>
                <a:cxn ang="0">
                  <a:pos x="227" y="1073"/>
                </a:cxn>
                <a:cxn ang="0">
                  <a:pos x="332" y="1048"/>
                </a:cxn>
                <a:cxn ang="0">
                  <a:pos x="382" y="990"/>
                </a:cxn>
                <a:cxn ang="0">
                  <a:pos x="401" y="971"/>
                </a:cxn>
                <a:cxn ang="0">
                  <a:pos x="440" y="893"/>
                </a:cxn>
                <a:cxn ang="0">
                  <a:pos x="446" y="874"/>
                </a:cxn>
                <a:cxn ang="0">
                  <a:pos x="444" y="818"/>
                </a:cxn>
                <a:cxn ang="0">
                  <a:pos x="469" y="766"/>
                </a:cxn>
                <a:cxn ang="0">
                  <a:pos x="494" y="679"/>
                </a:cxn>
                <a:cxn ang="0">
                  <a:pos x="502" y="623"/>
                </a:cxn>
                <a:cxn ang="0">
                  <a:pos x="515" y="582"/>
                </a:cxn>
                <a:cxn ang="0">
                  <a:pos x="488" y="487"/>
                </a:cxn>
                <a:cxn ang="0">
                  <a:pos x="510" y="383"/>
                </a:cxn>
                <a:cxn ang="0">
                  <a:pos x="556" y="325"/>
                </a:cxn>
                <a:cxn ang="0">
                  <a:pos x="579" y="310"/>
                </a:cxn>
                <a:cxn ang="0">
                  <a:pos x="608" y="292"/>
                </a:cxn>
                <a:cxn ang="0">
                  <a:pos x="635" y="252"/>
                </a:cxn>
                <a:cxn ang="0">
                  <a:pos x="620" y="226"/>
                </a:cxn>
                <a:cxn ang="0">
                  <a:pos x="653" y="178"/>
                </a:cxn>
                <a:cxn ang="0">
                  <a:pos x="674" y="124"/>
                </a:cxn>
                <a:cxn ang="0">
                  <a:pos x="674" y="39"/>
                </a:cxn>
                <a:cxn ang="0">
                  <a:pos x="662" y="6"/>
                </a:cxn>
              </a:cxnLst>
              <a:rect l="0" t="0" r="r" b="b"/>
              <a:pathLst>
                <a:path w="684" h="1160">
                  <a:moveTo>
                    <a:pt x="662" y="6"/>
                  </a:moveTo>
                  <a:cubicBezTo>
                    <a:pt x="644" y="0"/>
                    <a:pt x="662" y="22"/>
                    <a:pt x="649" y="31"/>
                  </a:cubicBezTo>
                  <a:cubicBezTo>
                    <a:pt x="642" y="53"/>
                    <a:pt x="634" y="75"/>
                    <a:pt x="618" y="91"/>
                  </a:cubicBezTo>
                  <a:cubicBezTo>
                    <a:pt x="596" y="86"/>
                    <a:pt x="592" y="100"/>
                    <a:pt x="575" y="107"/>
                  </a:cubicBezTo>
                  <a:cubicBezTo>
                    <a:pt x="568" y="110"/>
                    <a:pt x="560" y="111"/>
                    <a:pt x="552" y="114"/>
                  </a:cubicBezTo>
                  <a:cubicBezTo>
                    <a:pt x="546" y="113"/>
                    <a:pt x="539" y="113"/>
                    <a:pt x="533" y="112"/>
                  </a:cubicBezTo>
                  <a:cubicBezTo>
                    <a:pt x="531" y="112"/>
                    <a:pt x="529" y="109"/>
                    <a:pt x="527" y="109"/>
                  </a:cubicBezTo>
                  <a:cubicBezTo>
                    <a:pt x="526" y="109"/>
                    <a:pt x="519" y="120"/>
                    <a:pt x="519" y="120"/>
                  </a:cubicBezTo>
                  <a:cubicBezTo>
                    <a:pt x="514" y="125"/>
                    <a:pt x="500" y="128"/>
                    <a:pt x="500" y="128"/>
                  </a:cubicBezTo>
                  <a:cubicBezTo>
                    <a:pt x="496" y="140"/>
                    <a:pt x="486" y="141"/>
                    <a:pt x="475" y="141"/>
                  </a:cubicBezTo>
                  <a:cubicBezTo>
                    <a:pt x="447" y="138"/>
                    <a:pt x="447" y="133"/>
                    <a:pt x="427" y="141"/>
                  </a:cubicBezTo>
                  <a:cubicBezTo>
                    <a:pt x="423" y="153"/>
                    <a:pt x="411" y="150"/>
                    <a:pt x="398" y="151"/>
                  </a:cubicBezTo>
                  <a:cubicBezTo>
                    <a:pt x="374" y="159"/>
                    <a:pt x="417" y="157"/>
                    <a:pt x="363" y="161"/>
                  </a:cubicBezTo>
                  <a:cubicBezTo>
                    <a:pt x="352" y="164"/>
                    <a:pt x="342" y="174"/>
                    <a:pt x="332" y="176"/>
                  </a:cubicBezTo>
                  <a:cubicBezTo>
                    <a:pt x="322" y="178"/>
                    <a:pt x="308" y="169"/>
                    <a:pt x="301" y="172"/>
                  </a:cubicBezTo>
                  <a:cubicBezTo>
                    <a:pt x="292" y="175"/>
                    <a:pt x="292" y="184"/>
                    <a:pt x="287" y="192"/>
                  </a:cubicBezTo>
                  <a:cubicBezTo>
                    <a:pt x="283" y="206"/>
                    <a:pt x="274" y="205"/>
                    <a:pt x="260" y="207"/>
                  </a:cubicBezTo>
                  <a:cubicBezTo>
                    <a:pt x="243" y="205"/>
                    <a:pt x="238" y="208"/>
                    <a:pt x="229" y="196"/>
                  </a:cubicBezTo>
                  <a:cubicBezTo>
                    <a:pt x="227" y="197"/>
                    <a:pt x="224" y="197"/>
                    <a:pt x="222" y="199"/>
                  </a:cubicBezTo>
                  <a:cubicBezTo>
                    <a:pt x="220" y="202"/>
                    <a:pt x="221" y="207"/>
                    <a:pt x="218" y="209"/>
                  </a:cubicBezTo>
                  <a:cubicBezTo>
                    <a:pt x="216" y="210"/>
                    <a:pt x="214" y="208"/>
                    <a:pt x="212" y="207"/>
                  </a:cubicBezTo>
                  <a:cubicBezTo>
                    <a:pt x="202" y="202"/>
                    <a:pt x="197" y="193"/>
                    <a:pt x="187" y="188"/>
                  </a:cubicBezTo>
                  <a:cubicBezTo>
                    <a:pt x="182" y="196"/>
                    <a:pt x="185" y="204"/>
                    <a:pt x="175" y="207"/>
                  </a:cubicBezTo>
                  <a:cubicBezTo>
                    <a:pt x="159" y="205"/>
                    <a:pt x="154" y="201"/>
                    <a:pt x="139" y="205"/>
                  </a:cubicBezTo>
                  <a:cubicBezTo>
                    <a:pt x="136" y="221"/>
                    <a:pt x="134" y="215"/>
                    <a:pt x="125" y="228"/>
                  </a:cubicBezTo>
                  <a:cubicBezTo>
                    <a:pt x="128" y="242"/>
                    <a:pt x="123" y="252"/>
                    <a:pt x="110" y="259"/>
                  </a:cubicBezTo>
                  <a:cubicBezTo>
                    <a:pt x="105" y="266"/>
                    <a:pt x="100" y="269"/>
                    <a:pt x="94" y="275"/>
                  </a:cubicBezTo>
                  <a:cubicBezTo>
                    <a:pt x="94" y="279"/>
                    <a:pt x="88" y="294"/>
                    <a:pt x="88" y="298"/>
                  </a:cubicBezTo>
                  <a:cubicBezTo>
                    <a:pt x="97" y="318"/>
                    <a:pt x="100" y="320"/>
                    <a:pt x="79" y="323"/>
                  </a:cubicBezTo>
                  <a:cubicBezTo>
                    <a:pt x="65" y="332"/>
                    <a:pt x="81" y="319"/>
                    <a:pt x="71" y="344"/>
                  </a:cubicBezTo>
                  <a:cubicBezTo>
                    <a:pt x="69" y="348"/>
                    <a:pt x="63" y="348"/>
                    <a:pt x="59" y="350"/>
                  </a:cubicBezTo>
                  <a:cubicBezTo>
                    <a:pt x="55" y="358"/>
                    <a:pt x="51" y="361"/>
                    <a:pt x="46" y="368"/>
                  </a:cubicBezTo>
                  <a:cubicBezTo>
                    <a:pt x="44" y="386"/>
                    <a:pt x="40" y="387"/>
                    <a:pt x="30" y="400"/>
                  </a:cubicBezTo>
                  <a:cubicBezTo>
                    <a:pt x="27" y="413"/>
                    <a:pt x="19" y="423"/>
                    <a:pt x="7" y="429"/>
                  </a:cubicBezTo>
                  <a:cubicBezTo>
                    <a:pt x="0" y="446"/>
                    <a:pt x="0" y="446"/>
                    <a:pt x="15" y="451"/>
                  </a:cubicBezTo>
                  <a:cubicBezTo>
                    <a:pt x="22" y="457"/>
                    <a:pt x="21" y="464"/>
                    <a:pt x="11" y="470"/>
                  </a:cubicBezTo>
                  <a:cubicBezTo>
                    <a:pt x="14" y="479"/>
                    <a:pt x="26" y="487"/>
                    <a:pt x="34" y="489"/>
                  </a:cubicBezTo>
                  <a:cubicBezTo>
                    <a:pt x="22" y="496"/>
                    <a:pt x="20" y="495"/>
                    <a:pt x="13" y="514"/>
                  </a:cubicBezTo>
                  <a:cubicBezTo>
                    <a:pt x="12" y="516"/>
                    <a:pt x="11" y="507"/>
                    <a:pt x="11" y="507"/>
                  </a:cubicBezTo>
                  <a:cubicBezTo>
                    <a:pt x="14" y="519"/>
                    <a:pt x="10" y="531"/>
                    <a:pt x="21" y="538"/>
                  </a:cubicBezTo>
                  <a:cubicBezTo>
                    <a:pt x="24" y="547"/>
                    <a:pt x="31" y="551"/>
                    <a:pt x="34" y="561"/>
                  </a:cubicBezTo>
                  <a:cubicBezTo>
                    <a:pt x="32" y="577"/>
                    <a:pt x="30" y="592"/>
                    <a:pt x="48" y="605"/>
                  </a:cubicBezTo>
                  <a:cubicBezTo>
                    <a:pt x="60" y="614"/>
                    <a:pt x="65" y="641"/>
                    <a:pt x="79" y="650"/>
                  </a:cubicBezTo>
                  <a:cubicBezTo>
                    <a:pt x="82" y="669"/>
                    <a:pt x="83" y="689"/>
                    <a:pt x="77" y="708"/>
                  </a:cubicBezTo>
                  <a:cubicBezTo>
                    <a:pt x="81" y="720"/>
                    <a:pt x="80" y="731"/>
                    <a:pt x="73" y="741"/>
                  </a:cubicBezTo>
                  <a:cubicBezTo>
                    <a:pt x="70" y="750"/>
                    <a:pt x="67" y="759"/>
                    <a:pt x="65" y="768"/>
                  </a:cubicBezTo>
                  <a:cubicBezTo>
                    <a:pt x="64" y="788"/>
                    <a:pt x="71" y="799"/>
                    <a:pt x="65" y="816"/>
                  </a:cubicBezTo>
                  <a:cubicBezTo>
                    <a:pt x="73" y="822"/>
                    <a:pt x="77" y="833"/>
                    <a:pt x="84" y="839"/>
                  </a:cubicBezTo>
                  <a:cubicBezTo>
                    <a:pt x="86" y="849"/>
                    <a:pt x="91" y="853"/>
                    <a:pt x="88" y="862"/>
                  </a:cubicBezTo>
                  <a:cubicBezTo>
                    <a:pt x="89" y="868"/>
                    <a:pt x="95" y="875"/>
                    <a:pt x="92" y="880"/>
                  </a:cubicBezTo>
                  <a:cubicBezTo>
                    <a:pt x="91" y="882"/>
                    <a:pt x="88" y="882"/>
                    <a:pt x="86" y="882"/>
                  </a:cubicBezTo>
                  <a:cubicBezTo>
                    <a:pt x="85" y="882"/>
                    <a:pt x="86" y="881"/>
                    <a:pt x="86" y="880"/>
                  </a:cubicBezTo>
                  <a:cubicBezTo>
                    <a:pt x="87" y="894"/>
                    <a:pt x="90" y="918"/>
                    <a:pt x="98" y="930"/>
                  </a:cubicBezTo>
                  <a:cubicBezTo>
                    <a:pt x="95" y="943"/>
                    <a:pt x="94" y="944"/>
                    <a:pt x="96" y="959"/>
                  </a:cubicBezTo>
                  <a:cubicBezTo>
                    <a:pt x="93" y="971"/>
                    <a:pt x="93" y="987"/>
                    <a:pt x="86" y="998"/>
                  </a:cubicBezTo>
                  <a:cubicBezTo>
                    <a:pt x="83" y="1009"/>
                    <a:pt x="89" y="1012"/>
                    <a:pt x="75" y="1017"/>
                  </a:cubicBezTo>
                  <a:cubicBezTo>
                    <a:pt x="72" y="1029"/>
                    <a:pt x="71" y="1038"/>
                    <a:pt x="73" y="1050"/>
                  </a:cubicBezTo>
                  <a:cubicBezTo>
                    <a:pt x="81" y="1049"/>
                    <a:pt x="98" y="1043"/>
                    <a:pt x="106" y="1046"/>
                  </a:cubicBezTo>
                  <a:cubicBezTo>
                    <a:pt x="117" y="1078"/>
                    <a:pt x="132" y="1074"/>
                    <a:pt x="162" y="1081"/>
                  </a:cubicBezTo>
                  <a:cubicBezTo>
                    <a:pt x="177" y="1091"/>
                    <a:pt x="170" y="1106"/>
                    <a:pt x="181" y="1119"/>
                  </a:cubicBezTo>
                  <a:cubicBezTo>
                    <a:pt x="182" y="1123"/>
                    <a:pt x="184" y="1127"/>
                    <a:pt x="185" y="1131"/>
                  </a:cubicBezTo>
                  <a:cubicBezTo>
                    <a:pt x="187" y="1136"/>
                    <a:pt x="193" y="1143"/>
                    <a:pt x="193" y="1143"/>
                  </a:cubicBezTo>
                  <a:cubicBezTo>
                    <a:pt x="195" y="1151"/>
                    <a:pt x="196" y="1155"/>
                    <a:pt x="202" y="1160"/>
                  </a:cubicBezTo>
                  <a:cubicBezTo>
                    <a:pt x="206" y="1135"/>
                    <a:pt x="204" y="1144"/>
                    <a:pt x="208" y="1131"/>
                  </a:cubicBezTo>
                  <a:cubicBezTo>
                    <a:pt x="197" y="1120"/>
                    <a:pt x="206" y="1098"/>
                    <a:pt x="218" y="1090"/>
                  </a:cubicBezTo>
                  <a:cubicBezTo>
                    <a:pt x="221" y="1078"/>
                    <a:pt x="213" y="1079"/>
                    <a:pt x="227" y="1073"/>
                  </a:cubicBezTo>
                  <a:cubicBezTo>
                    <a:pt x="238" y="1056"/>
                    <a:pt x="256" y="1056"/>
                    <a:pt x="272" y="1046"/>
                  </a:cubicBezTo>
                  <a:cubicBezTo>
                    <a:pt x="298" y="1052"/>
                    <a:pt x="306" y="1049"/>
                    <a:pt x="332" y="1048"/>
                  </a:cubicBezTo>
                  <a:cubicBezTo>
                    <a:pt x="340" y="1042"/>
                    <a:pt x="360" y="1039"/>
                    <a:pt x="357" y="1029"/>
                  </a:cubicBezTo>
                  <a:cubicBezTo>
                    <a:pt x="366" y="1015"/>
                    <a:pt x="377" y="1006"/>
                    <a:pt x="382" y="990"/>
                  </a:cubicBezTo>
                  <a:cubicBezTo>
                    <a:pt x="383" y="987"/>
                    <a:pt x="389" y="989"/>
                    <a:pt x="392" y="988"/>
                  </a:cubicBezTo>
                  <a:cubicBezTo>
                    <a:pt x="396" y="982"/>
                    <a:pt x="398" y="977"/>
                    <a:pt x="401" y="971"/>
                  </a:cubicBezTo>
                  <a:cubicBezTo>
                    <a:pt x="407" y="949"/>
                    <a:pt x="413" y="915"/>
                    <a:pt x="436" y="905"/>
                  </a:cubicBezTo>
                  <a:cubicBezTo>
                    <a:pt x="437" y="901"/>
                    <a:pt x="439" y="897"/>
                    <a:pt x="440" y="893"/>
                  </a:cubicBezTo>
                  <a:cubicBezTo>
                    <a:pt x="441" y="891"/>
                    <a:pt x="441" y="888"/>
                    <a:pt x="442" y="886"/>
                  </a:cubicBezTo>
                  <a:cubicBezTo>
                    <a:pt x="443" y="882"/>
                    <a:pt x="446" y="874"/>
                    <a:pt x="446" y="874"/>
                  </a:cubicBezTo>
                  <a:cubicBezTo>
                    <a:pt x="444" y="863"/>
                    <a:pt x="443" y="858"/>
                    <a:pt x="436" y="849"/>
                  </a:cubicBezTo>
                  <a:cubicBezTo>
                    <a:pt x="439" y="820"/>
                    <a:pt x="433" y="833"/>
                    <a:pt x="444" y="818"/>
                  </a:cubicBezTo>
                  <a:cubicBezTo>
                    <a:pt x="447" y="814"/>
                    <a:pt x="452" y="806"/>
                    <a:pt x="452" y="806"/>
                  </a:cubicBezTo>
                  <a:cubicBezTo>
                    <a:pt x="455" y="794"/>
                    <a:pt x="458" y="773"/>
                    <a:pt x="469" y="766"/>
                  </a:cubicBezTo>
                  <a:cubicBezTo>
                    <a:pt x="470" y="750"/>
                    <a:pt x="468" y="738"/>
                    <a:pt x="479" y="727"/>
                  </a:cubicBezTo>
                  <a:cubicBezTo>
                    <a:pt x="483" y="714"/>
                    <a:pt x="482" y="687"/>
                    <a:pt x="494" y="679"/>
                  </a:cubicBezTo>
                  <a:cubicBezTo>
                    <a:pt x="497" y="666"/>
                    <a:pt x="497" y="659"/>
                    <a:pt x="498" y="650"/>
                  </a:cubicBezTo>
                  <a:cubicBezTo>
                    <a:pt x="499" y="641"/>
                    <a:pt x="500" y="630"/>
                    <a:pt x="502" y="623"/>
                  </a:cubicBezTo>
                  <a:cubicBezTo>
                    <a:pt x="498" y="610"/>
                    <a:pt x="506" y="623"/>
                    <a:pt x="510" y="607"/>
                  </a:cubicBezTo>
                  <a:cubicBezTo>
                    <a:pt x="500" y="597"/>
                    <a:pt x="510" y="593"/>
                    <a:pt x="515" y="582"/>
                  </a:cubicBezTo>
                  <a:cubicBezTo>
                    <a:pt x="510" y="560"/>
                    <a:pt x="504" y="563"/>
                    <a:pt x="492" y="547"/>
                  </a:cubicBezTo>
                  <a:cubicBezTo>
                    <a:pt x="486" y="531"/>
                    <a:pt x="487" y="507"/>
                    <a:pt x="488" y="487"/>
                  </a:cubicBezTo>
                  <a:cubicBezTo>
                    <a:pt x="489" y="467"/>
                    <a:pt x="492" y="443"/>
                    <a:pt x="496" y="426"/>
                  </a:cubicBezTo>
                  <a:cubicBezTo>
                    <a:pt x="500" y="415"/>
                    <a:pt x="503" y="390"/>
                    <a:pt x="510" y="383"/>
                  </a:cubicBezTo>
                  <a:cubicBezTo>
                    <a:pt x="517" y="377"/>
                    <a:pt x="523" y="367"/>
                    <a:pt x="529" y="360"/>
                  </a:cubicBezTo>
                  <a:cubicBezTo>
                    <a:pt x="535" y="342"/>
                    <a:pt x="541" y="336"/>
                    <a:pt x="556" y="325"/>
                  </a:cubicBezTo>
                  <a:cubicBezTo>
                    <a:pt x="562" y="321"/>
                    <a:pt x="567" y="316"/>
                    <a:pt x="573" y="313"/>
                  </a:cubicBezTo>
                  <a:cubicBezTo>
                    <a:pt x="575" y="312"/>
                    <a:pt x="577" y="311"/>
                    <a:pt x="579" y="310"/>
                  </a:cubicBezTo>
                  <a:cubicBezTo>
                    <a:pt x="583" y="307"/>
                    <a:pt x="591" y="302"/>
                    <a:pt x="591" y="302"/>
                  </a:cubicBezTo>
                  <a:cubicBezTo>
                    <a:pt x="596" y="294"/>
                    <a:pt x="600" y="295"/>
                    <a:pt x="608" y="292"/>
                  </a:cubicBezTo>
                  <a:cubicBezTo>
                    <a:pt x="609" y="288"/>
                    <a:pt x="613" y="285"/>
                    <a:pt x="614" y="281"/>
                  </a:cubicBezTo>
                  <a:cubicBezTo>
                    <a:pt x="621" y="259"/>
                    <a:pt x="611" y="257"/>
                    <a:pt x="635" y="252"/>
                  </a:cubicBezTo>
                  <a:cubicBezTo>
                    <a:pt x="631" y="241"/>
                    <a:pt x="634" y="247"/>
                    <a:pt x="624" y="232"/>
                  </a:cubicBezTo>
                  <a:cubicBezTo>
                    <a:pt x="623" y="230"/>
                    <a:pt x="620" y="226"/>
                    <a:pt x="620" y="226"/>
                  </a:cubicBezTo>
                  <a:cubicBezTo>
                    <a:pt x="623" y="217"/>
                    <a:pt x="621" y="214"/>
                    <a:pt x="631" y="211"/>
                  </a:cubicBezTo>
                  <a:cubicBezTo>
                    <a:pt x="636" y="191"/>
                    <a:pt x="638" y="188"/>
                    <a:pt x="653" y="178"/>
                  </a:cubicBezTo>
                  <a:cubicBezTo>
                    <a:pt x="659" y="169"/>
                    <a:pt x="664" y="161"/>
                    <a:pt x="672" y="153"/>
                  </a:cubicBezTo>
                  <a:cubicBezTo>
                    <a:pt x="676" y="141"/>
                    <a:pt x="678" y="137"/>
                    <a:pt x="674" y="124"/>
                  </a:cubicBezTo>
                  <a:cubicBezTo>
                    <a:pt x="680" y="106"/>
                    <a:pt x="679" y="88"/>
                    <a:pt x="684" y="70"/>
                  </a:cubicBezTo>
                  <a:cubicBezTo>
                    <a:pt x="675" y="64"/>
                    <a:pt x="678" y="50"/>
                    <a:pt x="674" y="39"/>
                  </a:cubicBezTo>
                  <a:cubicBezTo>
                    <a:pt x="675" y="37"/>
                    <a:pt x="674" y="10"/>
                    <a:pt x="674" y="8"/>
                  </a:cubicBezTo>
                  <a:cubicBezTo>
                    <a:pt x="664" y="4"/>
                    <a:pt x="656" y="17"/>
                    <a:pt x="662" y="6"/>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55" name="Freeform 115"/>
            <p:cNvSpPr>
              <a:spLocks noChangeAspect="1"/>
            </p:cNvSpPr>
            <p:nvPr/>
          </p:nvSpPr>
          <p:spPr bwMode="auto">
            <a:xfrm>
              <a:off x="16172" y="3341"/>
              <a:ext cx="15" cy="18"/>
            </a:xfrm>
            <a:custGeom>
              <a:avLst/>
              <a:gdLst/>
              <a:ahLst/>
              <a:cxnLst>
                <a:cxn ang="0">
                  <a:pos x="12" y="3"/>
                </a:cxn>
                <a:cxn ang="0">
                  <a:pos x="0" y="12"/>
                </a:cxn>
                <a:cxn ang="0">
                  <a:pos x="13" y="16"/>
                </a:cxn>
                <a:cxn ang="0">
                  <a:pos x="12" y="3"/>
                </a:cxn>
              </a:cxnLst>
              <a:rect l="0" t="0" r="r" b="b"/>
              <a:pathLst>
                <a:path w="15" h="18">
                  <a:moveTo>
                    <a:pt x="12" y="3"/>
                  </a:moveTo>
                  <a:cubicBezTo>
                    <a:pt x="5" y="4"/>
                    <a:pt x="4" y="5"/>
                    <a:pt x="0" y="12"/>
                  </a:cubicBezTo>
                  <a:cubicBezTo>
                    <a:pt x="5" y="18"/>
                    <a:pt x="6" y="18"/>
                    <a:pt x="13" y="16"/>
                  </a:cubicBezTo>
                  <a:cubicBezTo>
                    <a:pt x="15" y="12"/>
                    <a:pt x="12" y="0"/>
                    <a:pt x="12" y="3"/>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sp>
          <p:nvSpPr>
            <p:cNvPr id="56" name="Freeform 116"/>
            <p:cNvSpPr>
              <a:spLocks noChangeAspect="1"/>
            </p:cNvSpPr>
            <p:nvPr/>
          </p:nvSpPr>
          <p:spPr bwMode="auto">
            <a:xfrm>
              <a:off x="16143" y="3366"/>
              <a:ext cx="39" cy="29"/>
            </a:xfrm>
            <a:custGeom>
              <a:avLst/>
              <a:gdLst/>
              <a:ahLst/>
              <a:cxnLst>
                <a:cxn ang="0">
                  <a:pos x="38" y="9"/>
                </a:cxn>
                <a:cxn ang="0">
                  <a:pos x="25" y="0"/>
                </a:cxn>
                <a:cxn ang="0">
                  <a:pos x="23" y="12"/>
                </a:cxn>
                <a:cxn ang="0">
                  <a:pos x="38" y="9"/>
                </a:cxn>
              </a:cxnLst>
              <a:rect l="0" t="0" r="r" b="b"/>
              <a:pathLst>
                <a:path w="38" h="29">
                  <a:moveTo>
                    <a:pt x="38" y="9"/>
                  </a:moveTo>
                  <a:cubicBezTo>
                    <a:pt x="34" y="6"/>
                    <a:pt x="29" y="3"/>
                    <a:pt x="25" y="0"/>
                  </a:cubicBezTo>
                  <a:cubicBezTo>
                    <a:pt x="12" y="13"/>
                    <a:pt x="0" y="29"/>
                    <a:pt x="23" y="12"/>
                  </a:cubicBezTo>
                  <a:cubicBezTo>
                    <a:pt x="35" y="15"/>
                    <a:pt x="30" y="16"/>
                    <a:pt x="38" y="9"/>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57" name="Freeform 117"/>
            <p:cNvSpPr>
              <a:spLocks noChangeAspect="1"/>
            </p:cNvSpPr>
            <p:nvPr/>
          </p:nvSpPr>
          <p:spPr bwMode="auto">
            <a:xfrm>
              <a:off x="15871" y="3767"/>
              <a:ext cx="56" cy="40"/>
            </a:xfrm>
            <a:custGeom>
              <a:avLst/>
              <a:gdLst/>
              <a:ahLst/>
              <a:cxnLst>
                <a:cxn ang="0">
                  <a:pos x="52" y="16"/>
                </a:cxn>
                <a:cxn ang="0">
                  <a:pos x="34" y="1"/>
                </a:cxn>
                <a:cxn ang="0">
                  <a:pos x="23" y="13"/>
                </a:cxn>
                <a:cxn ang="0">
                  <a:pos x="7" y="9"/>
                </a:cxn>
                <a:cxn ang="0">
                  <a:pos x="10" y="19"/>
                </a:cxn>
                <a:cxn ang="0">
                  <a:pos x="29" y="36"/>
                </a:cxn>
                <a:cxn ang="0">
                  <a:pos x="56" y="25"/>
                </a:cxn>
                <a:cxn ang="0">
                  <a:pos x="52" y="16"/>
                </a:cxn>
              </a:cxnLst>
              <a:rect l="0" t="0" r="r" b="b"/>
              <a:pathLst>
                <a:path w="56" h="40">
                  <a:moveTo>
                    <a:pt x="52" y="16"/>
                  </a:moveTo>
                  <a:cubicBezTo>
                    <a:pt x="42" y="14"/>
                    <a:pt x="41" y="7"/>
                    <a:pt x="34" y="1"/>
                  </a:cubicBezTo>
                  <a:cubicBezTo>
                    <a:pt x="28" y="0"/>
                    <a:pt x="27" y="12"/>
                    <a:pt x="23" y="13"/>
                  </a:cubicBezTo>
                  <a:cubicBezTo>
                    <a:pt x="19" y="14"/>
                    <a:pt x="9" y="8"/>
                    <a:pt x="7" y="9"/>
                  </a:cubicBezTo>
                  <a:cubicBezTo>
                    <a:pt x="0" y="15"/>
                    <a:pt x="2" y="17"/>
                    <a:pt x="10" y="19"/>
                  </a:cubicBezTo>
                  <a:cubicBezTo>
                    <a:pt x="16" y="27"/>
                    <a:pt x="21" y="30"/>
                    <a:pt x="29" y="36"/>
                  </a:cubicBezTo>
                  <a:cubicBezTo>
                    <a:pt x="51" y="34"/>
                    <a:pt x="53" y="40"/>
                    <a:pt x="56" y="25"/>
                  </a:cubicBezTo>
                  <a:cubicBezTo>
                    <a:pt x="53" y="18"/>
                    <a:pt x="54" y="21"/>
                    <a:pt x="52" y="16"/>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58" name="Freeform 118"/>
            <p:cNvSpPr>
              <a:spLocks noChangeAspect="1"/>
            </p:cNvSpPr>
            <p:nvPr/>
          </p:nvSpPr>
          <p:spPr bwMode="auto">
            <a:xfrm>
              <a:off x="15814" y="3813"/>
              <a:ext cx="97" cy="123"/>
            </a:xfrm>
            <a:custGeom>
              <a:avLst/>
              <a:gdLst/>
              <a:ahLst/>
              <a:cxnLst>
                <a:cxn ang="0">
                  <a:pos x="40" y="6"/>
                </a:cxn>
                <a:cxn ang="0">
                  <a:pos x="28" y="20"/>
                </a:cxn>
                <a:cxn ang="0">
                  <a:pos x="8" y="44"/>
                </a:cxn>
                <a:cxn ang="0">
                  <a:pos x="2" y="69"/>
                </a:cxn>
                <a:cxn ang="0">
                  <a:pos x="35" y="99"/>
                </a:cxn>
                <a:cxn ang="0">
                  <a:pos x="52" y="111"/>
                </a:cxn>
                <a:cxn ang="0">
                  <a:pos x="58" y="113"/>
                </a:cxn>
                <a:cxn ang="0">
                  <a:pos x="50" y="99"/>
                </a:cxn>
                <a:cxn ang="0">
                  <a:pos x="71" y="83"/>
                </a:cxn>
                <a:cxn ang="0">
                  <a:pos x="94" y="72"/>
                </a:cxn>
                <a:cxn ang="0">
                  <a:pos x="94" y="57"/>
                </a:cxn>
                <a:cxn ang="0">
                  <a:pos x="70" y="44"/>
                </a:cxn>
                <a:cxn ang="0">
                  <a:pos x="71" y="24"/>
                </a:cxn>
                <a:cxn ang="0">
                  <a:pos x="64" y="32"/>
                </a:cxn>
                <a:cxn ang="0">
                  <a:pos x="52" y="12"/>
                </a:cxn>
                <a:cxn ang="0">
                  <a:pos x="50" y="6"/>
                </a:cxn>
                <a:cxn ang="0">
                  <a:pos x="40" y="6"/>
                </a:cxn>
              </a:cxnLst>
              <a:rect l="0" t="0" r="r" b="b"/>
              <a:pathLst>
                <a:path w="97" h="123">
                  <a:moveTo>
                    <a:pt x="40" y="6"/>
                  </a:moveTo>
                  <a:cubicBezTo>
                    <a:pt x="38" y="12"/>
                    <a:pt x="33" y="17"/>
                    <a:pt x="28" y="20"/>
                  </a:cubicBezTo>
                  <a:cubicBezTo>
                    <a:pt x="21" y="29"/>
                    <a:pt x="18" y="38"/>
                    <a:pt x="8" y="44"/>
                  </a:cubicBezTo>
                  <a:cubicBezTo>
                    <a:pt x="13" y="55"/>
                    <a:pt x="7" y="59"/>
                    <a:pt x="2" y="69"/>
                  </a:cubicBezTo>
                  <a:cubicBezTo>
                    <a:pt x="0" y="98"/>
                    <a:pt x="4" y="98"/>
                    <a:pt x="35" y="99"/>
                  </a:cubicBezTo>
                  <a:cubicBezTo>
                    <a:pt x="49" y="105"/>
                    <a:pt x="46" y="98"/>
                    <a:pt x="52" y="111"/>
                  </a:cubicBezTo>
                  <a:cubicBezTo>
                    <a:pt x="48" y="123"/>
                    <a:pt x="53" y="123"/>
                    <a:pt x="58" y="113"/>
                  </a:cubicBezTo>
                  <a:cubicBezTo>
                    <a:pt x="56" y="108"/>
                    <a:pt x="53" y="104"/>
                    <a:pt x="50" y="99"/>
                  </a:cubicBezTo>
                  <a:cubicBezTo>
                    <a:pt x="55" y="89"/>
                    <a:pt x="58" y="85"/>
                    <a:pt x="71" y="83"/>
                  </a:cubicBezTo>
                  <a:cubicBezTo>
                    <a:pt x="80" y="78"/>
                    <a:pt x="83" y="76"/>
                    <a:pt x="94" y="72"/>
                  </a:cubicBezTo>
                  <a:cubicBezTo>
                    <a:pt x="95" y="64"/>
                    <a:pt x="91" y="64"/>
                    <a:pt x="94" y="57"/>
                  </a:cubicBezTo>
                  <a:cubicBezTo>
                    <a:pt x="97" y="39"/>
                    <a:pt x="92" y="45"/>
                    <a:pt x="70" y="44"/>
                  </a:cubicBezTo>
                  <a:cubicBezTo>
                    <a:pt x="72" y="37"/>
                    <a:pt x="76" y="31"/>
                    <a:pt x="71" y="24"/>
                  </a:cubicBezTo>
                  <a:cubicBezTo>
                    <a:pt x="69" y="21"/>
                    <a:pt x="67" y="30"/>
                    <a:pt x="64" y="32"/>
                  </a:cubicBezTo>
                  <a:cubicBezTo>
                    <a:pt x="50" y="30"/>
                    <a:pt x="47" y="26"/>
                    <a:pt x="52" y="12"/>
                  </a:cubicBezTo>
                  <a:cubicBezTo>
                    <a:pt x="51" y="10"/>
                    <a:pt x="52" y="7"/>
                    <a:pt x="50" y="6"/>
                  </a:cubicBezTo>
                  <a:cubicBezTo>
                    <a:pt x="43" y="0"/>
                    <a:pt x="40" y="14"/>
                    <a:pt x="40" y="6"/>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59" name="Freeform 119"/>
            <p:cNvSpPr>
              <a:spLocks noChangeAspect="1"/>
            </p:cNvSpPr>
            <p:nvPr/>
          </p:nvSpPr>
          <p:spPr bwMode="auto">
            <a:xfrm>
              <a:off x="15630" y="3654"/>
              <a:ext cx="42" cy="60"/>
            </a:xfrm>
            <a:custGeom>
              <a:avLst/>
              <a:gdLst/>
              <a:ahLst/>
              <a:cxnLst>
                <a:cxn ang="0">
                  <a:pos x="33" y="48"/>
                </a:cxn>
                <a:cxn ang="0">
                  <a:pos x="35" y="30"/>
                </a:cxn>
                <a:cxn ang="0">
                  <a:pos x="32" y="0"/>
                </a:cxn>
                <a:cxn ang="0">
                  <a:pos x="17" y="20"/>
                </a:cxn>
                <a:cxn ang="0">
                  <a:pos x="0" y="47"/>
                </a:cxn>
                <a:cxn ang="0">
                  <a:pos x="8" y="57"/>
                </a:cxn>
                <a:cxn ang="0">
                  <a:pos x="18" y="42"/>
                </a:cxn>
                <a:cxn ang="0">
                  <a:pos x="32" y="53"/>
                </a:cxn>
                <a:cxn ang="0">
                  <a:pos x="33" y="48"/>
                </a:cxn>
              </a:cxnLst>
              <a:rect l="0" t="0" r="r" b="b"/>
              <a:pathLst>
                <a:path w="42" h="60">
                  <a:moveTo>
                    <a:pt x="33" y="48"/>
                  </a:moveTo>
                  <a:cubicBezTo>
                    <a:pt x="28" y="41"/>
                    <a:pt x="27" y="35"/>
                    <a:pt x="35" y="30"/>
                  </a:cubicBezTo>
                  <a:cubicBezTo>
                    <a:pt x="37" y="20"/>
                    <a:pt x="42" y="7"/>
                    <a:pt x="32" y="0"/>
                  </a:cubicBezTo>
                  <a:cubicBezTo>
                    <a:pt x="18" y="3"/>
                    <a:pt x="23" y="10"/>
                    <a:pt x="17" y="20"/>
                  </a:cubicBezTo>
                  <a:cubicBezTo>
                    <a:pt x="11" y="31"/>
                    <a:pt x="4" y="34"/>
                    <a:pt x="0" y="47"/>
                  </a:cubicBezTo>
                  <a:cubicBezTo>
                    <a:pt x="2" y="54"/>
                    <a:pt x="0" y="60"/>
                    <a:pt x="8" y="57"/>
                  </a:cubicBezTo>
                  <a:cubicBezTo>
                    <a:pt x="9" y="46"/>
                    <a:pt x="9" y="47"/>
                    <a:pt x="18" y="42"/>
                  </a:cubicBezTo>
                  <a:cubicBezTo>
                    <a:pt x="23" y="47"/>
                    <a:pt x="26" y="50"/>
                    <a:pt x="32" y="53"/>
                  </a:cubicBezTo>
                  <a:cubicBezTo>
                    <a:pt x="39" y="49"/>
                    <a:pt x="33" y="48"/>
                    <a:pt x="33" y="48"/>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60" name="Freeform 135"/>
            <p:cNvSpPr>
              <a:spLocks noChangeAspect="1"/>
            </p:cNvSpPr>
            <p:nvPr/>
          </p:nvSpPr>
          <p:spPr bwMode="auto">
            <a:xfrm>
              <a:off x="13748" y="4778"/>
              <a:ext cx="94" cy="58"/>
            </a:xfrm>
            <a:custGeom>
              <a:avLst/>
              <a:gdLst/>
              <a:ahLst/>
              <a:cxnLst>
                <a:cxn ang="0">
                  <a:pos x="87" y="12"/>
                </a:cxn>
                <a:cxn ang="0">
                  <a:pos x="70" y="4"/>
                </a:cxn>
                <a:cxn ang="0">
                  <a:pos x="55" y="10"/>
                </a:cxn>
                <a:cxn ang="0">
                  <a:pos x="19" y="19"/>
                </a:cxn>
                <a:cxn ang="0">
                  <a:pos x="7" y="42"/>
                </a:cxn>
                <a:cxn ang="0">
                  <a:pos x="21" y="40"/>
                </a:cxn>
                <a:cxn ang="0">
                  <a:pos x="25" y="37"/>
                </a:cxn>
                <a:cxn ang="0">
                  <a:pos x="57" y="37"/>
                </a:cxn>
                <a:cxn ang="0">
                  <a:pos x="75" y="34"/>
                </a:cxn>
                <a:cxn ang="0">
                  <a:pos x="94" y="21"/>
                </a:cxn>
                <a:cxn ang="0">
                  <a:pos x="87" y="12"/>
                </a:cxn>
              </a:cxnLst>
              <a:rect l="0" t="0" r="r" b="b"/>
              <a:pathLst>
                <a:path w="94" h="58">
                  <a:moveTo>
                    <a:pt x="87" y="12"/>
                  </a:moveTo>
                  <a:cubicBezTo>
                    <a:pt x="79" y="10"/>
                    <a:pt x="76" y="8"/>
                    <a:pt x="70" y="4"/>
                  </a:cubicBezTo>
                  <a:cubicBezTo>
                    <a:pt x="64" y="6"/>
                    <a:pt x="61" y="9"/>
                    <a:pt x="55" y="10"/>
                  </a:cubicBezTo>
                  <a:cubicBezTo>
                    <a:pt x="46" y="10"/>
                    <a:pt x="0" y="0"/>
                    <a:pt x="19" y="19"/>
                  </a:cubicBezTo>
                  <a:cubicBezTo>
                    <a:pt x="14" y="27"/>
                    <a:pt x="10" y="34"/>
                    <a:pt x="7" y="42"/>
                  </a:cubicBezTo>
                  <a:cubicBezTo>
                    <a:pt x="12" y="58"/>
                    <a:pt x="15" y="48"/>
                    <a:pt x="21" y="40"/>
                  </a:cubicBezTo>
                  <a:cubicBezTo>
                    <a:pt x="22" y="39"/>
                    <a:pt x="24" y="38"/>
                    <a:pt x="25" y="37"/>
                  </a:cubicBezTo>
                  <a:cubicBezTo>
                    <a:pt x="39" y="39"/>
                    <a:pt x="44" y="40"/>
                    <a:pt x="57" y="37"/>
                  </a:cubicBezTo>
                  <a:cubicBezTo>
                    <a:pt x="63" y="36"/>
                    <a:pt x="75" y="34"/>
                    <a:pt x="75" y="34"/>
                  </a:cubicBezTo>
                  <a:cubicBezTo>
                    <a:pt x="82" y="31"/>
                    <a:pt x="88" y="26"/>
                    <a:pt x="94" y="21"/>
                  </a:cubicBezTo>
                  <a:cubicBezTo>
                    <a:pt x="93" y="14"/>
                    <a:pt x="92" y="17"/>
                    <a:pt x="87" y="12"/>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61" name="Freeform 136"/>
            <p:cNvSpPr>
              <a:spLocks noChangeAspect="1"/>
            </p:cNvSpPr>
            <p:nvPr/>
          </p:nvSpPr>
          <p:spPr bwMode="auto">
            <a:xfrm>
              <a:off x="13301" y="4752"/>
              <a:ext cx="160" cy="165"/>
            </a:xfrm>
            <a:custGeom>
              <a:avLst/>
              <a:gdLst/>
              <a:ahLst/>
              <a:cxnLst>
                <a:cxn ang="0">
                  <a:pos x="54" y="30"/>
                </a:cxn>
                <a:cxn ang="0">
                  <a:pos x="39" y="9"/>
                </a:cxn>
                <a:cxn ang="0">
                  <a:pos x="9" y="18"/>
                </a:cxn>
                <a:cxn ang="0">
                  <a:pos x="0" y="38"/>
                </a:cxn>
                <a:cxn ang="0">
                  <a:pos x="27" y="45"/>
                </a:cxn>
                <a:cxn ang="0">
                  <a:pos x="46" y="50"/>
                </a:cxn>
                <a:cxn ang="0">
                  <a:pos x="66" y="66"/>
                </a:cxn>
                <a:cxn ang="0">
                  <a:pos x="79" y="74"/>
                </a:cxn>
                <a:cxn ang="0">
                  <a:pos x="84" y="99"/>
                </a:cxn>
                <a:cxn ang="0">
                  <a:pos x="72" y="119"/>
                </a:cxn>
                <a:cxn ang="0">
                  <a:pos x="85" y="113"/>
                </a:cxn>
                <a:cxn ang="0">
                  <a:pos x="85" y="149"/>
                </a:cxn>
                <a:cxn ang="0">
                  <a:pos x="99" y="152"/>
                </a:cxn>
                <a:cxn ang="0">
                  <a:pos x="108" y="132"/>
                </a:cxn>
                <a:cxn ang="0">
                  <a:pos x="141" y="147"/>
                </a:cxn>
                <a:cxn ang="0">
                  <a:pos x="141" y="128"/>
                </a:cxn>
                <a:cxn ang="0">
                  <a:pos x="132" y="110"/>
                </a:cxn>
                <a:cxn ang="0">
                  <a:pos x="147" y="101"/>
                </a:cxn>
                <a:cxn ang="0">
                  <a:pos x="160" y="87"/>
                </a:cxn>
                <a:cxn ang="0">
                  <a:pos x="157" y="72"/>
                </a:cxn>
                <a:cxn ang="0">
                  <a:pos x="148" y="63"/>
                </a:cxn>
                <a:cxn ang="0">
                  <a:pos x="130" y="72"/>
                </a:cxn>
                <a:cxn ang="0">
                  <a:pos x="106" y="17"/>
                </a:cxn>
                <a:cxn ang="0">
                  <a:pos x="64" y="29"/>
                </a:cxn>
                <a:cxn ang="0">
                  <a:pos x="54" y="30"/>
                </a:cxn>
              </a:cxnLst>
              <a:rect l="0" t="0" r="r" b="b"/>
              <a:pathLst>
                <a:path w="160" h="165">
                  <a:moveTo>
                    <a:pt x="54" y="30"/>
                  </a:moveTo>
                  <a:cubicBezTo>
                    <a:pt x="37" y="27"/>
                    <a:pt x="57" y="0"/>
                    <a:pt x="39" y="9"/>
                  </a:cubicBezTo>
                  <a:cubicBezTo>
                    <a:pt x="34" y="23"/>
                    <a:pt x="26" y="17"/>
                    <a:pt x="9" y="18"/>
                  </a:cubicBezTo>
                  <a:cubicBezTo>
                    <a:pt x="6" y="25"/>
                    <a:pt x="4" y="32"/>
                    <a:pt x="0" y="38"/>
                  </a:cubicBezTo>
                  <a:cubicBezTo>
                    <a:pt x="7" y="45"/>
                    <a:pt x="17" y="43"/>
                    <a:pt x="27" y="45"/>
                  </a:cubicBezTo>
                  <a:cubicBezTo>
                    <a:pt x="33" y="48"/>
                    <a:pt x="46" y="50"/>
                    <a:pt x="46" y="50"/>
                  </a:cubicBezTo>
                  <a:cubicBezTo>
                    <a:pt x="52" y="58"/>
                    <a:pt x="56" y="64"/>
                    <a:pt x="66" y="66"/>
                  </a:cubicBezTo>
                  <a:cubicBezTo>
                    <a:pt x="72" y="69"/>
                    <a:pt x="74" y="68"/>
                    <a:pt x="79" y="74"/>
                  </a:cubicBezTo>
                  <a:cubicBezTo>
                    <a:pt x="82" y="95"/>
                    <a:pt x="80" y="87"/>
                    <a:pt x="84" y="99"/>
                  </a:cubicBezTo>
                  <a:cubicBezTo>
                    <a:pt x="81" y="108"/>
                    <a:pt x="80" y="113"/>
                    <a:pt x="72" y="119"/>
                  </a:cubicBezTo>
                  <a:cubicBezTo>
                    <a:pt x="79" y="124"/>
                    <a:pt x="81" y="119"/>
                    <a:pt x="85" y="113"/>
                  </a:cubicBezTo>
                  <a:cubicBezTo>
                    <a:pt x="107" y="115"/>
                    <a:pt x="101" y="139"/>
                    <a:pt x="85" y="149"/>
                  </a:cubicBezTo>
                  <a:cubicBezTo>
                    <a:pt x="88" y="165"/>
                    <a:pt x="87" y="154"/>
                    <a:pt x="99" y="152"/>
                  </a:cubicBezTo>
                  <a:cubicBezTo>
                    <a:pt x="100" y="144"/>
                    <a:pt x="100" y="135"/>
                    <a:pt x="108" y="132"/>
                  </a:cubicBezTo>
                  <a:cubicBezTo>
                    <a:pt x="133" y="135"/>
                    <a:pt x="122" y="138"/>
                    <a:pt x="141" y="147"/>
                  </a:cubicBezTo>
                  <a:cubicBezTo>
                    <a:pt x="147" y="138"/>
                    <a:pt x="150" y="137"/>
                    <a:pt x="141" y="128"/>
                  </a:cubicBezTo>
                  <a:cubicBezTo>
                    <a:pt x="136" y="116"/>
                    <a:pt x="133" y="132"/>
                    <a:pt x="132" y="110"/>
                  </a:cubicBezTo>
                  <a:cubicBezTo>
                    <a:pt x="141" y="111"/>
                    <a:pt x="147" y="114"/>
                    <a:pt x="147" y="101"/>
                  </a:cubicBezTo>
                  <a:cubicBezTo>
                    <a:pt x="156" y="99"/>
                    <a:pt x="158" y="96"/>
                    <a:pt x="160" y="87"/>
                  </a:cubicBezTo>
                  <a:cubicBezTo>
                    <a:pt x="159" y="82"/>
                    <a:pt x="159" y="77"/>
                    <a:pt x="157" y="72"/>
                  </a:cubicBezTo>
                  <a:cubicBezTo>
                    <a:pt x="155" y="68"/>
                    <a:pt x="148" y="63"/>
                    <a:pt x="148" y="63"/>
                  </a:cubicBezTo>
                  <a:cubicBezTo>
                    <a:pt x="143" y="67"/>
                    <a:pt x="136" y="71"/>
                    <a:pt x="130" y="72"/>
                  </a:cubicBezTo>
                  <a:cubicBezTo>
                    <a:pt x="117" y="54"/>
                    <a:pt x="136" y="23"/>
                    <a:pt x="106" y="17"/>
                  </a:cubicBezTo>
                  <a:cubicBezTo>
                    <a:pt x="90" y="18"/>
                    <a:pt x="80" y="24"/>
                    <a:pt x="64" y="29"/>
                  </a:cubicBezTo>
                  <a:cubicBezTo>
                    <a:pt x="62" y="28"/>
                    <a:pt x="54" y="24"/>
                    <a:pt x="54" y="30"/>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62" name="Freeform 137"/>
            <p:cNvSpPr>
              <a:spLocks noChangeAspect="1"/>
            </p:cNvSpPr>
            <p:nvPr/>
          </p:nvSpPr>
          <p:spPr bwMode="auto">
            <a:xfrm>
              <a:off x="12771" y="5295"/>
              <a:ext cx="78" cy="105"/>
            </a:xfrm>
            <a:custGeom>
              <a:avLst/>
              <a:gdLst/>
              <a:ahLst/>
              <a:cxnLst>
                <a:cxn ang="0">
                  <a:pos x="48" y="0"/>
                </a:cxn>
                <a:cxn ang="0">
                  <a:pos x="36" y="30"/>
                </a:cxn>
                <a:cxn ang="0">
                  <a:pos x="27" y="45"/>
                </a:cxn>
                <a:cxn ang="0">
                  <a:pos x="18" y="62"/>
                </a:cxn>
                <a:cxn ang="0">
                  <a:pos x="17" y="105"/>
                </a:cxn>
                <a:cxn ang="0">
                  <a:pos x="29" y="95"/>
                </a:cxn>
                <a:cxn ang="0">
                  <a:pos x="54" y="87"/>
                </a:cxn>
                <a:cxn ang="0">
                  <a:pos x="74" y="54"/>
                </a:cxn>
                <a:cxn ang="0">
                  <a:pos x="71" y="32"/>
                </a:cxn>
                <a:cxn ang="0">
                  <a:pos x="59" y="21"/>
                </a:cxn>
                <a:cxn ang="0">
                  <a:pos x="48" y="0"/>
                </a:cxn>
              </a:cxnLst>
              <a:rect l="0" t="0" r="r" b="b"/>
              <a:pathLst>
                <a:path w="78" h="105">
                  <a:moveTo>
                    <a:pt x="48" y="0"/>
                  </a:moveTo>
                  <a:cubicBezTo>
                    <a:pt x="42" y="10"/>
                    <a:pt x="44" y="21"/>
                    <a:pt x="36" y="30"/>
                  </a:cubicBezTo>
                  <a:cubicBezTo>
                    <a:pt x="35" y="43"/>
                    <a:pt x="33" y="37"/>
                    <a:pt x="27" y="45"/>
                  </a:cubicBezTo>
                  <a:cubicBezTo>
                    <a:pt x="26" y="57"/>
                    <a:pt x="23" y="53"/>
                    <a:pt x="18" y="62"/>
                  </a:cubicBezTo>
                  <a:cubicBezTo>
                    <a:pt x="12" y="104"/>
                    <a:pt x="0" y="95"/>
                    <a:pt x="17" y="105"/>
                  </a:cubicBezTo>
                  <a:cubicBezTo>
                    <a:pt x="22" y="100"/>
                    <a:pt x="22" y="96"/>
                    <a:pt x="29" y="95"/>
                  </a:cubicBezTo>
                  <a:cubicBezTo>
                    <a:pt x="37" y="89"/>
                    <a:pt x="43" y="89"/>
                    <a:pt x="54" y="87"/>
                  </a:cubicBezTo>
                  <a:cubicBezTo>
                    <a:pt x="61" y="74"/>
                    <a:pt x="58" y="60"/>
                    <a:pt x="74" y="54"/>
                  </a:cubicBezTo>
                  <a:cubicBezTo>
                    <a:pt x="78" y="46"/>
                    <a:pt x="78" y="39"/>
                    <a:pt x="71" y="32"/>
                  </a:cubicBezTo>
                  <a:cubicBezTo>
                    <a:pt x="69" y="27"/>
                    <a:pt x="59" y="21"/>
                    <a:pt x="59" y="21"/>
                  </a:cubicBezTo>
                  <a:cubicBezTo>
                    <a:pt x="54" y="14"/>
                    <a:pt x="52" y="7"/>
                    <a:pt x="48" y="0"/>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63" name="Freeform 140"/>
            <p:cNvSpPr>
              <a:spLocks noChangeAspect="1"/>
            </p:cNvSpPr>
            <p:nvPr/>
          </p:nvSpPr>
          <p:spPr bwMode="auto">
            <a:xfrm>
              <a:off x="-2313" y="3777"/>
              <a:ext cx="102" cy="152"/>
            </a:xfrm>
            <a:custGeom>
              <a:avLst/>
              <a:gdLst/>
              <a:ahLst/>
              <a:cxnLst>
                <a:cxn ang="0">
                  <a:pos x="102" y="0"/>
                </a:cxn>
                <a:cxn ang="0">
                  <a:pos x="72" y="62"/>
                </a:cxn>
                <a:cxn ang="0">
                  <a:pos x="40" y="108"/>
                </a:cxn>
                <a:cxn ang="0">
                  <a:pos x="0" y="152"/>
                </a:cxn>
              </a:cxnLst>
              <a:rect l="0" t="0" r="r" b="b"/>
              <a:pathLst>
                <a:path w="102" h="152">
                  <a:moveTo>
                    <a:pt x="102" y="0"/>
                  </a:moveTo>
                  <a:cubicBezTo>
                    <a:pt x="97" y="10"/>
                    <a:pt x="82" y="44"/>
                    <a:pt x="72" y="62"/>
                  </a:cubicBezTo>
                  <a:cubicBezTo>
                    <a:pt x="65" y="72"/>
                    <a:pt x="52" y="93"/>
                    <a:pt x="40" y="108"/>
                  </a:cubicBezTo>
                  <a:cubicBezTo>
                    <a:pt x="29" y="121"/>
                    <a:pt x="7" y="145"/>
                    <a:pt x="0" y="152"/>
                  </a:cubicBezTo>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64" name="Freeform 143"/>
            <p:cNvSpPr>
              <a:spLocks noChangeAspect="1"/>
            </p:cNvSpPr>
            <p:nvPr/>
          </p:nvSpPr>
          <p:spPr bwMode="auto">
            <a:xfrm>
              <a:off x="-2268" y="3939"/>
              <a:ext cx="16" cy="21"/>
            </a:xfrm>
            <a:custGeom>
              <a:avLst/>
              <a:gdLst/>
              <a:ahLst/>
              <a:cxnLst>
                <a:cxn ang="0">
                  <a:pos x="16" y="21"/>
                </a:cxn>
                <a:cxn ang="0">
                  <a:pos x="0" y="0"/>
                </a:cxn>
              </a:cxnLst>
              <a:rect l="0" t="0" r="r" b="b"/>
              <a:pathLst>
                <a:path w="16" h="21">
                  <a:moveTo>
                    <a:pt x="16" y="21"/>
                  </a:moveTo>
                  <a:cubicBezTo>
                    <a:pt x="9" y="14"/>
                    <a:pt x="4" y="9"/>
                    <a:pt x="0" y="0"/>
                  </a:cubicBezTo>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65" name="Freeform 144"/>
            <p:cNvSpPr>
              <a:spLocks noChangeAspect="1"/>
            </p:cNvSpPr>
            <p:nvPr/>
          </p:nvSpPr>
          <p:spPr bwMode="auto">
            <a:xfrm>
              <a:off x="-2199" y="3809"/>
              <a:ext cx="51" cy="21"/>
            </a:xfrm>
            <a:custGeom>
              <a:avLst/>
              <a:gdLst/>
              <a:ahLst/>
              <a:cxnLst>
                <a:cxn ang="0">
                  <a:pos x="0" y="0"/>
                </a:cxn>
                <a:cxn ang="0">
                  <a:pos x="49" y="12"/>
                </a:cxn>
                <a:cxn ang="0">
                  <a:pos x="51" y="21"/>
                </a:cxn>
              </a:cxnLst>
              <a:rect l="0" t="0" r="r" b="b"/>
              <a:pathLst>
                <a:path w="51" h="21">
                  <a:moveTo>
                    <a:pt x="0" y="0"/>
                  </a:moveTo>
                  <a:cubicBezTo>
                    <a:pt x="8" y="2"/>
                    <a:pt x="41" y="9"/>
                    <a:pt x="49" y="12"/>
                  </a:cubicBezTo>
                  <a:cubicBezTo>
                    <a:pt x="49" y="14"/>
                    <a:pt x="51" y="21"/>
                    <a:pt x="51" y="21"/>
                  </a:cubicBezTo>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66" name="Freeform 145"/>
            <p:cNvSpPr>
              <a:spLocks noChangeAspect="1"/>
            </p:cNvSpPr>
            <p:nvPr/>
          </p:nvSpPr>
          <p:spPr bwMode="auto">
            <a:xfrm>
              <a:off x="-546" y="-7670"/>
              <a:ext cx="57" cy="59"/>
            </a:xfrm>
            <a:custGeom>
              <a:avLst/>
              <a:gdLst/>
              <a:ahLst/>
              <a:cxnLst>
                <a:cxn ang="0">
                  <a:pos x="33" y="12"/>
                </a:cxn>
                <a:cxn ang="0">
                  <a:pos x="21" y="0"/>
                </a:cxn>
                <a:cxn ang="0">
                  <a:pos x="0" y="18"/>
                </a:cxn>
                <a:cxn ang="0">
                  <a:pos x="6" y="44"/>
                </a:cxn>
                <a:cxn ang="0">
                  <a:pos x="21" y="59"/>
                </a:cxn>
                <a:cxn ang="0">
                  <a:pos x="39" y="39"/>
                </a:cxn>
                <a:cxn ang="0">
                  <a:pos x="57" y="35"/>
                </a:cxn>
                <a:cxn ang="0">
                  <a:pos x="49" y="14"/>
                </a:cxn>
                <a:cxn ang="0">
                  <a:pos x="39" y="5"/>
                </a:cxn>
                <a:cxn ang="0">
                  <a:pos x="33" y="12"/>
                </a:cxn>
              </a:cxnLst>
              <a:rect l="0" t="0" r="r" b="b"/>
              <a:pathLst>
                <a:path w="57" h="59">
                  <a:moveTo>
                    <a:pt x="33" y="12"/>
                  </a:moveTo>
                  <a:cubicBezTo>
                    <a:pt x="28" y="8"/>
                    <a:pt x="26" y="4"/>
                    <a:pt x="21" y="0"/>
                  </a:cubicBezTo>
                  <a:cubicBezTo>
                    <a:pt x="2" y="2"/>
                    <a:pt x="1" y="0"/>
                    <a:pt x="0" y="18"/>
                  </a:cubicBezTo>
                  <a:cubicBezTo>
                    <a:pt x="1" y="30"/>
                    <a:pt x="1" y="34"/>
                    <a:pt x="6" y="44"/>
                  </a:cubicBezTo>
                  <a:cubicBezTo>
                    <a:pt x="7" y="53"/>
                    <a:pt x="13" y="56"/>
                    <a:pt x="21" y="59"/>
                  </a:cubicBezTo>
                  <a:cubicBezTo>
                    <a:pt x="29" y="53"/>
                    <a:pt x="28" y="43"/>
                    <a:pt x="39" y="39"/>
                  </a:cubicBezTo>
                  <a:cubicBezTo>
                    <a:pt x="48" y="41"/>
                    <a:pt x="51" y="42"/>
                    <a:pt x="57" y="35"/>
                  </a:cubicBezTo>
                  <a:cubicBezTo>
                    <a:pt x="55" y="27"/>
                    <a:pt x="52" y="22"/>
                    <a:pt x="49" y="14"/>
                  </a:cubicBezTo>
                  <a:cubicBezTo>
                    <a:pt x="48" y="6"/>
                    <a:pt x="48" y="2"/>
                    <a:pt x="39" y="5"/>
                  </a:cubicBezTo>
                  <a:cubicBezTo>
                    <a:pt x="37" y="7"/>
                    <a:pt x="29" y="12"/>
                    <a:pt x="33" y="12"/>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67" name="Freeform 146"/>
            <p:cNvSpPr>
              <a:spLocks noChangeAspect="1"/>
            </p:cNvSpPr>
            <p:nvPr/>
          </p:nvSpPr>
          <p:spPr bwMode="auto">
            <a:xfrm>
              <a:off x="5042" y="1271"/>
              <a:ext cx="188" cy="127"/>
            </a:xfrm>
            <a:custGeom>
              <a:avLst/>
              <a:gdLst/>
              <a:ahLst/>
              <a:cxnLst>
                <a:cxn ang="0">
                  <a:pos x="118" y="6"/>
                </a:cxn>
                <a:cxn ang="0">
                  <a:pos x="99" y="0"/>
                </a:cxn>
                <a:cxn ang="0">
                  <a:pos x="105" y="19"/>
                </a:cxn>
                <a:cxn ang="0">
                  <a:pos x="97" y="52"/>
                </a:cxn>
                <a:cxn ang="0">
                  <a:pos x="70" y="78"/>
                </a:cxn>
                <a:cxn ang="0">
                  <a:pos x="39" y="103"/>
                </a:cxn>
                <a:cxn ang="0">
                  <a:pos x="19" y="115"/>
                </a:cxn>
                <a:cxn ang="0">
                  <a:pos x="13" y="127"/>
                </a:cxn>
                <a:cxn ang="0">
                  <a:pos x="48" y="112"/>
                </a:cxn>
                <a:cxn ang="0">
                  <a:pos x="91" y="88"/>
                </a:cxn>
                <a:cxn ang="0">
                  <a:pos x="142" y="93"/>
                </a:cxn>
                <a:cxn ang="0">
                  <a:pos x="165" y="100"/>
                </a:cxn>
                <a:cxn ang="0">
                  <a:pos x="169" y="96"/>
                </a:cxn>
                <a:cxn ang="0">
                  <a:pos x="121" y="82"/>
                </a:cxn>
                <a:cxn ang="0">
                  <a:pos x="105" y="73"/>
                </a:cxn>
                <a:cxn ang="0">
                  <a:pos x="111" y="63"/>
                </a:cxn>
                <a:cxn ang="0">
                  <a:pos x="112" y="36"/>
                </a:cxn>
                <a:cxn ang="0">
                  <a:pos x="120" y="18"/>
                </a:cxn>
                <a:cxn ang="0">
                  <a:pos x="118" y="6"/>
                </a:cxn>
              </a:cxnLst>
              <a:rect l="0" t="0" r="r" b="b"/>
              <a:pathLst>
                <a:path w="188" h="127">
                  <a:moveTo>
                    <a:pt x="118" y="6"/>
                  </a:moveTo>
                  <a:cubicBezTo>
                    <a:pt x="113" y="4"/>
                    <a:pt x="103" y="3"/>
                    <a:pt x="99" y="0"/>
                  </a:cubicBezTo>
                  <a:cubicBezTo>
                    <a:pt x="85" y="6"/>
                    <a:pt x="98" y="13"/>
                    <a:pt x="105" y="19"/>
                  </a:cubicBezTo>
                  <a:cubicBezTo>
                    <a:pt x="107" y="29"/>
                    <a:pt x="108" y="50"/>
                    <a:pt x="97" y="52"/>
                  </a:cubicBezTo>
                  <a:cubicBezTo>
                    <a:pt x="84" y="58"/>
                    <a:pt x="83" y="73"/>
                    <a:pt x="70" y="78"/>
                  </a:cubicBezTo>
                  <a:cubicBezTo>
                    <a:pt x="60" y="88"/>
                    <a:pt x="54" y="100"/>
                    <a:pt x="39" y="103"/>
                  </a:cubicBezTo>
                  <a:cubicBezTo>
                    <a:pt x="32" y="109"/>
                    <a:pt x="27" y="111"/>
                    <a:pt x="19" y="115"/>
                  </a:cubicBezTo>
                  <a:cubicBezTo>
                    <a:pt x="14" y="121"/>
                    <a:pt x="0" y="125"/>
                    <a:pt x="13" y="127"/>
                  </a:cubicBezTo>
                  <a:cubicBezTo>
                    <a:pt x="23" y="125"/>
                    <a:pt x="34" y="115"/>
                    <a:pt x="48" y="112"/>
                  </a:cubicBezTo>
                  <a:cubicBezTo>
                    <a:pt x="62" y="104"/>
                    <a:pt x="78" y="98"/>
                    <a:pt x="91" y="88"/>
                  </a:cubicBezTo>
                  <a:cubicBezTo>
                    <a:pt x="125" y="92"/>
                    <a:pt x="108" y="90"/>
                    <a:pt x="142" y="93"/>
                  </a:cubicBezTo>
                  <a:cubicBezTo>
                    <a:pt x="159" y="100"/>
                    <a:pt x="151" y="98"/>
                    <a:pt x="165" y="100"/>
                  </a:cubicBezTo>
                  <a:cubicBezTo>
                    <a:pt x="188" y="105"/>
                    <a:pt x="177" y="97"/>
                    <a:pt x="169" y="96"/>
                  </a:cubicBezTo>
                  <a:cubicBezTo>
                    <a:pt x="159" y="80"/>
                    <a:pt x="138" y="83"/>
                    <a:pt x="121" y="82"/>
                  </a:cubicBezTo>
                  <a:cubicBezTo>
                    <a:pt x="116" y="78"/>
                    <a:pt x="105" y="73"/>
                    <a:pt x="105" y="73"/>
                  </a:cubicBezTo>
                  <a:cubicBezTo>
                    <a:pt x="102" y="66"/>
                    <a:pt x="104" y="64"/>
                    <a:pt x="111" y="63"/>
                  </a:cubicBezTo>
                  <a:cubicBezTo>
                    <a:pt x="116" y="53"/>
                    <a:pt x="115" y="46"/>
                    <a:pt x="112" y="36"/>
                  </a:cubicBezTo>
                  <a:cubicBezTo>
                    <a:pt x="114" y="30"/>
                    <a:pt x="117" y="24"/>
                    <a:pt x="120" y="18"/>
                  </a:cubicBezTo>
                  <a:cubicBezTo>
                    <a:pt x="118" y="2"/>
                    <a:pt x="129" y="8"/>
                    <a:pt x="118" y="6"/>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68" name="Freeform 147"/>
            <p:cNvSpPr>
              <a:spLocks noChangeAspect="1"/>
            </p:cNvSpPr>
            <p:nvPr/>
          </p:nvSpPr>
          <p:spPr bwMode="auto">
            <a:xfrm>
              <a:off x="3735" y="-1451"/>
              <a:ext cx="161" cy="362"/>
            </a:xfrm>
            <a:custGeom>
              <a:avLst/>
              <a:gdLst/>
              <a:ahLst/>
              <a:cxnLst>
                <a:cxn ang="0">
                  <a:pos x="81" y="0"/>
                </a:cxn>
                <a:cxn ang="0">
                  <a:pos x="69" y="41"/>
                </a:cxn>
                <a:cxn ang="0">
                  <a:pos x="39" y="84"/>
                </a:cxn>
                <a:cxn ang="0">
                  <a:pos x="23" y="108"/>
                </a:cxn>
                <a:cxn ang="0">
                  <a:pos x="8" y="117"/>
                </a:cxn>
                <a:cxn ang="0">
                  <a:pos x="0" y="132"/>
                </a:cxn>
                <a:cxn ang="0">
                  <a:pos x="17" y="182"/>
                </a:cxn>
                <a:cxn ang="0">
                  <a:pos x="26" y="203"/>
                </a:cxn>
                <a:cxn ang="0">
                  <a:pos x="32" y="218"/>
                </a:cxn>
                <a:cxn ang="0">
                  <a:pos x="41" y="242"/>
                </a:cxn>
                <a:cxn ang="0">
                  <a:pos x="59" y="272"/>
                </a:cxn>
                <a:cxn ang="0">
                  <a:pos x="98" y="312"/>
                </a:cxn>
                <a:cxn ang="0">
                  <a:pos x="125" y="323"/>
                </a:cxn>
                <a:cxn ang="0">
                  <a:pos x="143" y="342"/>
                </a:cxn>
                <a:cxn ang="0">
                  <a:pos x="149" y="353"/>
                </a:cxn>
                <a:cxn ang="0">
                  <a:pos x="156" y="362"/>
                </a:cxn>
                <a:cxn ang="0">
                  <a:pos x="152" y="345"/>
                </a:cxn>
                <a:cxn ang="0">
                  <a:pos x="149" y="321"/>
                </a:cxn>
                <a:cxn ang="0">
                  <a:pos x="126" y="288"/>
                </a:cxn>
                <a:cxn ang="0">
                  <a:pos x="161" y="291"/>
                </a:cxn>
                <a:cxn ang="0">
                  <a:pos x="149" y="281"/>
                </a:cxn>
                <a:cxn ang="0">
                  <a:pos x="135" y="261"/>
                </a:cxn>
                <a:cxn ang="0">
                  <a:pos x="93" y="260"/>
                </a:cxn>
                <a:cxn ang="0">
                  <a:pos x="81" y="248"/>
                </a:cxn>
                <a:cxn ang="0">
                  <a:pos x="102" y="237"/>
                </a:cxn>
                <a:cxn ang="0">
                  <a:pos x="122" y="243"/>
                </a:cxn>
                <a:cxn ang="0">
                  <a:pos x="153" y="227"/>
                </a:cxn>
                <a:cxn ang="0">
                  <a:pos x="113" y="224"/>
                </a:cxn>
                <a:cxn ang="0">
                  <a:pos x="75" y="212"/>
                </a:cxn>
                <a:cxn ang="0">
                  <a:pos x="77" y="191"/>
                </a:cxn>
                <a:cxn ang="0">
                  <a:pos x="62" y="177"/>
                </a:cxn>
                <a:cxn ang="0">
                  <a:pos x="60" y="164"/>
                </a:cxn>
                <a:cxn ang="0">
                  <a:pos x="38" y="150"/>
                </a:cxn>
                <a:cxn ang="0">
                  <a:pos x="39" y="126"/>
                </a:cxn>
                <a:cxn ang="0">
                  <a:pos x="47" y="98"/>
                </a:cxn>
                <a:cxn ang="0">
                  <a:pos x="74" y="66"/>
                </a:cxn>
                <a:cxn ang="0">
                  <a:pos x="95" y="44"/>
                </a:cxn>
                <a:cxn ang="0">
                  <a:pos x="96" y="27"/>
                </a:cxn>
                <a:cxn ang="0">
                  <a:pos x="90" y="12"/>
                </a:cxn>
                <a:cxn ang="0">
                  <a:pos x="84" y="3"/>
                </a:cxn>
                <a:cxn ang="0">
                  <a:pos x="81" y="0"/>
                </a:cxn>
              </a:cxnLst>
              <a:rect l="0" t="0" r="r" b="b"/>
              <a:pathLst>
                <a:path w="161" h="362">
                  <a:moveTo>
                    <a:pt x="81" y="0"/>
                  </a:moveTo>
                  <a:cubicBezTo>
                    <a:pt x="84" y="23"/>
                    <a:pt x="90" y="29"/>
                    <a:pt x="69" y="41"/>
                  </a:cubicBezTo>
                  <a:cubicBezTo>
                    <a:pt x="67" y="63"/>
                    <a:pt x="62" y="79"/>
                    <a:pt x="39" y="84"/>
                  </a:cubicBezTo>
                  <a:cubicBezTo>
                    <a:pt x="31" y="90"/>
                    <a:pt x="31" y="102"/>
                    <a:pt x="23" y="108"/>
                  </a:cubicBezTo>
                  <a:cubicBezTo>
                    <a:pt x="19" y="111"/>
                    <a:pt x="13" y="114"/>
                    <a:pt x="8" y="117"/>
                  </a:cubicBezTo>
                  <a:cubicBezTo>
                    <a:pt x="5" y="122"/>
                    <a:pt x="0" y="132"/>
                    <a:pt x="0" y="132"/>
                  </a:cubicBezTo>
                  <a:cubicBezTo>
                    <a:pt x="2" y="157"/>
                    <a:pt x="7" y="162"/>
                    <a:pt x="17" y="182"/>
                  </a:cubicBezTo>
                  <a:cubicBezTo>
                    <a:pt x="18" y="190"/>
                    <a:pt x="22" y="196"/>
                    <a:pt x="26" y="203"/>
                  </a:cubicBezTo>
                  <a:cubicBezTo>
                    <a:pt x="27" y="209"/>
                    <a:pt x="30" y="212"/>
                    <a:pt x="32" y="218"/>
                  </a:cubicBezTo>
                  <a:cubicBezTo>
                    <a:pt x="33" y="226"/>
                    <a:pt x="37" y="235"/>
                    <a:pt x="41" y="242"/>
                  </a:cubicBezTo>
                  <a:cubicBezTo>
                    <a:pt x="43" y="255"/>
                    <a:pt x="53" y="261"/>
                    <a:pt x="59" y="272"/>
                  </a:cubicBezTo>
                  <a:cubicBezTo>
                    <a:pt x="62" y="289"/>
                    <a:pt x="81" y="309"/>
                    <a:pt x="98" y="312"/>
                  </a:cubicBezTo>
                  <a:cubicBezTo>
                    <a:pt x="110" y="318"/>
                    <a:pt x="114" y="319"/>
                    <a:pt x="125" y="323"/>
                  </a:cubicBezTo>
                  <a:cubicBezTo>
                    <a:pt x="132" y="332"/>
                    <a:pt x="134" y="335"/>
                    <a:pt x="143" y="342"/>
                  </a:cubicBezTo>
                  <a:cubicBezTo>
                    <a:pt x="145" y="350"/>
                    <a:pt x="143" y="345"/>
                    <a:pt x="149" y="353"/>
                  </a:cubicBezTo>
                  <a:cubicBezTo>
                    <a:pt x="151" y="356"/>
                    <a:pt x="156" y="362"/>
                    <a:pt x="156" y="362"/>
                  </a:cubicBezTo>
                  <a:cubicBezTo>
                    <a:pt x="155" y="355"/>
                    <a:pt x="153" y="351"/>
                    <a:pt x="152" y="345"/>
                  </a:cubicBezTo>
                  <a:cubicBezTo>
                    <a:pt x="153" y="335"/>
                    <a:pt x="158" y="328"/>
                    <a:pt x="149" y="321"/>
                  </a:cubicBezTo>
                  <a:cubicBezTo>
                    <a:pt x="137" y="297"/>
                    <a:pt x="150" y="302"/>
                    <a:pt x="126" y="288"/>
                  </a:cubicBezTo>
                  <a:cubicBezTo>
                    <a:pt x="138" y="286"/>
                    <a:pt x="149" y="289"/>
                    <a:pt x="161" y="291"/>
                  </a:cubicBezTo>
                  <a:cubicBezTo>
                    <a:pt x="158" y="286"/>
                    <a:pt x="154" y="284"/>
                    <a:pt x="149" y="281"/>
                  </a:cubicBezTo>
                  <a:cubicBezTo>
                    <a:pt x="146" y="273"/>
                    <a:pt x="142" y="267"/>
                    <a:pt x="135" y="261"/>
                  </a:cubicBezTo>
                  <a:cubicBezTo>
                    <a:pt x="118" y="262"/>
                    <a:pt x="109" y="263"/>
                    <a:pt x="93" y="260"/>
                  </a:cubicBezTo>
                  <a:cubicBezTo>
                    <a:pt x="88" y="256"/>
                    <a:pt x="85" y="253"/>
                    <a:pt x="81" y="248"/>
                  </a:cubicBezTo>
                  <a:cubicBezTo>
                    <a:pt x="85" y="233"/>
                    <a:pt x="84" y="236"/>
                    <a:pt x="102" y="237"/>
                  </a:cubicBezTo>
                  <a:cubicBezTo>
                    <a:pt x="109" y="239"/>
                    <a:pt x="115" y="242"/>
                    <a:pt x="122" y="243"/>
                  </a:cubicBezTo>
                  <a:cubicBezTo>
                    <a:pt x="135" y="242"/>
                    <a:pt x="142" y="235"/>
                    <a:pt x="153" y="227"/>
                  </a:cubicBezTo>
                  <a:cubicBezTo>
                    <a:pt x="144" y="220"/>
                    <a:pt x="125" y="225"/>
                    <a:pt x="113" y="224"/>
                  </a:cubicBezTo>
                  <a:cubicBezTo>
                    <a:pt x="98" y="218"/>
                    <a:pt x="92" y="215"/>
                    <a:pt x="75" y="212"/>
                  </a:cubicBezTo>
                  <a:cubicBezTo>
                    <a:pt x="68" y="201"/>
                    <a:pt x="67" y="206"/>
                    <a:pt x="77" y="191"/>
                  </a:cubicBezTo>
                  <a:cubicBezTo>
                    <a:pt x="70" y="187"/>
                    <a:pt x="69" y="180"/>
                    <a:pt x="62" y="177"/>
                  </a:cubicBezTo>
                  <a:cubicBezTo>
                    <a:pt x="58" y="168"/>
                    <a:pt x="51" y="170"/>
                    <a:pt x="60" y="164"/>
                  </a:cubicBezTo>
                  <a:cubicBezTo>
                    <a:pt x="53" y="160"/>
                    <a:pt x="45" y="155"/>
                    <a:pt x="38" y="150"/>
                  </a:cubicBezTo>
                  <a:cubicBezTo>
                    <a:pt x="33" y="141"/>
                    <a:pt x="26" y="132"/>
                    <a:pt x="39" y="126"/>
                  </a:cubicBezTo>
                  <a:cubicBezTo>
                    <a:pt x="40" y="123"/>
                    <a:pt x="43" y="102"/>
                    <a:pt x="47" y="98"/>
                  </a:cubicBezTo>
                  <a:cubicBezTo>
                    <a:pt x="58" y="87"/>
                    <a:pt x="67" y="83"/>
                    <a:pt x="74" y="66"/>
                  </a:cubicBezTo>
                  <a:cubicBezTo>
                    <a:pt x="76" y="54"/>
                    <a:pt x="85" y="49"/>
                    <a:pt x="95" y="44"/>
                  </a:cubicBezTo>
                  <a:cubicBezTo>
                    <a:pt x="96" y="38"/>
                    <a:pt x="95" y="33"/>
                    <a:pt x="96" y="27"/>
                  </a:cubicBezTo>
                  <a:cubicBezTo>
                    <a:pt x="90" y="20"/>
                    <a:pt x="89" y="23"/>
                    <a:pt x="90" y="12"/>
                  </a:cubicBezTo>
                  <a:cubicBezTo>
                    <a:pt x="89" y="4"/>
                    <a:pt x="91" y="8"/>
                    <a:pt x="84" y="3"/>
                  </a:cubicBezTo>
                  <a:cubicBezTo>
                    <a:pt x="79" y="0"/>
                    <a:pt x="78" y="0"/>
                    <a:pt x="81" y="0"/>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69" name="Freeform 150"/>
            <p:cNvSpPr>
              <a:spLocks noChangeAspect="1"/>
            </p:cNvSpPr>
            <p:nvPr/>
          </p:nvSpPr>
          <p:spPr bwMode="auto">
            <a:xfrm>
              <a:off x="2613" y="4077"/>
              <a:ext cx="526" cy="342"/>
            </a:xfrm>
            <a:custGeom>
              <a:avLst/>
              <a:gdLst/>
              <a:ahLst/>
              <a:cxnLst>
                <a:cxn ang="0">
                  <a:pos x="515" y="32"/>
                </a:cxn>
                <a:cxn ang="0">
                  <a:pos x="485" y="9"/>
                </a:cxn>
                <a:cxn ang="0">
                  <a:pos x="425" y="5"/>
                </a:cxn>
                <a:cxn ang="0">
                  <a:pos x="402" y="0"/>
                </a:cxn>
                <a:cxn ang="0">
                  <a:pos x="366" y="6"/>
                </a:cxn>
                <a:cxn ang="0">
                  <a:pos x="362" y="8"/>
                </a:cxn>
                <a:cxn ang="0">
                  <a:pos x="335" y="12"/>
                </a:cxn>
                <a:cxn ang="0">
                  <a:pos x="318" y="27"/>
                </a:cxn>
                <a:cxn ang="0">
                  <a:pos x="294" y="101"/>
                </a:cxn>
                <a:cxn ang="0">
                  <a:pos x="282" y="110"/>
                </a:cxn>
                <a:cxn ang="0">
                  <a:pos x="254" y="107"/>
                </a:cxn>
                <a:cxn ang="0">
                  <a:pos x="249" y="92"/>
                </a:cxn>
                <a:cxn ang="0">
                  <a:pos x="234" y="104"/>
                </a:cxn>
                <a:cxn ang="0">
                  <a:pos x="222" y="93"/>
                </a:cxn>
                <a:cxn ang="0">
                  <a:pos x="206" y="117"/>
                </a:cxn>
                <a:cxn ang="0">
                  <a:pos x="171" y="177"/>
                </a:cxn>
                <a:cxn ang="0">
                  <a:pos x="147" y="215"/>
                </a:cxn>
                <a:cxn ang="0">
                  <a:pos x="125" y="218"/>
                </a:cxn>
                <a:cxn ang="0">
                  <a:pos x="98" y="227"/>
                </a:cxn>
                <a:cxn ang="0">
                  <a:pos x="87" y="240"/>
                </a:cxn>
                <a:cxn ang="0">
                  <a:pos x="77" y="257"/>
                </a:cxn>
                <a:cxn ang="0">
                  <a:pos x="54" y="248"/>
                </a:cxn>
                <a:cxn ang="0">
                  <a:pos x="39" y="254"/>
                </a:cxn>
                <a:cxn ang="0">
                  <a:pos x="30" y="270"/>
                </a:cxn>
                <a:cxn ang="0">
                  <a:pos x="14" y="276"/>
                </a:cxn>
                <a:cxn ang="0">
                  <a:pos x="14" y="305"/>
                </a:cxn>
                <a:cxn ang="0">
                  <a:pos x="6" y="332"/>
                </a:cxn>
                <a:cxn ang="0">
                  <a:pos x="9" y="342"/>
                </a:cxn>
                <a:cxn ang="0">
                  <a:pos x="53" y="288"/>
                </a:cxn>
                <a:cxn ang="0">
                  <a:pos x="54" y="267"/>
                </a:cxn>
                <a:cxn ang="0">
                  <a:pos x="72" y="279"/>
                </a:cxn>
                <a:cxn ang="0">
                  <a:pos x="86" y="294"/>
                </a:cxn>
                <a:cxn ang="0">
                  <a:pos x="84" y="309"/>
                </a:cxn>
                <a:cxn ang="0">
                  <a:pos x="110" y="251"/>
                </a:cxn>
                <a:cxn ang="0">
                  <a:pos x="132" y="234"/>
                </a:cxn>
                <a:cxn ang="0">
                  <a:pos x="161" y="234"/>
                </a:cxn>
                <a:cxn ang="0">
                  <a:pos x="179" y="210"/>
                </a:cxn>
                <a:cxn ang="0">
                  <a:pos x="231" y="150"/>
                </a:cxn>
                <a:cxn ang="0">
                  <a:pos x="261" y="147"/>
                </a:cxn>
                <a:cxn ang="0">
                  <a:pos x="278" y="147"/>
                </a:cxn>
                <a:cxn ang="0">
                  <a:pos x="293" y="134"/>
                </a:cxn>
                <a:cxn ang="0">
                  <a:pos x="320" y="101"/>
                </a:cxn>
                <a:cxn ang="0">
                  <a:pos x="338" y="78"/>
                </a:cxn>
                <a:cxn ang="0">
                  <a:pos x="365" y="50"/>
                </a:cxn>
                <a:cxn ang="0">
                  <a:pos x="380" y="38"/>
                </a:cxn>
                <a:cxn ang="0">
                  <a:pos x="414" y="48"/>
                </a:cxn>
                <a:cxn ang="0">
                  <a:pos x="443" y="54"/>
                </a:cxn>
                <a:cxn ang="0">
                  <a:pos x="458" y="60"/>
                </a:cxn>
                <a:cxn ang="0">
                  <a:pos x="518" y="50"/>
                </a:cxn>
                <a:cxn ang="0">
                  <a:pos x="515" y="32"/>
                </a:cxn>
              </a:cxnLst>
              <a:rect l="0" t="0" r="r" b="b"/>
              <a:pathLst>
                <a:path w="526" h="342">
                  <a:moveTo>
                    <a:pt x="515" y="32"/>
                  </a:moveTo>
                  <a:cubicBezTo>
                    <a:pt x="493" y="28"/>
                    <a:pt x="499" y="19"/>
                    <a:pt x="485" y="9"/>
                  </a:cubicBezTo>
                  <a:cubicBezTo>
                    <a:pt x="459" y="11"/>
                    <a:pt x="448" y="8"/>
                    <a:pt x="425" y="5"/>
                  </a:cubicBezTo>
                  <a:cubicBezTo>
                    <a:pt x="417" y="2"/>
                    <a:pt x="410" y="3"/>
                    <a:pt x="402" y="0"/>
                  </a:cubicBezTo>
                  <a:cubicBezTo>
                    <a:pt x="387" y="1"/>
                    <a:pt x="379" y="3"/>
                    <a:pt x="366" y="6"/>
                  </a:cubicBezTo>
                  <a:cubicBezTo>
                    <a:pt x="365" y="7"/>
                    <a:pt x="363" y="8"/>
                    <a:pt x="362" y="8"/>
                  </a:cubicBezTo>
                  <a:cubicBezTo>
                    <a:pt x="353" y="10"/>
                    <a:pt x="344" y="9"/>
                    <a:pt x="335" y="12"/>
                  </a:cubicBezTo>
                  <a:cubicBezTo>
                    <a:pt x="331" y="13"/>
                    <a:pt x="323" y="24"/>
                    <a:pt x="318" y="27"/>
                  </a:cubicBezTo>
                  <a:cubicBezTo>
                    <a:pt x="304" y="50"/>
                    <a:pt x="320" y="88"/>
                    <a:pt x="294" y="101"/>
                  </a:cubicBezTo>
                  <a:cubicBezTo>
                    <a:pt x="290" y="106"/>
                    <a:pt x="288" y="108"/>
                    <a:pt x="282" y="110"/>
                  </a:cubicBezTo>
                  <a:cubicBezTo>
                    <a:pt x="269" y="108"/>
                    <a:pt x="263" y="113"/>
                    <a:pt x="254" y="107"/>
                  </a:cubicBezTo>
                  <a:cubicBezTo>
                    <a:pt x="250" y="101"/>
                    <a:pt x="256" y="93"/>
                    <a:pt x="249" y="92"/>
                  </a:cubicBezTo>
                  <a:cubicBezTo>
                    <a:pt x="245" y="90"/>
                    <a:pt x="238" y="104"/>
                    <a:pt x="234" y="104"/>
                  </a:cubicBezTo>
                  <a:cubicBezTo>
                    <a:pt x="230" y="104"/>
                    <a:pt x="226" y="91"/>
                    <a:pt x="222" y="93"/>
                  </a:cubicBezTo>
                  <a:cubicBezTo>
                    <a:pt x="216" y="101"/>
                    <a:pt x="214" y="111"/>
                    <a:pt x="206" y="117"/>
                  </a:cubicBezTo>
                  <a:cubicBezTo>
                    <a:pt x="193" y="139"/>
                    <a:pt x="179" y="155"/>
                    <a:pt x="171" y="177"/>
                  </a:cubicBezTo>
                  <a:cubicBezTo>
                    <a:pt x="169" y="184"/>
                    <a:pt x="152" y="210"/>
                    <a:pt x="147" y="215"/>
                  </a:cubicBezTo>
                  <a:cubicBezTo>
                    <a:pt x="141" y="220"/>
                    <a:pt x="132" y="217"/>
                    <a:pt x="125" y="218"/>
                  </a:cubicBezTo>
                  <a:cubicBezTo>
                    <a:pt x="117" y="227"/>
                    <a:pt x="111" y="225"/>
                    <a:pt x="98" y="227"/>
                  </a:cubicBezTo>
                  <a:cubicBezTo>
                    <a:pt x="93" y="231"/>
                    <a:pt x="91" y="235"/>
                    <a:pt x="87" y="240"/>
                  </a:cubicBezTo>
                  <a:cubicBezTo>
                    <a:pt x="85" y="248"/>
                    <a:pt x="84" y="253"/>
                    <a:pt x="77" y="257"/>
                  </a:cubicBezTo>
                  <a:cubicBezTo>
                    <a:pt x="69" y="254"/>
                    <a:pt x="63" y="249"/>
                    <a:pt x="54" y="248"/>
                  </a:cubicBezTo>
                  <a:cubicBezTo>
                    <a:pt x="49" y="252"/>
                    <a:pt x="45" y="252"/>
                    <a:pt x="39" y="254"/>
                  </a:cubicBezTo>
                  <a:cubicBezTo>
                    <a:pt x="36" y="261"/>
                    <a:pt x="38" y="268"/>
                    <a:pt x="30" y="270"/>
                  </a:cubicBezTo>
                  <a:cubicBezTo>
                    <a:pt x="22" y="264"/>
                    <a:pt x="20" y="271"/>
                    <a:pt x="14" y="276"/>
                  </a:cubicBezTo>
                  <a:cubicBezTo>
                    <a:pt x="8" y="285"/>
                    <a:pt x="12" y="295"/>
                    <a:pt x="14" y="305"/>
                  </a:cubicBezTo>
                  <a:cubicBezTo>
                    <a:pt x="11" y="315"/>
                    <a:pt x="10" y="323"/>
                    <a:pt x="6" y="332"/>
                  </a:cubicBezTo>
                  <a:cubicBezTo>
                    <a:pt x="7" y="335"/>
                    <a:pt x="9" y="342"/>
                    <a:pt x="9" y="342"/>
                  </a:cubicBezTo>
                  <a:cubicBezTo>
                    <a:pt x="0" y="324"/>
                    <a:pt x="39" y="296"/>
                    <a:pt x="53" y="288"/>
                  </a:cubicBezTo>
                  <a:cubicBezTo>
                    <a:pt x="46" y="278"/>
                    <a:pt x="42" y="276"/>
                    <a:pt x="54" y="267"/>
                  </a:cubicBezTo>
                  <a:cubicBezTo>
                    <a:pt x="64" y="270"/>
                    <a:pt x="62" y="278"/>
                    <a:pt x="72" y="279"/>
                  </a:cubicBezTo>
                  <a:cubicBezTo>
                    <a:pt x="78" y="283"/>
                    <a:pt x="86" y="294"/>
                    <a:pt x="86" y="294"/>
                  </a:cubicBezTo>
                  <a:cubicBezTo>
                    <a:pt x="85" y="299"/>
                    <a:pt x="84" y="314"/>
                    <a:pt x="84" y="309"/>
                  </a:cubicBezTo>
                  <a:cubicBezTo>
                    <a:pt x="84" y="283"/>
                    <a:pt x="95" y="270"/>
                    <a:pt x="110" y="251"/>
                  </a:cubicBezTo>
                  <a:cubicBezTo>
                    <a:pt x="112" y="243"/>
                    <a:pt x="125" y="238"/>
                    <a:pt x="132" y="234"/>
                  </a:cubicBezTo>
                  <a:cubicBezTo>
                    <a:pt x="132" y="234"/>
                    <a:pt x="156" y="238"/>
                    <a:pt x="161" y="234"/>
                  </a:cubicBezTo>
                  <a:cubicBezTo>
                    <a:pt x="169" y="227"/>
                    <a:pt x="168" y="214"/>
                    <a:pt x="179" y="210"/>
                  </a:cubicBezTo>
                  <a:cubicBezTo>
                    <a:pt x="194" y="190"/>
                    <a:pt x="208" y="160"/>
                    <a:pt x="231" y="150"/>
                  </a:cubicBezTo>
                  <a:cubicBezTo>
                    <a:pt x="240" y="140"/>
                    <a:pt x="249" y="145"/>
                    <a:pt x="261" y="147"/>
                  </a:cubicBezTo>
                  <a:cubicBezTo>
                    <a:pt x="264" y="163"/>
                    <a:pt x="263" y="156"/>
                    <a:pt x="278" y="147"/>
                  </a:cubicBezTo>
                  <a:cubicBezTo>
                    <a:pt x="282" y="141"/>
                    <a:pt x="288" y="139"/>
                    <a:pt x="293" y="134"/>
                  </a:cubicBezTo>
                  <a:cubicBezTo>
                    <a:pt x="303" y="124"/>
                    <a:pt x="311" y="112"/>
                    <a:pt x="320" y="101"/>
                  </a:cubicBezTo>
                  <a:cubicBezTo>
                    <a:pt x="322" y="90"/>
                    <a:pt x="328" y="84"/>
                    <a:pt x="338" y="78"/>
                  </a:cubicBezTo>
                  <a:cubicBezTo>
                    <a:pt x="345" y="68"/>
                    <a:pt x="354" y="57"/>
                    <a:pt x="365" y="50"/>
                  </a:cubicBezTo>
                  <a:cubicBezTo>
                    <a:pt x="369" y="43"/>
                    <a:pt x="373" y="42"/>
                    <a:pt x="380" y="38"/>
                  </a:cubicBezTo>
                  <a:cubicBezTo>
                    <a:pt x="392" y="40"/>
                    <a:pt x="401" y="47"/>
                    <a:pt x="414" y="48"/>
                  </a:cubicBezTo>
                  <a:cubicBezTo>
                    <a:pt x="424" y="51"/>
                    <a:pt x="432" y="53"/>
                    <a:pt x="443" y="54"/>
                  </a:cubicBezTo>
                  <a:cubicBezTo>
                    <a:pt x="449" y="56"/>
                    <a:pt x="452" y="59"/>
                    <a:pt x="458" y="60"/>
                  </a:cubicBezTo>
                  <a:cubicBezTo>
                    <a:pt x="513" y="58"/>
                    <a:pt x="480" y="52"/>
                    <a:pt x="518" y="50"/>
                  </a:cubicBezTo>
                  <a:cubicBezTo>
                    <a:pt x="523" y="42"/>
                    <a:pt x="526" y="34"/>
                    <a:pt x="515" y="32"/>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70" name="Freeform 170"/>
            <p:cNvSpPr>
              <a:spLocks noChangeAspect="1"/>
            </p:cNvSpPr>
            <p:nvPr/>
          </p:nvSpPr>
          <p:spPr bwMode="auto">
            <a:xfrm>
              <a:off x="-195" y="7293"/>
              <a:ext cx="35" cy="68"/>
            </a:xfrm>
            <a:custGeom>
              <a:avLst/>
              <a:gdLst/>
              <a:ahLst/>
              <a:cxnLst>
                <a:cxn ang="0">
                  <a:pos x="30" y="0"/>
                </a:cxn>
                <a:cxn ang="0">
                  <a:pos x="27" y="24"/>
                </a:cxn>
                <a:cxn ang="0">
                  <a:pos x="19" y="48"/>
                </a:cxn>
                <a:cxn ang="0">
                  <a:pos x="4" y="45"/>
                </a:cxn>
                <a:cxn ang="0">
                  <a:pos x="0" y="68"/>
                </a:cxn>
              </a:cxnLst>
              <a:rect l="0" t="0" r="r" b="b"/>
              <a:pathLst>
                <a:path w="35" h="68">
                  <a:moveTo>
                    <a:pt x="30" y="0"/>
                  </a:moveTo>
                  <a:cubicBezTo>
                    <a:pt x="29" y="13"/>
                    <a:pt x="35" y="14"/>
                    <a:pt x="27" y="24"/>
                  </a:cubicBezTo>
                  <a:cubicBezTo>
                    <a:pt x="26" y="31"/>
                    <a:pt x="22" y="38"/>
                    <a:pt x="19" y="48"/>
                  </a:cubicBezTo>
                  <a:cubicBezTo>
                    <a:pt x="16" y="46"/>
                    <a:pt x="7" y="43"/>
                    <a:pt x="4" y="45"/>
                  </a:cubicBezTo>
                  <a:cubicBezTo>
                    <a:pt x="3" y="54"/>
                    <a:pt x="1" y="59"/>
                    <a:pt x="0" y="68"/>
                  </a:cubicBezTo>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71" name="Freeform 171"/>
            <p:cNvSpPr>
              <a:spLocks noChangeAspect="1"/>
            </p:cNvSpPr>
            <p:nvPr/>
          </p:nvSpPr>
          <p:spPr bwMode="auto">
            <a:xfrm>
              <a:off x="-188" y="7356"/>
              <a:ext cx="204" cy="141"/>
            </a:xfrm>
            <a:custGeom>
              <a:avLst/>
              <a:gdLst/>
              <a:ahLst/>
              <a:cxnLst>
                <a:cxn ang="0">
                  <a:pos x="200" y="2"/>
                </a:cxn>
                <a:cxn ang="0">
                  <a:pos x="197" y="26"/>
                </a:cxn>
                <a:cxn ang="0">
                  <a:pos x="176" y="23"/>
                </a:cxn>
                <a:cxn ang="0">
                  <a:pos x="125" y="113"/>
                </a:cxn>
                <a:cxn ang="0">
                  <a:pos x="12" y="129"/>
                </a:cxn>
                <a:cxn ang="0">
                  <a:pos x="0" y="141"/>
                </a:cxn>
              </a:cxnLst>
              <a:rect l="0" t="0" r="r" b="b"/>
              <a:pathLst>
                <a:path w="204" h="141">
                  <a:moveTo>
                    <a:pt x="200" y="2"/>
                  </a:moveTo>
                  <a:cubicBezTo>
                    <a:pt x="204" y="10"/>
                    <a:pt x="200" y="0"/>
                    <a:pt x="197" y="26"/>
                  </a:cubicBezTo>
                  <a:cubicBezTo>
                    <a:pt x="174" y="23"/>
                    <a:pt x="189" y="21"/>
                    <a:pt x="176" y="23"/>
                  </a:cubicBezTo>
                  <a:cubicBezTo>
                    <a:pt x="164" y="37"/>
                    <a:pt x="174" y="24"/>
                    <a:pt x="125" y="113"/>
                  </a:cubicBezTo>
                  <a:cubicBezTo>
                    <a:pt x="12" y="129"/>
                    <a:pt x="33" y="124"/>
                    <a:pt x="12" y="129"/>
                  </a:cubicBezTo>
                  <a:cubicBezTo>
                    <a:pt x="2" y="133"/>
                    <a:pt x="2" y="139"/>
                    <a:pt x="0" y="141"/>
                  </a:cubicBezTo>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72" name="Freeform 172"/>
            <p:cNvSpPr>
              <a:spLocks noChangeAspect="1"/>
            </p:cNvSpPr>
            <p:nvPr/>
          </p:nvSpPr>
          <p:spPr bwMode="auto">
            <a:xfrm>
              <a:off x="-263" y="7436"/>
              <a:ext cx="60" cy="24"/>
            </a:xfrm>
            <a:custGeom>
              <a:avLst/>
              <a:gdLst/>
              <a:ahLst/>
              <a:cxnLst>
                <a:cxn ang="0">
                  <a:pos x="0" y="0"/>
                </a:cxn>
                <a:cxn ang="0">
                  <a:pos x="60" y="24"/>
                </a:cxn>
              </a:cxnLst>
              <a:rect l="0" t="0" r="r" b="b"/>
              <a:pathLst>
                <a:path w="60" h="24">
                  <a:moveTo>
                    <a:pt x="0" y="0"/>
                  </a:moveTo>
                  <a:cubicBezTo>
                    <a:pt x="10" y="4"/>
                    <a:pt x="50" y="20"/>
                    <a:pt x="60" y="24"/>
                  </a:cubicBezTo>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73" name="Freeform 173"/>
            <p:cNvSpPr>
              <a:spLocks noChangeAspect="1"/>
            </p:cNvSpPr>
            <p:nvPr/>
          </p:nvSpPr>
          <p:spPr bwMode="auto">
            <a:xfrm>
              <a:off x="711" y="3638"/>
              <a:ext cx="316" cy="258"/>
            </a:xfrm>
            <a:custGeom>
              <a:avLst/>
              <a:gdLst/>
              <a:ahLst/>
              <a:cxnLst>
                <a:cxn ang="0">
                  <a:pos x="162" y="10"/>
                </a:cxn>
                <a:cxn ang="0">
                  <a:pos x="96" y="70"/>
                </a:cxn>
                <a:cxn ang="0">
                  <a:pos x="84" y="102"/>
                </a:cxn>
                <a:cxn ang="0">
                  <a:pos x="54" y="132"/>
                </a:cxn>
                <a:cxn ang="0">
                  <a:pos x="18" y="175"/>
                </a:cxn>
                <a:cxn ang="0">
                  <a:pos x="0" y="207"/>
                </a:cxn>
                <a:cxn ang="0">
                  <a:pos x="8" y="205"/>
                </a:cxn>
                <a:cxn ang="0">
                  <a:pos x="39" y="169"/>
                </a:cxn>
                <a:cxn ang="0">
                  <a:pos x="72" y="148"/>
                </a:cxn>
                <a:cxn ang="0">
                  <a:pos x="104" y="184"/>
                </a:cxn>
                <a:cxn ang="0">
                  <a:pos x="111" y="241"/>
                </a:cxn>
                <a:cxn ang="0">
                  <a:pos x="135" y="216"/>
                </a:cxn>
                <a:cxn ang="0">
                  <a:pos x="117" y="180"/>
                </a:cxn>
                <a:cxn ang="0">
                  <a:pos x="138" y="151"/>
                </a:cxn>
                <a:cxn ang="0">
                  <a:pos x="159" y="141"/>
                </a:cxn>
                <a:cxn ang="0">
                  <a:pos x="170" y="157"/>
                </a:cxn>
                <a:cxn ang="0">
                  <a:pos x="188" y="132"/>
                </a:cxn>
                <a:cxn ang="0">
                  <a:pos x="224" y="111"/>
                </a:cxn>
                <a:cxn ang="0">
                  <a:pos x="261" y="154"/>
                </a:cxn>
                <a:cxn ang="0">
                  <a:pos x="299" y="205"/>
                </a:cxn>
                <a:cxn ang="0">
                  <a:pos x="273" y="142"/>
                </a:cxn>
                <a:cxn ang="0">
                  <a:pos x="267" y="151"/>
                </a:cxn>
                <a:cxn ang="0">
                  <a:pos x="245" y="117"/>
                </a:cxn>
                <a:cxn ang="0">
                  <a:pos x="287" y="81"/>
                </a:cxn>
                <a:cxn ang="0">
                  <a:pos x="306" y="81"/>
                </a:cxn>
                <a:cxn ang="0">
                  <a:pos x="246" y="91"/>
                </a:cxn>
                <a:cxn ang="0">
                  <a:pos x="192" y="88"/>
                </a:cxn>
                <a:cxn ang="0">
                  <a:pos x="150" y="120"/>
                </a:cxn>
                <a:cxn ang="0">
                  <a:pos x="116" y="129"/>
                </a:cxn>
                <a:cxn ang="0">
                  <a:pos x="107" y="94"/>
                </a:cxn>
                <a:cxn ang="0">
                  <a:pos x="149" y="67"/>
                </a:cxn>
                <a:cxn ang="0">
                  <a:pos x="173" y="18"/>
                </a:cxn>
              </a:cxnLst>
              <a:rect l="0" t="0" r="r" b="b"/>
              <a:pathLst>
                <a:path w="316" h="258">
                  <a:moveTo>
                    <a:pt x="183" y="0"/>
                  </a:moveTo>
                  <a:cubicBezTo>
                    <a:pt x="173" y="1"/>
                    <a:pt x="171" y="8"/>
                    <a:pt x="162" y="10"/>
                  </a:cubicBezTo>
                  <a:cubicBezTo>
                    <a:pt x="159" y="34"/>
                    <a:pt x="142" y="57"/>
                    <a:pt x="117" y="61"/>
                  </a:cubicBezTo>
                  <a:cubicBezTo>
                    <a:pt x="113" y="68"/>
                    <a:pt x="104" y="69"/>
                    <a:pt x="96" y="70"/>
                  </a:cubicBezTo>
                  <a:cubicBezTo>
                    <a:pt x="87" y="75"/>
                    <a:pt x="66" y="76"/>
                    <a:pt x="66" y="76"/>
                  </a:cubicBezTo>
                  <a:cubicBezTo>
                    <a:pt x="69" y="88"/>
                    <a:pt x="76" y="93"/>
                    <a:pt x="84" y="102"/>
                  </a:cubicBezTo>
                  <a:cubicBezTo>
                    <a:pt x="81" y="119"/>
                    <a:pt x="83" y="124"/>
                    <a:pt x="66" y="127"/>
                  </a:cubicBezTo>
                  <a:cubicBezTo>
                    <a:pt x="64" y="135"/>
                    <a:pt x="61" y="133"/>
                    <a:pt x="54" y="132"/>
                  </a:cubicBezTo>
                  <a:cubicBezTo>
                    <a:pt x="49" y="124"/>
                    <a:pt x="42" y="135"/>
                    <a:pt x="36" y="141"/>
                  </a:cubicBezTo>
                  <a:cubicBezTo>
                    <a:pt x="42" y="152"/>
                    <a:pt x="27" y="170"/>
                    <a:pt x="18" y="175"/>
                  </a:cubicBezTo>
                  <a:cubicBezTo>
                    <a:pt x="16" y="183"/>
                    <a:pt x="13" y="179"/>
                    <a:pt x="9" y="189"/>
                  </a:cubicBezTo>
                  <a:cubicBezTo>
                    <a:pt x="8" y="197"/>
                    <a:pt x="4" y="200"/>
                    <a:pt x="0" y="207"/>
                  </a:cubicBezTo>
                  <a:cubicBezTo>
                    <a:pt x="1" y="209"/>
                    <a:pt x="0" y="212"/>
                    <a:pt x="2" y="213"/>
                  </a:cubicBezTo>
                  <a:cubicBezTo>
                    <a:pt x="5" y="215"/>
                    <a:pt x="8" y="205"/>
                    <a:pt x="8" y="205"/>
                  </a:cubicBezTo>
                  <a:cubicBezTo>
                    <a:pt x="12" y="201"/>
                    <a:pt x="17" y="199"/>
                    <a:pt x="21" y="196"/>
                  </a:cubicBezTo>
                  <a:cubicBezTo>
                    <a:pt x="27" y="181"/>
                    <a:pt x="21" y="178"/>
                    <a:pt x="39" y="169"/>
                  </a:cubicBezTo>
                  <a:cubicBezTo>
                    <a:pt x="42" y="165"/>
                    <a:pt x="44" y="160"/>
                    <a:pt x="47" y="156"/>
                  </a:cubicBezTo>
                  <a:cubicBezTo>
                    <a:pt x="49" y="145"/>
                    <a:pt x="63" y="151"/>
                    <a:pt x="72" y="148"/>
                  </a:cubicBezTo>
                  <a:cubicBezTo>
                    <a:pt x="91" y="151"/>
                    <a:pt x="84" y="148"/>
                    <a:pt x="93" y="154"/>
                  </a:cubicBezTo>
                  <a:cubicBezTo>
                    <a:pt x="97" y="164"/>
                    <a:pt x="99" y="175"/>
                    <a:pt x="104" y="184"/>
                  </a:cubicBezTo>
                  <a:cubicBezTo>
                    <a:pt x="106" y="194"/>
                    <a:pt x="109" y="205"/>
                    <a:pt x="111" y="216"/>
                  </a:cubicBezTo>
                  <a:cubicBezTo>
                    <a:pt x="111" y="223"/>
                    <a:pt x="106" y="235"/>
                    <a:pt x="111" y="241"/>
                  </a:cubicBezTo>
                  <a:cubicBezTo>
                    <a:pt x="113" y="247"/>
                    <a:pt x="114" y="252"/>
                    <a:pt x="117" y="258"/>
                  </a:cubicBezTo>
                  <a:cubicBezTo>
                    <a:pt x="123" y="241"/>
                    <a:pt x="107" y="219"/>
                    <a:pt x="135" y="216"/>
                  </a:cubicBezTo>
                  <a:cubicBezTo>
                    <a:pt x="131" y="213"/>
                    <a:pt x="126" y="211"/>
                    <a:pt x="122" y="208"/>
                  </a:cubicBezTo>
                  <a:cubicBezTo>
                    <a:pt x="121" y="199"/>
                    <a:pt x="117" y="180"/>
                    <a:pt x="117" y="180"/>
                  </a:cubicBezTo>
                  <a:cubicBezTo>
                    <a:pt x="118" y="176"/>
                    <a:pt x="116" y="156"/>
                    <a:pt x="119" y="154"/>
                  </a:cubicBezTo>
                  <a:cubicBezTo>
                    <a:pt x="125" y="151"/>
                    <a:pt x="132" y="152"/>
                    <a:pt x="138" y="151"/>
                  </a:cubicBezTo>
                  <a:cubicBezTo>
                    <a:pt x="140" y="151"/>
                    <a:pt x="144" y="150"/>
                    <a:pt x="144" y="150"/>
                  </a:cubicBezTo>
                  <a:cubicBezTo>
                    <a:pt x="149" y="147"/>
                    <a:pt x="154" y="145"/>
                    <a:pt x="159" y="141"/>
                  </a:cubicBezTo>
                  <a:cubicBezTo>
                    <a:pt x="163" y="146"/>
                    <a:pt x="162" y="150"/>
                    <a:pt x="168" y="153"/>
                  </a:cubicBezTo>
                  <a:cubicBezTo>
                    <a:pt x="169" y="154"/>
                    <a:pt x="170" y="158"/>
                    <a:pt x="170" y="157"/>
                  </a:cubicBezTo>
                  <a:cubicBezTo>
                    <a:pt x="170" y="146"/>
                    <a:pt x="165" y="138"/>
                    <a:pt x="179" y="135"/>
                  </a:cubicBezTo>
                  <a:cubicBezTo>
                    <a:pt x="187" y="121"/>
                    <a:pt x="176" y="137"/>
                    <a:pt x="188" y="132"/>
                  </a:cubicBezTo>
                  <a:cubicBezTo>
                    <a:pt x="192" y="130"/>
                    <a:pt x="194" y="121"/>
                    <a:pt x="198" y="118"/>
                  </a:cubicBezTo>
                  <a:cubicBezTo>
                    <a:pt x="204" y="105"/>
                    <a:pt x="208" y="109"/>
                    <a:pt x="224" y="111"/>
                  </a:cubicBezTo>
                  <a:cubicBezTo>
                    <a:pt x="233" y="123"/>
                    <a:pt x="229" y="138"/>
                    <a:pt x="240" y="150"/>
                  </a:cubicBezTo>
                  <a:cubicBezTo>
                    <a:pt x="243" y="153"/>
                    <a:pt x="258" y="154"/>
                    <a:pt x="261" y="154"/>
                  </a:cubicBezTo>
                  <a:cubicBezTo>
                    <a:pt x="271" y="170"/>
                    <a:pt x="267" y="183"/>
                    <a:pt x="287" y="195"/>
                  </a:cubicBezTo>
                  <a:cubicBezTo>
                    <a:pt x="291" y="200"/>
                    <a:pt x="294" y="202"/>
                    <a:pt x="299" y="205"/>
                  </a:cubicBezTo>
                  <a:cubicBezTo>
                    <a:pt x="297" y="191"/>
                    <a:pt x="290" y="179"/>
                    <a:pt x="276" y="172"/>
                  </a:cubicBezTo>
                  <a:cubicBezTo>
                    <a:pt x="271" y="166"/>
                    <a:pt x="274" y="150"/>
                    <a:pt x="273" y="142"/>
                  </a:cubicBezTo>
                  <a:cubicBezTo>
                    <a:pt x="272" y="143"/>
                    <a:pt x="270" y="143"/>
                    <a:pt x="269" y="144"/>
                  </a:cubicBezTo>
                  <a:cubicBezTo>
                    <a:pt x="268" y="146"/>
                    <a:pt x="269" y="150"/>
                    <a:pt x="267" y="151"/>
                  </a:cubicBezTo>
                  <a:cubicBezTo>
                    <a:pt x="263" y="153"/>
                    <a:pt x="261" y="145"/>
                    <a:pt x="258" y="142"/>
                  </a:cubicBezTo>
                  <a:cubicBezTo>
                    <a:pt x="257" y="133"/>
                    <a:pt x="253" y="123"/>
                    <a:pt x="245" y="117"/>
                  </a:cubicBezTo>
                  <a:cubicBezTo>
                    <a:pt x="240" y="102"/>
                    <a:pt x="243" y="99"/>
                    <a:pt x="258" y="93"/>
                  </a:cubicBezTo>
                  <a:cubicBezTo>
                    <a:pt x="264" y="87"/>
                    <a:pt x="278" y="83"/>
                    <a:pt x="287" y="81"/>
                  </a:cubicBezTo>
                  <a:cubicBezTo>
                    <a:pt x="293" y="82"/>
                    <a:pt x="299" y="84"/>
                    <a:pt x="305" y="85"/>
                  </a:cubicBezTo>
                  <a:cubicBezTo>
                    <a:pt x="316" y="91"/>
                    <a:pt x="316" y="83"/>
                    <a:pt x="306" y="81"/>
                  </a:cubicBezTo>
                  <a:cubicBezTo>
                    <a:pt x="293" y="74"/>
                    <a:pt x="270" y="80"/>
                    <a:pt x="257" y="81"/>
                  </a:cubicBezTo>
                  <a:cubicBezTo>
                    <a:pt x="252" y="87"/>
                    <a:pt x="254" y="90"/>
                    <a:pt x="246" y="91"/>
                  </a:cubicBezTo>
                  <a:cubicBezTo>
                    <a:pt x="235" y="96"/>
                    <a:pt x="232" y="86"/>
                    <a:pt x="222" y="84"/>
                  </a:cubicBezTo>
                  <a:cubicBezTo>
                    <a:pt x="204" y="85"/>
                    <a:pt x="205" y="85"/>
                    <a:pt x="192" y="88"/>
                  </a:cubicBezTo>
                  <a:cubicBezTo>
                    <a:pt x="186" y="92"/>
                    <a:pt x="179" y="96"/>
                    <a:pt x="173" y="99"/>
                  </a:cubicBezTo>
                  <a:cubicBezTo>
                    <a:pt x="169" y="111"/>
                    <a:pt x="160" y="113"/>
                    <a:pt x="150" y="120"/>
                  </a:cubicBezTo>
                  <a:cubicBezTo>
                    <a:pt x="147" y="122"/>
                    <a:pt x="141" y="127"/>
                    <a:pt x="141" y="127"/>
                  </a:cubicBezTo>
                  <a:cubicBezTo>
                    <a:pt x="136" y="135"/>
                    <a:pt x="127" y="130"/>
                    <a:pt x="116" y="129"/>
                  </a:cubicBezTo>
                  <a:cubicBezTo>
                    <a:pt x="111" y="124"/>
                    <a:pt x="106" y="121"/>
                    <a:pt x="99" y="120"/>
                  </a:cubicBezTo>
                  <a:cubicBezTo>
                    <a:pt x="97" y="112"/>
                    <a:pt x="103" y="101"/>
                    <a:pt x="107" y="94"/>
                  </a:cubicBezTo>
                  <a:cubicBezTo>
                    <a:pt x="108" y="86"/>
                    <a:pt x="122" y="79"/>
                    <a:pt x="131" y="76"/>
                  </a:cubicBezTo>
                  <a:cubicBezTo>
                    <a:pt x="139" y="70"/>
                    <a:pt x="136" y="69"/>
                    <a:pt x="149" y="67"/>
                  </a:cubicBezTo>
                  <a:cubicBezTo>
                    <a:pt x="150" y="59"/>
                    <a:pt x="158" y="45"/>
                    <a:pt x="158" y="45"/>
                  </a:cubicBezTo>
                  <a:cubicBezTo>
                    <a:pt x="160" y="33"/>
                    <a:pt x="168" y="28"/>
                    <a:pt x="173" y="18"/>
                  </a:cubicBezTo>
                  <a:cubicBezTo>
                    <a:pt x="174" y="14"/>
                    <a:pt x="178" y="0"/>
                    <a:pt x="183" y="0"/>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74" name="Freeform 176"/>
            <p:cNvSpPr>
              <a:spLocks noChangeAspect="1"/>
            </p:cNvSpPr>
            <p:nvPr/>
          </p:nvSpPr>
          <p:spPr bwMode="auto">
            <a:xfrm>
              <a:off x="11153" y="4443"/>
              <a:ext cx="76" cy="84"/>
            </a:xfrm>
            <a:custGeom>
              <a:avLst/>
              <a:gdLst/>
              <a:ahLst/>
              <a:cxnLst>
                <a:cxn ang="0">
                  <a:pos x="57" y="30"/>
                </a:cxn>
                <a:cxn ang="0">
                  <a:pos x="24" y="0"/>
                </a:cxn>
                <a:cxn ang="0">
                  <a:pos x="7" y="9"/>
                </a:cxn>
                <a:cxn ang="0">
                  <a:pos x="3" y="24"/>
                </a:cxn>
                <a:cxn ang="0">
                  <a:pos x="24" y="56"/>
                </a:cxn>
                <a:cxn ang="0">
                  <a:pos x="75" y="84"/>
                </a:cxn>
                <a:cxn ang="0">
                  <a:pos x="67" y="65"/>
                </a:cxn>
                <a:cxn ang="0">
                  <a:pos x="55" y="29"/>
                </a:cxn>
                <a:cxn ang="0">
                  <a:pos x="57" y="30"/>
                </a:cxn>
              </a:cxnLst>
              <a:rect l="0" t="0" r="r" b="b"/>
              <a:pathLst>
                <a:path w="76" h="84">
                  <a:moveTo>
                    <a:pt x="57" y="30"/>
                  </a:moveTo>
                  <a:cubicBezTo>
                    <a:pt x="46" y="15"/>
                    <a:pt x="41" y="8"/>
                    <a:pt x="24" y="0"/>
                  </a:cubicBezTo>
                  <a:cubicBezTo>
                    <a:pt x="18" y="2"/>
                    <a:pt x="7" y="9"/>
                    <a:pt x="7" y="9"/>
                  </a:cubicBezTo>
                  <a:cubicBezTo>
                    <a:pt x="3" y="14"/>
                    <a:pt x="0" y="17"/>
                    <a:pt x="3" y="24"/>
                  </a:cubicBezTo>
                  <a:cubicBezTo>
                    <a:pt x="5" y="34"/>
                    <a:pt x="14" y="52"/>
                    <a:pt x="24" y="56"/>
                  </a:cubicBezTo>
                  <a:cubicBezTo>
                    <a:pt x="43" y="81"/>
                    <a:pt x="35" y="83"/>
                    <a:pt x="75" y="84"/>
                  </a:cubicBezTo>
                  <a:cubicBezTo>
                    <a:pt x="76" y="76"/>
                    <a:pt x="72" y="71"/>
                    <a:pt x="67" y="65"/>
                  </a:cubicBezTo>
                  <a:cubicBezTo>
                    <a:pt x="66" y="41"/>
                    <a:pt x="66" y="44"/>
                    <a:pt x="55" y="29"/>
                  </a:cubicBezTo>
                  <a:cubicBezTo>
                    <a:pt x="54" y="22"/>
                    <a:pt x="53" y="22"/>
                    <a:pt x="57" y="30"/>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75" name="Freeform 177"/>
            <p:cNvSpPr>
              <a:spLocks noChangeAspect="1"/>
            </p:cNvSpPr>
            <p:nvPr/>
          </p:nvSpPr>
          <p:spPr bwMode="auto">
            <a:xfrm>
              <a:off x="11252" y="4155"/>
              <a:ext cx="342" cy="134"/>
            </a:xfrm>
            <a:custGeom>
              <a:avLst/>
              <a:gdLst/>
              <a:ahLst/>
              <a:cxnLst>
                <a:cxn ang="0">
                  <a:pos x="330" y="134"/>
                </a:cxn>
                <a:cxn ang="0">
                  <a:pos x="324" y="110"/>
                </a:cxn>
                <a:cxn ang="0">
                  <a:pos x="307" y="44"/>
                </a:cxn>
                <a:cxn ang="0">
                  <a:pos x="280" y="50"/>
                </a:cxn>
                <a:cxn ang="0">
                  <a:pos x="265" y="56"/>
                </a:cxn>
                <a:cxn ang="0">
                  <a:pos x="249" y="45"/>
                </a:cxn>
                <a:cxn ang="0">
                  <a:pos x="229" y="53"/>
                </a:cxn>
                <a:cxn ang="0">
                  <a:pos x="193" y="56"/>
                </a:cxn>
                <a:cxn ang="0">
                  <a:pos x="181" y="66"/>
                </a:cxn>
                <a:cxn ang="0">
                  <a:pos x="172" y="78"/>
                </a:cxn>
                <a:cxn ang="0">
                  <a:pos x="133" y="68"/>
                </a:cxn>
                <a:cxn ang="0">
                  <a:pos x="118" y="54"/>
                </a:cxn>
                <a:cxn ang="0">
                  <a:pos x="94" y="38"/>
                </a:cxn>
                <a:cxn ang="0">
                  <a:pos x="69" y="26"/>
                </a:cxn>
                <a:cxn ang="0">
                  <a:pos x="54" y="27"/>
                </a:cxn>
                <a:cxn ang="0">
                  <a:pos x="33" y="0"/>
                </a:cxn>
                <a:cxn ang="0">
                  <a:pos x="0" y="5"/>
                </a:cxn>
                <a:cxn ang="0">
                  <a:pos x="9" y="15"/>
                </a:cxn>
                <a:cxn ang="0">
                  <a:pos x="21" y="32"/>
                </a:cxn>
                <a:cxn ang="0">
                  <a:pos x="69" y="69"/>
                </a:cxn>
                <a:cxn ang="0">
                  <a:pos x="88" y="66"/>
                </a:cxn>
                <a:cxn ang="0">
                  <a:pos x="97" y="83"/>
                </a:cxn>
                <a:cxn ang="0">
                  <a:pos x="108" y="89"/>
                </a:cxn>
                <a:cxn ang="0">
                  <a:pos x="129" y="96"/>
                </a:cxn>
                <a:cxn ang="0">
                  <a:pos x="150" y="111"/>
                </a:cxn>
                <a:cxn ang="0">
                  <a:pos x="171" y="126"/>
                </a:cxn>
                <a:cxn ang="0">
                  <a:pos x="199" y="120"/>
                </a:cxn>
                <a:cxn ang="0">
                  <a:pos x="220" y="116"/>
                </a:cxn>
                <a:cxn ang="0">
                  <a:pos x="252" y="104"/>
                </a:cxn>
                <a:cxn ang="0">
                  <a:pos x="264" y="117"/>
                </a:cxn>
                <a:cxn ang="0">
                  <a:pos x="298" y="122"/>
                </a:cxn>
                <a:cxn ang="0">
                  <a:pos x="330" y="134"/>
                </a:cxn>
              </a:cxnLst>
              <a:rect l="0" t="0" r="r" b="b"/>
              <a:pathLst>
                <a:path w="342" h="134">
                  <a:moveTo>
                    <a:pt x="330" y="134"/>
                  </a:moveTo>
                  <a:cubicBezTo>
                    <a:pt x="342" y="128"/>
                    <a:pt x="331" y="116"/>
                    <a:pt x="324" y="110"/>
                  </a:cubicBezTo>
                  <a:cubicBezTo>
                    <a:pt x="323" y="89"/>
                    <a:pt x="335" y="50"/>
                    <a:pt x="307" y="44"/>
                  </a:cubicBezTo>
                  <a:cubicBezTo>
                    <a:pt x="296" y="45"/>
                    <a:pt x="290" y="47"/>
                    <a:pt x="280" y="50"/>
                  </a:cubicBezTo>
                  <a:cubicBezTo>
                    <a:pt x="275" y="54"/>
                    <a:pt x="271" y="54"/>
                    <a:pt x="265" y="56"/>
                  </a:cubicBezTo>
                  <a:cubicBezTo>
                    <a:pt x="259" y="53"/>
                    <a:pt x="254" y="49"/>
                    <a:pt x="249" y="45"/>
                  </a:cubicBezTo>
                  <a:cubicBezTo>
                    <a:pt x="240" y="47"/>
                    <a:pt x="236" y="46"/>
                    <a:pt x="229" y="53"/>
                  </a:cubicBezTo>
                  <a:cubicBezTo>
                    <a:pt x="218" y="49"/>
                    <a:pt x="203" y="49"/>
                    <a:pt x="193" y="56"/>
                  </a:cubicBezTo>
                  <a:cubicBezTo>
                    <a:pt x="189" y="59"/>
                    <a:pt x="181" y="66"/>
                    <a:pt x="181" y="66"/>
                  </a:cubicBezTo>
                  <a:cubicBezTo>
                    <a:pt x="179" y="74"/>
                    <a:pt x="180" y="77"/>
                    <a:pt x="172" y="78"/>
                  </a:cubicBezTo>
                  <a:cubicBezTo>
                    <a:pt x="146" y="77"/>
                    <a:pt x="152" y="72"/>
                    <a:pt x="133" y="68"/>
                  </a:cubicBezTo>
                  <a:cubicBezTo>
                    <a:pt x="119" y="58"/>
                    <a:pt x="124" y="63"/>
                    <a:pt x="118" y="54"/>
                  </a:cubicBezTo>
                  <a:cubicBezTo>
                    <a:pt x="116" y="41"/>
                    <a:pt x="105" y="39"/>
                    <a:pt x="94" y="38"/>
                  </a:cubicBezTo>
                  <a:cubicBezTo>
                    <a:pt x="86" y="34"/>
                    <a:pt x="78" y="27"/>
                    <a:pt x="69" y="26"/>
                  </a:cubicBezTo>
                  <a:cubicBezTo>
                    <a:pt x="63" y="30"/>
                    <a:pt x="60" y="31"/>
                    <a:pt x="54" y="27"/>
                  </a:cubicBezTo>
                  <a:cubicBezTo>
                    <a:pt x="48" y="15"/>
                    <a:pt x="44" y="8"/>
                    <a:pt x="33" y="0"/>
                  </a:cubicBezTo>
                  <a:cubicBezTo>
                    <a:pt x="21" y="1"/>
                    <a:pt x="10" y="0"/>
                    <a:pt x="0" y="5"/>
                  </a:cubicBezTo>
                  <a:cubicBezTo>
                    <a:pt x="3" y="9"/>
                    <a:pt x="7" y="10"/>
                    <a:pt x="9" y="15"/>
                  </a:cubicBezTo>
                  <a:cubicBezTo>
                    <a:pt x="11" y="24"/>
                    <a:pt x="12" y="29"/>
                    <a:pt x="21" y="32"/>
                  </a:cubicBezTo>
                  <a:cubicBezTo>
                    <a:pt x="31" y="45"/>
                    <a:pt x="54" y="66"/>
                    <a:pt x="69" y="69"/>
                  </a:cubicBezTo>
                  <a:cubicBezTo>
                    <a:pt x="78" y="67"/>
                    <a:pt x="78" y="65"/>
                    <a:pt x="88" y="66"/>
                  </a:cubicBezTo>
                  <a:cubicBezTo>
                    <a:pt x="95" y="69"/>
                    <a:pt x="90" y="82"/>
                    <a:pt x="97" y="83"/>
                  </a:cubicBezTo>
                  <a:cubicBezTo>
                    <a:pt x="100" y="87"/>
                    <a:pt x="103" y="87"/>
                    <a:pt x="108" y="89"/>
                  </a:cubicBezTo>
                  <a:cubicBezTo>
                    <a:pt x="113" y="91"/>
                    <a:pt x="122" y="92"/>
                    <a:pt x="129" y="96"/>
                  </a:cubicBezTo>
                  <a:cubicBezTo>
                    <a:pt x="136" y="101"/>
                    <a:pt x="142" y="109"/>
                    <a:pt x="150" y="111"/>
                  </a:cubicBezTo>
                  <a:cubicBezTo>
                    <a:pt x="157" y="117"/>
                    <a:pt x="162" y="124"/>
                    <a:pt x="171" y="126"/>
                  </a:cubicBezTo>
                  <a:cubicBezTo>
                    <a:pt x="183" y="124"/>
                    <a:pt x="184" y="122"/>
                    <a:pt x="199" y="120"/>
                  </a:cubicBezTo>
                  <a:cubicBezTo>
                    <a:pt x="208" y="122"/>
                    <a:pt x="214" y="124"/>
                    <a:pt x="220" y="116"/>
                  </a:cubicBezTo>
                  <a:cubicBezTo>
                    <a:pt x="224" y="91"/>
                    <a:pt x="230" y="100"/>
                    <a:pt x="252" y="104"/>
                  </a:cubicBezTo>
                  <a:cubicBezTo>
                    <a:pt x="255" y="111"/>
                    <a:pt x="256" y="115"/>
                    <a:pt x="264" y="117"/>
                  </a:cubicBezTo>
                  <a:cubicBezTo>
                    <a:pt x="277" y="126"/>
                    <a:pt x="263" y="117"/>
                    <a:pt x="298" y="122"/>
                  </a:cubicBezTo>
                  <a:cubicBezTo>
                    <a:pt x="311" y="124"/>
                    <a:pt x="316" y="134"/>
                    <a:pt x="330" y="134"/>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76" name="Freeform 178"/>
            <p:cNvSpPr>
              <a:spLocks noChangeAspect="1"/>
            </p:cNvSpPr>
            <p:nvPr/>
          </p:nvSpPr>
          <p:spPr bwMode="auto">
            <a:xfrm>
              <a:off x="11184" y="3975"/>
              <a:ext cx="104" cy="135"/>
            </a:xfrm>
            <a:custGeom>
              <a:avLst/>
              <a:gdLst/>
              <a:ahLst/>
              <a:cxnLst>
                <a:cxn ang="0">
                  <a:pos x="104" y="15"/>
                </a:cxn>
                <a:cxn ang="0">
                  <a:pos x="90" y="0"/>
                </a:cxn>
                <a:cxn ang="0">
                  <a:pos x="75" y="14"/>
                </a:cxn>
                <a:cxn ang="0">
                  <a:pos x="66" y="30"/>
                </a:cxn>
                <a:cxn ang="0">
                  <a:pos x="75" y="62"/>
                </a:cxn>
                <a:cxn ang="0">
                  <a:pos x="66" y="95"/>
                </a:cxn>
                <a:cxn ang="0">
                  <a:pos x="33" y="98"/>
                </a:cxn>
                <a:cxn ang="0">
                  <a:pos x="18" y="113"/>
                </a:cxn>
                <a:cxn ang="0">
                  <a:pos x="23" y="132"/>
                </a:cxn>
                <a:cxn ang="0">
                  <a:pos x="63" y="126"/>
                </a:cxn>
                <a:cxn ang="0">
                  <a:pos x="86" y="129"/>
                </a:cxn>
                <a:cxn ang="0">
                  <a:pos x="92" y="102"/>
                </a:cxn>
                <a:cxn ang="0">
                  <a:pos x="92" y="50"/>
                </a:cxn>
                <a:cxn ang="0">
                  <a:pos x="104" y="15"/>
                </a:cxn>
              </a:cxnLst>
              <a:rect l="0" t="0" r="r" b="b"/>
              <a:pathLst>
                <a:path w="104" h="135">
                  <a:moveTo>
                    <a:pt x="104" y="15"/>
                  </a:moveTo>
                  <a:cubicBezTo>
                    <a:pt x="98" y="3"/>
                    <a:pt x="100" y="6"/>
                    <a:pt x="90" y="0"/>
                  </a:cubicBezTo>
                  <a:cubicBezTo>
                    <a:pt x="84" y="9"/>
                    <a:pt x="87" y="11"/>
                    <a:pt x="75" y="14"/>
                  </a:cubicBezTo>
                  <a:cubicBezTo>
                    <a:pt x="72" y="20"/>
                    <a:pt x="70" y="25"/>
                    <a:pt x="66" y="30"/>
                  </a:cubicBezTo>
                  <a:cubicBezTo>
                    <a:pt x="69" y="53"/>
                    <a:pt x="67" y="48"/>
                    <a:pt x="75" y="62"/>
                  </a:cubicBezTo>
                  <a:cubicBezTo>
                    <a:pt x="74" y="73"/>
                    <a:pt x="70" y="84"/>
                    <a:pt x="66" y="95"/>
                  </a:cubicBezTo>
                  <a:cubicBezTo>
                    <a:pt x="64" y="112"/>
                    <a:pt x="45" y="100"/>
                    <a:pt x="33" y="98"/>
                  </a:cubicBezTo>
                  <a:cubicBezTo>
                    <a:pt x="22" y="102"/>
                    <a:pt x="0" y="104"/>
                    <a:pt x="18" y="113"/>
                  </a:cubicBezTo>
                  <a:cubicBezTo>
                    <a:pt x="20" y="123"/>
                    <a:pt x="13" y="135"/>
                    <a:pt x="23" y="132"/>
                  </a:cubicBezTo>
                  <a:cubicBezTo>
                    <a:pt x="34" y="118"/>
                    <a:pt x="46" y="124"/>
                    <a:pt x="63" y="126"/>
                  </a:cubicBezTo>
                  <a:cubicBezTo>
                    <a:pt x="75" y="131"/>
                    <a:pt x="69" y="131"/>
                    <a:pt x="86" y="129"/>
                  </a:cubicBezTo>
                  <a:cubicBezTo>
                    <a:pt x="84" y="114"/>
                    <a:pt x="85" y="114"/>
                    <a:pt x="92" y="102"/>
                  </a:cubicBezTo>
                  <a:cubicBezTo>
                    <a:pt x="93" y="85"/>
                    <a:pt x="89" y="67"/>
                    <a:pt x="92" y="50"/>
                  </a:cubicBezTo>
                  <a:cubicBezTo>
                    <a:pt x="95" y="34"/>
                    <a:pt x="104" y="31"/>
                    <a:pt x="104" y="15"/>
                  </a:cubicBezTo>
                  <a:close/>
                </a:path>
              </a:pathLst>
            </a:custGeom>
            <a:grpFill/>
            <a:ln w="3175" cap="flat" cmpd="sng">
              <a:noFill/>
              <a:prstDash val="solid"/>
              <a:round/>
              <a:headEnd/>
              <a:tailEnd/>
            </a:ln>
            <a:effectLst/>
          </p:spPr>
          <p:txBody>
            <a:bodyPr/>
            <a:lstStyle/>
            <a:p>
              <a:pPr>
                <a:defRPr/>
              </a:pPr>
              <a:endParaRPr lang="ja-JP" altLang="en-US" sz="1662">
                <a:ea typeface="ＭＳ Ｐゴシック" pitchFamily="50" charset="-128"/>
              </a:endParaRPr>
            </a:p>
          </p:txBody>
        </p:sp>
        <p:sp>
          <p:nvSpPr>
            <p:cNvPr id="77" name="Freeform 59"/>
            <p:cNvSpPr>
              <a:spLocks noChangeAspect="1"/>
            </p:cNvSpPr>
            <p:nvPr/>
          </p:nvSpPr>
          <p:spPr bwMode="auto">
            <a:xfrm>
              <a:off x="-4116" y="7316"/>
              <a:ext cx="158" cy="119"/>
            </a:xfrm>
            <a:custGeom>
              <a:avLst/>
              <a:gdLst/>
              <a:ahLst/>
              <a:cxnLst>
                <a:cxn ang="0">
                  <a:pos x="10" y="28"/>
                </a:cxn>
                <a:cxn ang="0">
                  <a:pos x="10" y="79"/>
                </a:cxn>
                <a:cxn ang="0">
                  <a:pos x="42" y="94"/>
                </a:cxn>
                <a:cxn ang="0">
                  <a:pos x="108" y="106"/>
                </a:cxn>
                <a:cxn ang="0">
                  <a:pos x="126" y="106"/>
                </a:cxn>
                <a:cxn ang="0">
                  <a:pos x="156" y="52"/>
                </a:cxn>
                <a:cxn ang="0">
                  <a:pos x="150" y="28"/>
                </a:cxn>
                <a:cxn ang="0">
                  <a:pos x="96" y="4"/>
                </a:cxn>
                <a:cxn ang="0">
                  <a:pos x="49" y="3"/>
                </a:cxn>
                <a:cxn ang="0">
                  <a:pos x="10" y="28"/>
                </a:cxn>
              </a:cxnLst>
              <a:rect l="0" t="0" r="r" b="b"/>
              <a:pathLst>
                <a:path w="158" h="119">
                  <a:moveTo>
                    <a:pt x="10" y="28"/>
                  </a:moveTo>
                  <a:cubicBezTo>
                    <a:pt x="4" y="47"/>
                    <a:pt x="0" y="72"/>
                    <a:pt x="10" y="79"/>
                  </a:cubicBezTo>
                  <a:cubicBezTo>
                    <a:pt x="20" y="86"/>
                    <a:pt x="42" y="94"/>
                    <a:pt x="42" y="94"/>
                  </a:cubicBezTo>
                  <a:cubicBezTo>
                    <a:pt x="71" y="75"/>
                    <a:pt x="79" y="88"/>
                    <a:pt x="108" y="106"/>
                  </a:cubicBezTo>
                  <a:cubicBezTo>
                    <a:pt x="122" y="108"/>
                    <a:pt x="107" y="119"/>
                    <a:pt x="126" y="106"/>
                  </a:cubicBezTo>
                  <a:cubicBezTo>
                    <a:pt x="145" y="93"/>
                    <a:pt x="158" y="60"/>
                    <a:pt x="156" y="52"/>
                  </a:cubicBezTo>
                  <a:cubicBezTo>
                    <a:pt x="154" y="44"/>
                    <a:pt x="155" y="34"/>
                    <a:pt x="150" y="28"/>
                  </a:cubicBezTo>
                  <a:cubicBezTo>
                    <a:pt x="142" y="12"/>
                    <a:pt x="101" y="5"/>
                    <a:pt x="96" y="4"/>
                  </a:cubicBezTo>
                  <a:cubicBezTo>
                    <a:pt x="79" y="1"/>
                    <a:pt x="64" y="0"/>
                    <a:pt x="49" y="3"/>
                  </a:cubicBezTo>
                  <a:cubicBezTo>
                    <a:pt x="35" y="7"/>
                    <a:pt x="16" y="9"/>
                    <a:pt x="10" y="28"/>
                  </a:cubicBezTo>
                  <a:close/>
                </a:path>
              </a:pathLst>
            </a:custGeom>
            <a:grpFill/>
            <a:ln w="3175" cmpd="sng">
              <a:noFill/>
              <a:round/>
              <a:headEnd/>
              <a:tailEnd/>
            </a:ln>
            <a:effectLst/>
          </p:spPr>
          <p:txBody>
            <a:bodyPr/>
            <a:lstStyle/>
            <a:p>
              <a:pPr>
                <a:defRPr/>
              </a:pPr>
              <a:endParaRPr lang="ja-JP" altLang="en-US" sz="1662">
                <a:ea typeface="ＭＳ Ｐゴシック" pitchFamily="50" charset="-128"/>
              </a:endParaRPr>
            </a:p>
          </p:txBody>
        </p:sp>
      </p:grpSp>
      <p:sp>
        <p:nvSpPr>
          <p:cNvPr id="5" name="テキスト ボックス 4"/>
          <p:cNvSpPr txBox="1"/>
          <p:nvPr/>
        </p:nvSpPr>
        <p:spPr>
          <a:xfrm>
            <a:off x="1086005" y="2857873"/>
            <a:ext cx="7896657" cy="646331"/>
          </a:xfrm>
          <a:prstGeom prst="rect">
            <a:avLst/>
          </a:prstGeom>
          <a:noFill/>
        </p:spPr>
        <p:txBody>
          <a:bodyPr wrap="square" rtlCol="0">
            <a:spAutoFit/>
          </a:bodyPr>
          <a:lstStyle/>
          <a:p>
            <a:pPr algn="ctr"/>
            <a:r>
              <a:rPr lang="ja-JP" altLang="en-US" sz="3600" b="1" dirty="0" smtClean="0">
                <a:solidFill>
                  <a:schemeClr val="tx1">
                    <a:lumMod val="75000"/>
                    <a:lumOff val="25000"/>
                  </a:schemeClr>
                </a:solidFill>
                <a:latin typeface="游ゴシック" panose="020B0400000000000000" pitchFamily="50" charset="-128"/>
                <a:ea typeface="游ゴシック" panose="020B0400000000000000" pitchFamily="50" charset="-128"/>
              </a:rPr>
              <a:t>次期「北海道医療計画」について</a:t>
            </a:r>
            <a:endParaRPr lang="en-US" altLang="ja-JP" sz="3600" b="1" dirty="0" smtClean="0">
              <a:solidFill>
                <a:schemeClr val="tx1">
                  <a:lumMod val="75000"/>
                  <a:lumOff val="25000"/>
                </a:schemeClr>
              </a:solidFill>
              <a:latin typeface="游ゴシック" panose="020B0400000000000000" pitchFamily="50" charset="-128"/>
              <a:ea typeface="游ゴシック" panose="020B0400000000000000" pitchFamily="50" charset="-128"/>
            </a:endParaRPr>
          </a:p>
        </p:txBody>
      </p:sp>
      <p:sp>
        <p:nvSpPr>
          <p:cNvPr id="8" name="テキスト ボックス 7"/>
          <p:cNvSpPr txBox="1"/>
          <p:nvPr/>
        </p:nvSpPr>
        <p:spPr>
          <a:xfrm>
            <a:off x="4405745" y="5703803"/>
            <a:ext cx="4657537" cy="584775"/>
          </a:xfrm>
          <a:prstGeom prst="rect">
            <a:avLst/>
          </a:prstGeom>
          <a:noFill/>
        </p:spPr>
        <p:txBody>
          <a:bodyPr wrap="square" rtlCol="0">
            <a:spAutoFit/>
          </a:bodyPr>
          <a:lstStyle/>
          <a:p>
            <a:r>
              <a:rPr lang="ja-JP" altLang="en-US"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メイリオ" panose="020B0604030504040204" pitchFamily="50" charset="-128"/>
              </a:rPr>
              <a:t>北海道上川総合振興局保健環境部名寄地域保健室</a:t>
            </a:r>
            <a:endParaRPr lang="en-US" altLang="ja-JP"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メイリオ" panose="020B0604030504040204" pitchFamily="50" charset="-128"/>
            </a:endParaRPr>
          </a:p>
          <a:p>
            <a:endParaRPr lang="en-US" altLang="ja-JP"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メイリオ" panose="020B0604030504040204" pitchFamily="50" charset="-128"/>
            </a:endParaRPr>
          </a:p>
        </p:txBody>
      </p:sp>
      <p:pic>
        <p:nvPicPr>
          <p:cNvPr id="79" name="Picture 2" descr="北海道">
            <a:hlinkClick r:id="rId3" tooltip="トップページに戻ります。"/>
          </p:cNvPr>
          <p:cNvPicPr>
            <a:picLocks noChangeAspect="1" noChangeArrowheads="1"/>
          </p:cNvPicPr>
          <p:nvPr/>
        </p:nvPicPr>
        <p:blipFill>
          <a:blip r:embed="rId4" cstate="print"/>
          <a:srcRect/>
          <a:stretch>
            <a:fillRect/>
          </a:stretch>
        </p:blipFill>
        <p:spPr bwMode="auto">
          <a:xfrm>
            <a:off x="873270" y="504497"/>
            <a:ext cx="937128" cy="390470"/>
          </a:xfrm>
          <a:prstGeom prst="rect">
            <a:avLst/>
          </a:prstGeom>
          <a:noFill/>
        </p:spPr>
      </p:pic>
      <p:sp>
        <p:nvSpPr>
          <p:cNvPr id="2" name="テキスト ボックス 1"/>
          <p:cNvSpPr txBox="1"/>
          <p:nvPr/>
        </p:nvSpPr>
        <p:spPr>
          <a:xfrm>
            <a:off x="7926604" y="416620"/>
            <a:ext cx="1352662" cy="338554"/>
          </a:xfrm>
          <a:prstGeom prst="rect">
            <a:avLst/>
          </a:prstGeom>
          <a:noFill/>
          <a:ln>
            <a:solidFill>
              <a:schemeClr val="tx1"/>
            </a:solidFill>
          </a:ln>
        </p:spPr>
        <p:txBody>
          <a:bodyPr wrap="square" rtlCol="0">
            <a:spAutoFit/>
          </a:bodyPr>
          <a:lstStyle/>
          <a:p>
            <a:pPr algn="ctr"/>
            <a:r>
              <a:rPr kumimoji="1" lang="ja-JP" altLang="en-US" sz="1600" dirty="0" smtClean="0">
                <a:latin typeface="ＭＳ ゴシック" panose="020B0609070205080204" pitchFamily="49" charset="-128"/>
                <a:ea typeface="ＭＳ ゴシック" panose="020B0609070205080204" pitchFamily="49" charset="-128"/>
              </a:rPr>
              <a:t>資料１</a:t>
            </a:r>
            <a:endParaRPr kumimoji="1" lang="ja-JP" altLang="en-US" dirty="0">
              <a:latin typeface="ＭＳ ゴシック" panose="020B0609070205080204" pitchFamily="49" charset="-128"/>
              <a:ea typeface="ＭＳ ゴシック" panose="020B0609070205080204" pitchFamily="49" charset="-128"/>
            </a:endParaRPr>
          </a:p>
        </p:txBody>
      </p:sp>
      <p:sp>
        <p:nvSpPr>
          <p:cNvPr id="78" name="テキスト ボックス 77"/>
          <p:cNvSpPr txBox="1"/>
          <p:nvPr/>
        </p:nvSpPr>
        <p:spPr>
          <a:xfrm>
            <a:off x="4405745" y="5395234"/>
            <a:ext cx="4335567" cy="338554"/>
          </a:xfrm>
          <a:prstGeom prst="rect">
            <a:avLst/>
          </a:prstGeom>
          <a:noFill/>
        </p:spPr>
        <p:txBody>
          <a:bodyPr wrap="square" rtlCol="0">
            <a:spAutoFit/>
          </a:bodyPr>
          <a:lstStyle/>
          <a:p>
            <a:r>
              <a:rPr lang="ja-JP" altLang="en-US" sz="1600" b="1" dirty="0" smtClean="0">
                <a:solidFill>
                  <a:schemeClr val="tx1">
                    <a:lumMod val="75000"/>
                    <a:lumOff val="25000"/>
                  </a:schemeClr>
                </a:solidFill>
                <a:latin typeface="游ゴシック" panose="020B0400000000000000" pitchFamily="50" charset="-128"/>
                <a:ea typeface="游ゴシック" panose="020B0400000000000000" pitchFamily="50" charset="-128"/>
                <a:cs typeface="メイリオ" panose="020B0604030504040204" pitchFamily="50" charset="-128"/>
              </a:rPr>
              <a:t>令和５年（</a:t>
            </a:r>
            <a:r>
              <a:rPr lang="en-US" altLang="ja-JP" sz="1600" b="1" dirty="0" smtClean="0">
                <a:solidFill>
                  <a:schemeClr val="tx1">
                    <a:lumMod val="75000"/>
                    <a:lumOff val="25000"/>
                  </a:schemeClr>
                </a:solidFill>
                <a:latin typeface="游ゴシック" panose="020B0400000000000000" pitchFamily="50" charset="-128"/>
                <a:ea typeface="游ゴシック" panose="020B0400000000000000" pitchFamily="50" charset="-128"/>
                <a:cs typeface="メイリオ" panose="020B0604030504040204" pitchFamily="50" charset="-128"/>
              </a:rPr>
              <a:t>2023</a:t>
            </a:r>
            <a:r>
              <a:rPr lang="ja-JP" altLang="en-US" sz="1600" b="1" dirty="0" smtClean="0">
                <a:solidFill>
                  <a:schemeClr val="tx1">
                    <a:lumMod val="75000"/>
                    <a:lumOff val="25000"/>
                  </a:schemeClr>
                </a:solidFill>
                <a:latin typeface="游ゴシック" panose="020B0400000000000000" pitchFamily="50" charset="-128"/>
                <a:ea typeface="游ゴシック" panose="020B0400000000000000" pitchFamily="50" charset="-128"/>
                <a:cs typeface="メイリオ" panose="020B0604030504040204" pitchFamily="50" charset="-128"/>
              </a:rPr>
              <a:t>年）１０月２日（月）</a:t>
            </a:r>
            <a:endParaRPr lang="en-US" altLang="ja-JP" sz="1600" b="1" dirty="0">
              <a:solidFill>
                <a:schemeClr val="tx1">
                  <a:lumMod val="75000"/>
                  <a:lumOff val="25000"/>
                </a:schemeClr>
              </a:solidFill>
              <a:latin typeface="游ゴシック" panose="020B0400000000000000" pitchFamily="50" charset="-128"/>
              <a:ea typeface="游ゴシック" panose="020B0400000000000000" pitchFamily="50" charset="-128"/>
              <a:cs typeface="メイリオ" panose="020B0604030504040204" pitchFamily="50" charset="-128"/>
            </a:endParaRPr>
          </a:p>
        </p:txBody>
      </p:sp>
    </p:spTree>
    <p:extLst>
      <p:ext uri="{BB962C8B-B14F-4D97-AF65-F5344CB8AC3E}">
        <p14:creationId xmlns:p14="http://schemas.microsoft.com/office/powerpoint/2010/main" val="2020480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D1F2A22-9BBE-4B2C-A83B-E072242DD3B0}" type="slidenum">
              <a:rPr kumimoji="1" lang="ja-JP" altLang="en-US" smtClean="0"/>
              <a:t>9</a:t>
            </a:fld>
            <a:endParaRPr kumimoji="1" lang="ja-JP" altLang="en-US" dirty="0"/>
          </a:p>
        </p:txBody>
      </p:sp>
      <p:sp>
        <p:nvSpPr>
          <p:cNvPr id="3" name="正方形/長方形 2"/>
          <p:cNvSpPr/>
          <p:nvPr/>
        </p:nvSpPr>
        <p:spPr>
          <a:xfrm>
            <a:off x="0" y="19016"/>
            <a:ext cx="9906000" cy="365940"/>
          </a:xfrm>
          <a:prstGeom prst="rect">
            <a:avLst/>
          </a:prstGeom>
          <a:solidFill>
            <a:schemeClr val="accent5">
              <a:lumMod val="50000"/>
            </a:schemeClr>
          </a:solidFill>
          <a:effectLst/>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smtClean="0">
                <a:latin typeface="游ゴシック" panose="020B0400000000000000" pitchFamily="50" charset="-128"/>
              </a:rPr>
              <a:t>二次医療圏の見直しについて</a:t>
            </a:r>
            <a:r>
              <a:rPr lang="ja-JP" altLang="en-US" sz="1200" b="1" dirty="0" smtClean="0">
                <a:latin typeface="游ゴシック" panose="020B0400000000000000" pitchFamily="50" charset="-128"/>
              </a:rPr>
              <a:t>（</a:t>
            </a:r>
            <a:r>
              <a:rPr lang="en-US" altLang="ja-JP" sz="1200" b="1" dirty="0" smtClean="0">
                <a:latin typeface="游ゴシック" panose="020B0400000000000000" pitchFamily="50" charset="-128"/>
              </a:rPr>
              <a:t>R5.4.18</a:t>
            </a:r>
            <a:r>
              <a:rPr lang="ja-JP" altLang="en-US" sz="1200" b="1" dirty="0" smtClean="0">
                <a:latin typeface="游ゴシック" panose="020B0400000000000000" pitchFamily="50" charset="-128"/>
              </a:rPr>
              <a:t>＿北海道総合保健医療協議会地域医療専門委員会）</a:t>
            </a:r>
            <a:endParaRPr lang="en-US" altLang="ja-JP" sz="1200" b="1" dirty="0" smtClean="0">
              <a:latin typeface="游ゴシック" panose="020B0400000000000000" pitchFamily="50" charset="-128"/>
            </a:endParaRPr>
          </a:p>
        </p:txBody>
      </p:sp>
      <p:sp>
        <p:nvSpPr>
          <p:cNvPr id="4" name="テキスト ボックス 3"/>
          <p:cNvSpPr txBox="1"/>
          <p:nvPr/>
        </p:nvSpPr>
        <p:spPr>
          <a:xfrm>
            <a:off x="23896" y="622033"/>
            <a:ext cx="9858207" cy="3077766"/>
          </a:xfrm>
          <a:prstGeom prst="rect">
            <a:avLst/>
          </a:prstGeom>
          <a:noFill/>
          <a:ln w="28575">
            <a:solidFill>
              <a:schemeClr val="accent5">
                <a:lumMod val="50000"/>
              </a:schemeClr>
            </a:solidFill>
          </a:ln>
        </p:spPr>
        <p:txBody>
          <a:bodyPr wrap="square" rtlCol="0">
            <a:spAutoFit/>
          </a:bodyPr>
          <a:lstStyle/>
          <a:p>
            <a:pPr algn="ctr"/>
            <a:r>
              <a:rPr kumimoji="1" lang="ja-JP" altLang="en-US" sz="1400" b="1" dirty="0" smtClean="0"/>
              <a:t>＜検証結果や考え方を整理した上で、次期「北海道医療計画」における第二次医療圏の設定に係る論点を整理＞</a:t>
            </a:r>
            <a:endParaRPr kumimoji="1" lang="en-US" altLang="ja-JP" sz="1400" b="1" dirty="0"/>
          </a:p>
          <a:p>
            <a:endParaRPr kumimoji="1" lang="en-US" altLang="ja-JP" sz="1200" dirty="0" smtClean="0"/>
          </a:p>
          <a:p>
            <a:endParaRPr kumimoji="1" lang="en-US" altLang="ja-JP" sz="1200" dirty="0" smtClean="0"/>
          </a:p>
          <a:p>
            <a:r>
              <a:rPr kumimoji="1" lang="ja-JP" altLang="en-US" sz="1200" dirty="0" smtClean="0"/>
              <a:t>○</a:t>
            </a:r>
            <a:r>
              <a:rPr kumimoji="1" lang="ja-JP" altLang="en-US" sz="1200" b="1" u="sng" dirty="0" smtClean="0"/>
              <a:t>医療計画は道が定める行政計画</a:t>
            </a:r>
            <a:r>
              <a:rPr kumimoji="1" lang="ja-JP" altLang="en-US" sz="1200" dirty="0" smtClean="0"/>
              <a:t>であり、</a:t>
            </a:r>
            <a:r>
              <a:rPr kumimoji="1" lang="ja-JP" altLang="en-US" sz="1200" b="1" u="sng" dirty="0" smtClean="0"/>
              <a:t>北海道行政基本条例</a:t>
            </a:r>
            <a:r>
              <a:rPr kumimoji="1" lang="ja-JP" altLang="en-US" sz="1200" dirty="0" smtClean="0"/>
              <a:t>に基づき、総合計画が示す基本的な方向に沿って策定する必要があること。</a:t>
            </a:r>
            <a:endParaRPr kumimoji="1" lang="en-US" altLang="ja-JP" sz="1200" dirty="0" smtClean="0"/>
          </a:p>
          <a:p>
            <a:r>
              <a:rPr kumimoji="1" lang="ja-JP" altLang="en-US" sz="1200" dirty="0" smtClean="0"/>
              <a:t>　（６連携地域及び１４振興局所管地域との整合性を図る必要がある。）</a:t>
            </a:r>
            <a:endParaRPr kumimoji="1" lang="en-US" altLang="ja-JP" sz="1200" dirty="0" smtClean="0"/>
          </a:p>
          <a:p>
            <a:endParaRPr kumimoji="1" lang="en-US" altLang="ja-JP" sz="1200" dirty="0" smtClean="0"/>
          </a:p>
          <a:p>
            <a:r>
              <a:rPr kumimoji="1" lang="ja-JP" altLang="en-US" sz="1200" dirty="0" smtClean="0"/>
              <a:t>○</a:t>
            </a:r>
            <a:r>
              <a:rPr kumimoji="1" lang="ja-JP" altLang="en-US" sz="1200" b="1" u="sng" dirty="0" smtClean="0"/>
              <a:t>福祉・介護等の関連計画において設定されている圏域と連動</a:t>
            </a:r>
            <a:r>
              <a:rPr kumimoji="1" lang="ja-JP" altLang="en-US" sz="1200" dirty="0" smtClean="0"/>
              <a:t>している実態に留意する必要があること。</a:t>
            </a:r>
            <a:endParaRPr kumimoji="1" lang="en-US" altLang="ja-JP" sz="1200" dirty="0" smtClean="0"/>
          </a:p>
          <a:p>
            <a:endParaRPr kumimoji="1" lang="en-US" altLang="ja-JP" sz="1200" dirty="0" smtClean="0"/>
          </a:p>
          <a:p>
            <a:r>
              <a:rPr kumimoji="1" lang="ja-JP" altLang="en-US" sz="1200" dirty="0" smtClean="0"/>
              <a:t>○</a:t>
            </a:r>
            <a:r>
              <a:rPr kumimoji="1" lang="ja-JP" altLang="en-US" sz="1200" b="1" u="sng" dirty="0" smtClean="0"/>
              <a:t>保健所の機能強化が検討されている中</a:t>
            </a:r>
            <a:r>
              <a:rPr kumimoji="1" lang="ja-JP" altLang="en-US" sz="1200" dirty="0" smtClean="0"/>
              <a:t>、新たに新興感染症対策が医療計画に追加されたことや、現行制度上、</a:t>
            </a:r>
            <a:r>
              <a:rPr kumimoji="1" lang="ja-JP" altLang="en-US" sz="1200" b="1" u="sng" dirty="0" smtClean="0"/>
              <a:t>保健所は、第二次医療圏ごと</a:t>
            </a:r>
            <a:endParaRPr kumimoji="1" lang="en-US" altLang="ja-JP" sz="1200" b="1" u="sng" dirty="0" smtClean="0"/>
          </a:p>
          <a:p>
            <a:r>
              <a:rPr kumimoji="1" lang="ja-JP" altLang="en-US" sz="1200" b="1" dirty="0" smtClean="0"/>
              <a:t>　</a:t>
            </a:r>
            <a:r>
              <a:rPr kumimoji="1" lang="ja-JP" altLang="en-US" sz="1200" b="1" u="sng" dirty="0" smtClean="0"/>
              <a:t>の設置が基本</a:t>
            </a:r>
            <a:r>
              <a:rPr kumimoji="1" lang="ja-JP" altLang="en-US" sz="1200" dirty="0" smtClean="0"/>
              <a:t>とされていることから、次期計画策定に合わせた区域設定の見直しは、慎重な対応を要すること。</a:t>
            </a:r>
            <a:endParaRPr kumimoji="1" lang="en-US" altLang="ja-JP" sz="1200" dirty="0" smtClean="0"/>
          </a:p>
          <a:p>
            <a:endParaRPr kumimoji="1" lang="en-US" altLang="ja-JP" sz="1200" dirty="0" smtClean="0"/>
          </a:p>
          <a:p>
            <a:r>
              <a:rPr kumimoji="1" lang="ja-JP" altLang="en-US" sz="1200" dirty="0" smtClean="0"/>
              <a:t>○次期医療計画の策定を並行して、次期外来医療計画の策定についても議論を進めることとなる中、</a:t>
            </a:r>
            <a:r>
              <a:rPr kumimoji="1" lang="ja-JP" altLang="en-US" sz="1200" b="1" u="sng" dirty="0" smtClean="0"/>
              <a:t>紹介受診重点医療機関についても現行二　</a:t>
            </a:r>
            <a:endParaRPr kumimoji="1" lang="en-US" altLang="ja-JP" sz="1200" b="1" u="sng" dirty="0" smtClean="0"/>
          </a:p>
          <a:p>
            <a:r>
              <a:rPr kumimoji="1" lang="ja-JP" altLang="en-US" sz="1200" b="1" dirty="0" smtClean="0"/>
              <a:t>　</a:t>
            </a:r>
            <a:r>
              <a:rPr kumimoji="1" lang="ja-JP" altLang="en-US" sz="1200" b="1" u="sng" dirty="0" smtClean="0"/>
              <a:t>次医療圏を前提に議論</a:t>
            </a:r>
            <a:r>
              <a:rPr kumimoji="1" lang="ja-JP" altLang="en-US" sz="1200" dirty="0" smtClean="0"/>
              <a:t>を行っていることを十分に踏まえる必要があること。</a:t>
            </a:r>
            <a:endParaRPr kumimoji="1" lang="en-US" altLang="ja-JP" sz="1200" dirty="0" smtClean="0"/>
          </a:p>
          <a:p>
            <a:endParaRPr kumimoji="1" lang="en-US" altLang="ja-JP" sz="1200" dirty="0" smtClean="0"/>
          </a:p>
          <a:p>
            <a:r>
              <a:rPr kumimoji="1" lang="ja-JP" altLang="en-US" sz="1200" dirty="0" smtClean="0"/>
              <a:t>○</a:t>
            </a:r>
            <a:r>
              <a:rPr kumimoji="1" lang="ja-JP" altLang="en-US" sz="1200" b="1" u="sng" dirty="0" smtClean="0"/>
              <a:t>国の作成指針では、５疾病６事業及び在宅医療の圏域設定は、柔軟・適切に行うことが可能</a:t>
            </a:r>
            <a:r>
              <a:rPr kumimoji="1" lang="ja-JP" altLang="en-US" sz="1200" dirty="0" smtClean="0"/>
              <a:t>であること。</a:t>
            </a:r>
            <a:endParaRPr kumimoji="1" lang="en-US" altLang="ja-JP" sz="1200" dirty="0" smtClean="0"/>
          </a:p>
          <a:p>
            <a:endParaRPr kumimoji="1" lang="en-US" altLang="ja-JP" sz="1200" dirty="0" smtClean="0"/>
          </a:p>
        </p:txBody>
      </p:sp>
      <p:sp>
        <p:nvSpPr>
          <p:cNvPr id="5" name="テキスト ボックス 4"/>
          <p:cNvSpPr txBox="1"/>
          <p:nvPr/>
        </p:nvSpPr>
        <p:spPr>
          <a:xfrm>
            <a:off x="0" y="4150871"/>
            <a:ext cx="9858207" cy="1938992"/>
          </a:xfrm>
          <a:prstGeom prst="rect">
            <a:avLst/>
          </a:prstGeom>
          <a:noFill/>
          <a:ln w="38100">
            <a:solidFill>
              <a:schemeClr val="accent5">
                <a:lumMod val="50000"/>
              </a:schemeClr>
            </a:solidFill>
          </a:ln>
        </p:spPr>
        <p:txBody>
          <a:bodyPr wrap="square" rtlCol="0">
            <a:spAutoFit/>
          </a:bodyPr>
          <a:lstStyle/>
          <a:p>
            <a:r>
              <a:rPr kumimoji="1" lang="ja-JP" altLang="en-US" sz="1200" dirty="0" smtClean="0"/>
              <a:t>　次期医療計画における二次医療圏の設定の方向性については、次のとおり総医協地域医療専門委員会にて了承。</a:t>
            </a:r>
            <a:endParaRPr kumimoji="1" lang="en-US" altLang="ja-JP" sz="1200" dirty="0" smtClean="0"/>
          </a:p>
          <a:p>
            <a:endParaRPr kumimoji="1" lang="en-US" altLang="ja-JP" sz="1200" dirty="0"/>
          </a:p>
          <a:p>
            <a:r>
              <a:rPr kumimoji="1" lang="ja-JP" altLang="en-US" sz="1200" dirty="0" smtClean="0"/>
              <a:t>▶　</a:t>
            </a:r>
            <a:r>
              <a:rPr kumimoji="1" lang="ja-JP" altLang="en-US" sz="1200" b="1" u="sng" dirty="0" smtClean="0"/>
              <a:t>次期北海道医療計画における第二次医療圏の区域は現状維持としつつ、５疾病６事業及び在宅医療ごとの圏域設定は、しっかりと検討議</a:t>
            </a:r>
            <a:endParaRPr kumimoji="1" lang="en-US" altLang="ja-JP" sz="1200" b="1" u="sng" dirty="0" smtClean="0"/>
          </a:p>
          <a:p>
            <a:r>
              <a:rPr kumimoji="1" lang="ja-JP" altLang="en-US" sz="1200" b="1" dirty="0" smtClean="0"/>
              <a:t>　</a:t>
            </a:r>
            <a:r>
              <a:rPr kumimoji="1" lang="ja-JP" altLang="en-US" sz="1200" b="1" u="sng" dirty="0" smtClean="0"/>
              <a:t>論を行った上で、計画に位置付ける。</a:t>
            </a:r>
            <a:endParaRPr kumimoji="1" lang="en-US" altLang="ja-JP" sz="1200" b="1" u="sng" dirty="0" smtClean="0"/>
          </a:p>
          <a:p>
            <a:endParaRPr kumimoji="1" lang="en-US" altLang="ja-JP" sz="1200" dirty="0"/>
          </a:p>
          <a:p>
            <a:r>
              <a:rPr kumimoji="1" lang="ja-JP" altLang="en-US" sz="1200" dirty="0" smtClean="0"/>
              <a:t>▶　</a:t>
            </a:r>
            <a:r>
              <a:rPr kumimoji="1" lang="ja-JP" altLang="en-US" sz="1200" b="1" u="sng" dirty="0" smtClean="0"/>
              <a:t>道南３圏域の統合や東胆振・日高圏域の統合など、今回検討を行った見直しの内容は、次期計画の中で経過等を明らかにする。</a:t>
            </a:r>
            <a:endParaRPr kumimoji="1" lang="en-US" altLang="ja-JP" sz="1200" b="1" u="sng" dirty="0" smtClean="0"/>
          </a:p>
          <a:p>
            <a:endParaRPr kumimoji="1" lang="en-US" altLang="ja-JP" sz="1200" dirty="0"/>
          </a:p>
          <a:p>
            <a:r>
              <a:rPr kumimoji="1" lang="ja-JP" altLang="en-US" sz="1200" dirty="0" smtClean="0"/>
              <a:t>▶　構想区域を単位として医療機関間の機能分化・連携の議論を進めていることから、</a:t>
            </a:r>
            <a:r>
              <a:rPr kumimoji="1" lang="en-US" altLang="ja-JP" sz="1200" b="1" u="sng" dirty="0" smtClean="0"/>
              <a:t>2026</a:t>
            </a:r>
            <a:r>
              <a:rPr kumimoji="1" lang="ja-JP" altLang="en-US" sz="1200" b="1" u="sng" dirty="0" smtClean="0"/>
              <a:t>年以降の新たな地域医療構想の策定に向け、構想</a:t>
            </a:r>
            <a:endParaRPr kumimoji="1" lang="en-US" altLang="ja-JP" sz="1200" b="1" u="sng" dirty="0" smtClean="0"/>
          </a:p>
          <a:p>
            <a:r>
              <a:rPr kumimoji="1" lang="ja-JP" altLang="en-US" sz="1200" dirty="0" smtClean="0"/>
              <a:t>　</a:t>
            </a:r>
            <a:r>
              <a:rPr kumimoji="1" lang="ja-JP" altLang="en-US" sz="1200" b="1" u="sng" dirty="0" smtClean="0"/>
              <a:t>区域の在り方を検討し、第９次医療計画の策定に合わせ、第二次医療圏を構想区域と整合を図る</a:t>
            </a:r>
            <a:r>
              <a:rPr kumimoji="1" lang="ja-JP" altLang="en-US" sz="1200" dirty="0" smtClean="0"/>
              <a:t>。</a:t>
            </a:r>
            <a:endParaRPr kumimoji="1" lang="en-US" altLang="ja-JP" sz="1200" dirty="0" smtClean="0"/>
          </a:p>
          <a:p>
            <a:r>
              <a:rPr kumimoji="1" lang="ja-JP" altLang="en-US" sz="1200" dirty="0" smtClean="0"/>
              <a:t>　　</a:t>
            </a:r>
            <a:r>
              <a:rPr kumimoji="1" lang="en-US" altLang="ja-JP" sz="1200" dirty="0" smtClean="0"/>
              <a:t>※</a:t>
            </a:r>
            <a:r>
              <a:rPr kumimoji="1" lang="ja-JP" altLang="en-US" sz="1200" dirty="0" smtClean="0"/>
              <a:t>都市部への医療資源の偏在を加速させることのないよう留意し、判断。</a:t>
            </a:r>
            <a:endParaRPr kumimoji="1" lang="en-US" altLang="ja-JP" sz="1200" dirty="0" smtClean="0"/>
          </a:p>
        </p:txBody>
      </p:sp>
      <p:sp>
        <p:nvSpPr>
          <p:cNvPr id="6" name="正方形/長方形 5"/>
          <p:cNvSpPr/>
          <p:nvPr/>
        </p:nvSpPr>
        <p:spPr>
          <a:xfrm>
            <a:off x="-23896" y="3913794"/>
            <a:ext cx="4156280" cy="237077"/>
          </a:xfrm>
          <a:prstGeom prst="rect">
            <a:avLst/>
          </a:prstGeom>
          <a:solidFill>
            <a:schemeClr val="accent5">
              <a:lumMod val="50000"/>
            </a:schemeClr>
          </a:solidFill>
          <a:effectLst/>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1200" b="1" dirty="0" smtClean="0">
                <a:latin typeface="游ゴシック" panose="020B0400000000000000" pitchFamily="50" charset="-128"/>
              </a:rPr>
              <a:t>次期医療計画における二次医療圏の設定の方向性</a:t>
            </a:r>
            <a:endParaRPr lang="en-US" altLang="ja-JP" sz="1200" b="1" dirty="0" smtClean="0">
              <a:latin typeface="游ゴシック" panose="020B0400000000000000" pitchFamily="50" charset="-128"/>
            </a:endParaRPr>
          </a:p>
        </p:txBody>
      </p:sp>
    </p:spTree>
    <p:extLst>
      <p:ext uri="{BB962C8B-B14F-4D97-AF65-F5344CB8AC3E}">
        <p14:creationId xmlns:p14="http://schemas.microsoft.com/office/powerpoint/2010/main" val="3980872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ホームベース 9"/>
          <p:cNvSpPr/>
          <p:nvPr/>
        </p:nvSpPr>
        <p:spPr>
          <a:xfrm>
            <a:off x="1911931" y="548595"/>
            <a:ext cx="1510262" cy="504056"/>
          </a:xfrm>
          <a:prstGeom prst="homePlate">
            <a:avLst>
              <a:gd name="adj" fmla="val 17678"/>
            </a:avLst>
          </a:prstGeom>
          <a:solidFill>
            <a:schemeClr val="accent5">
              <a:lumMod val="5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b="1" dirty="0" smtClean="0">
                <a:latin typeface="+mn-ea"/>
              </a:rPr>
              <a:t>H30</a:t>
            </a:r>
            <a:r>
              <a:rPr kumimoji="1" lang="ja-JP" altLang="en-US" sz="1400" b="1" dirty="0" smtClean="0">
                <a:latin typeface="+mn-ea"/>
              </a:rPr>
              <a:t>～</a:t>
            </a:r>
            <a:r>
              <a:rPr kumimoji="1" lang="en-US" altLang="ja-JP" sz="1400" b="1" dirty="0" smtClean="0">
                <a:latin typeface="+mn-ea"/>
              </a:rPr>
              <a:t>R2</a:t>
            </a:r>
            <a:endParaRPr kumimoji="1" lang="en-US" altLang="ja-JP" sz="1400" b="1" dirty="0">
              <a:latin typeface="+mn-ea"/>
            </a:endParaRPr>
          </a:p>
          <a:p>
            <a:pPr algn="ctr"/>
            <a:r>
              <a:rPr kumimoji="1" lang="en-US" altLang="ja-JP" sz="1400" b="1" dirty="0">
                <a:latin typeface="+mn-ea"/>
              </a:rPr>
              <a:t>2018</a:t>
            </a:r>
            <a:r>
              <a:rPr kumimoji="1" lang="ja-JP" altLang="en-US" sz="1400" b="1" dirty="0">
                <a:latin typeface="+mn-ea"/>
              </a:rPr>
              <a:t>～</a:t>
            </a:r>
            <a:r>
              <a:rPr kumimoji="1" lang="en-US" altLang="ja-JP" sz="1400" b="1" dirty="0">
                <a:latin typeface="+mn-ea"/>
              </a:rPr>
              <a:t>2020</a:t>
            </a:r>
            <a:endParaRPr kumimoji="1" lang="ja-JP" altLang="en-US" sz="1400" b="1" dirty="0">
              <a:latin typeface="+mn-ea"/>
            </a:endParaRPr>
          </a:p>
        </p:txBody>
      </p:sp>
      <p:sp>
        <p:nvSpPr>
          <p:cNvPr id="13" name="ホームベース 12"/>
          <p:cNvSpPr/>
          <p:nvPr/>
        </p:nvSpPr>
        <p:spPr>
          <a:xfrm>
            <a:off x="3463149" y="548595"/>
            <a:ext cx="1510262" cy="504056"/>
          </a:xfrm>
          <a:prstGeom prst="homePlate">
            <a:avLst>
              <a:gd name="adj" fmla="val 17678"/>
            </a:avLst>
          </a:prstGeom>
          <a:solidFill>
            <a:schemeClr val="accent5">
              <a:lumMod val="5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b="1" dirty="0" smtClean="0">
                <a:latin typeface="+mn-ea"/>
              </a:rPr>
              <a:t>R3</a:t>
            </a:r>
            <a:r>
              <a:rPr kumimoji="1" lang="ja-JP" altLang="en-US" sz="1400" b="1" dirty="0" smtClean="0">
                <a:latin typeface="+mn-ea"/>
              </a:rPr>
              <a:t>～</a:t>
            </a:r>
            <a:r>
              <a:rPr kumimoji="1" lang="en-US" altLang="ja-JP" sz="1400" b="1" dirty="0" smtClean="0">
                <a:latin typeface="+mn-ea"/>
              </a:rPr>
              <a:t>R5</a:t>
            </a:r>
            <a:endParaRPr kumimoji="1" lang="en-US" altLang="ja-JP" sz="1400" b="1" dirty="0">
              <a:latin typeface="+mn-ea"/>
            </a:endParaRPr>
          </a:p>
          <a:p>
            <a:pPr algn="ctr"/>
            <a:r>
              <a:rPr kumimoji="1" lang="en-US" altLang="ja-JP" sz="1400" b="1" dirty="0">
                <a:latin typeface="+mn-ea"/>
              </a:rPr>
              <a:t>2021</a:t>
            </a:r>
            <a:r>
              <a:rPr kumimoji="1" lang="ja-JP" altLang="en-US" sz="1400" b="1" dirty="0">
                <a:latin typeface="+mn-ea"/>
              </a:rPr>
              <a:t>～</a:t>
            </a:r>
            <a:r>
              <a:rPr kumimoji="1" lang="en-US" altLang="ja-JP" sz="1400" b="1" dirty="0">
                <a:latin typeface="+mn-ea"/>
              </a:rPr>
              <a:t>2023</a:t>
            </a:r>
            <a:endParaRPr kumimoji="1" lang="ja-JP" altLang="en-US" sz="1400" b="1" dirty="0">
              <a:latin typeface="+mn-ea"/>
            </a:endParaRPr>
          </a:p>
        </p:txBody>
      </p:sp>
      <p:sp>
        <p:nvSpPr>
          <p:cNvPr id="14" name="正方形/長方形 13"/>
          <p:cNvSpPr/>
          <p:nvPr/>
        </p:nvSpPr>
        <p:spPr>
          <a:xfrm>
            <a:off x="480962" y="1196752"/>
            <a:ext cx="1368152" cy="936104"/>
          </a:xfrm>
          <a:prstGeom prst="rect">
            <a:avLst/>
          </a:prstGeom>
          <a:solidFill>
            <a:schemeClr val="tx2">
              <a:lumMod val="40000"/>
              <a:lumOff val="60000"/>
            </a:schemeClr>
          </a:solidFill>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a:solidFill>
                  <a:sysClr val="windowText" lastClr="000000"/>
                </a:solidFill>
                <a:latin typeface="+mn-ea"/>
              </a:rPr>
              <a:t>北　海　道</a:t>
            </a:r>
            <a:endParaRPr kumimoji="1" lang="en-US" altLang="ja-JP" sz="1600" b="1" dirty="0">
              <a:solidFill>
                <a:sysClr val="windowText" lastClr="000000"/>
              </a:solidFill>
              <a:latin typeface="+mn-ea"/>
            </a:endParaRPr>
          </a:p>
          <a:p>
            <a:pPr algn="ctr"/>
            <a:r>
              <a:rPr kumimoji="1" lang="ja-JP" altLang="en-US" sz="1600" b="1" dirty="0">
                <a:solidFill>
                  <a:sysClr val="windowText" lastClr="000000"/>
                </a:solidFill>
                <a:latin typeface="+mn-ea"/>
              </a:rPr>
              <a:t>医療計画</a:t>
            </a:r>
          </a:p>
        </p:txBody>
      </p:sp>
      <p:sp>
        <p:nvSpPr>
          <p:cNvPr id="17" name="正方形/長方形 16"/>
          <p:cNvSpPr/>
          <p:nvPr/>
        </p:nvSpPr>
        <p:spPr>
          <a:xfrm>
            <a:off x="497884" y="2947998"/>
            <a:ext cx="1375066" cy="529888"/>
          </a:xfrm>
          <a:prstGeom prst="rec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a:latin typeface="+mn-ea"/>
              </a:rPr>
              <a:t>がん対策</a:t>
            </a:r>
            <a:endParaRPr kumimoji="1" lang="ja-JP" altLang="en-US" sz="1400" b="1" dirty="0">
              <a:latin typeface="+mn-ea"/>
            </a:endParaRPr>
          </a:p>
        </p:txBody>
      </p:sp>
      <p:sp>
        <p:nvSpPr>
          <p:cNvPr id="18" name="正方形/長方形 17"/>
          <p:cNvSpPr/>
          <p:nvPr/>
        </p:nvSpPr>
        <p:spPr>
          <a:xfrm>
            <a:off x="488504" y="6185652"/>
            <a:ext cx="1368152" cy="555717"/>
          </a:xfrm>
          <a:prstGeom prst="rec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a:latin typeface="+mn-ea"/>
              </a:rPr>
              <a:t>医療費適正化</a:t>
            </a:r>
            <a:endParaRPr kumimoji="1" lang="ja-JP" altLang="en-US" sz="1400" b="1" dirty="0">
              <a:latin typeface="+mn-ea"/>
            </a:endParaRPr>
          </a:p>
        </p:txBody>
      </p:sp>
      <p:sp>
        <p:nvSpPr>
          <p:cNvPr id="19" name="正方形/長方形 18"/>
          <p:cNvSpPr/>
          <p:nvPr/>
        </p:nvSpPr>
        <p:spPr>
          <a:xfrm>
            <a:off x="499354" y="5537580"/>
            <a:ext cx="1368152" cy="555717"/>
          </a:xfrm>
          <a:prstGeom prst="rec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mn-ea"/>
              </a:rPr>
              <a:t>感染症対策</a:t>
            </a:r>
            <a:endParaRPr kumimoji="1" lang="ja-JP" altLang="en-US" sz="1400" b="1" dirty="0">
              <a:latin typeface="+mn-ea"/>
            </a:endParaRPr>
          </a:p>
        </p:txBody>
      </p:sp>
      <p:sp>
        <p:nvSpPr>
          <p:cNvPr id="22" name="ホームベース 21"/>
          <p:cNvSpPr/>
          <p:nvPr/>
        </p:nvSpPr>
        <p:spPr>
          <a:xfrm>
            <a:off x="1928664" y="1196752"/>
            <a:ext cx="3024336" cy="936104"/>
          </a:xfrm>
          <a:prstGeom prst="homePlate">
            <a:avLst>
              <a:gd name="adj" fmla="val 17678"/>
            </a:avLst>
          </a:prstGeom>
          <a:solidFill>
            <a:schemeClr val="tx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sz="1400" b="1" dirty="0" smtClean="0">
                <a:solidFill>
                  <a:schemeClr val="tx1"/>
                </a:solidFill>
                <a:latin typeface="+mn-ea"/>
              </a:rPr>
              <a:t>７次計画</a:t>
            </a:r>
            <a:endParaRPr kumimoji="1" lang="en-US" altLang="ja-JP" sz="1400" b="1" dirty="0" smtClean="0">
              <a:solidFill>
                <a:schemeClr val="tx1"/>
              </a:solidFill>
              <a:latin typeface="+mn-ea"/>
            </a:endParaRPr>
          </a:p>
          <a:p>
            <a:pPr algn="ctr">
              <a:lnSpc>
                <a:spcPct val="150000"/>
              </a:lnSpc>
            </a:pPr>
            <a:r>
              <a:rPr kumimoji="1" lang="ja-JP" altLang="en-US" sz="1400" b="1" dirty="0" smtClean="0">
                <a:solidFill>
                  <a:schemeClr val="tx1"/>
                </a:solidFill>
                <a:latin typeface="+mn-ea"/>
              </a:rPr>
              <a:t>（</a:t>
            </a:r>
            <a:r>
              <a:rPr kumimoji="1" lang="en-US" altLang="ja-JP" sz="1400" b="1" dirty="0" smtClean="0">
                <a:solidFill>
                  <a:schemeClr val="tx1"/>
                </a:solidFill>
                <a:latin typeface="+mn-ea"/>
              </a:rPr>
              <a:t>R</a:t>
            </a:r>
            <a:r>
              <a:rPr kumimoji="1" lang="ja-JP" altLang="en-US" sz="1400" b="1" dirty="0" smtClean="0">
                <a:solidFill>
                  <a:schemeClr val="tx1"/>
                </a:solidFill>
                <a:latin typeface="+mn-ea"/>
              </a:rPr>
              <a:t>２中間見直し）</a:t>
            </a:r>
            <a:endParaRPr kumimoji="1" lang="ja-JP" altLang="en-US" sz="1400" b="1" dirty="0">
              <a:solidFill>
                <a:schemeClr val="tx1"/>
              </a:solidFill>
              <a:latin typeface="+mn-ea"/>
            </a:endParaRPr>
          </a:p>
        </p:txBody>
      </p:sp>
      <p:sp>
        <p:nvSpPr>
          <p:cNvPr id="24" name="ホームベース 23"/>
          <p:cNvSpPr/>
          <p:nvPr/>
        </p:nvSpPr>
        <p:spPr>
          <a:xfrm>
            <a:off x="4988325" y="1196752"/>
            <a:ext cx="3074177" cy="936104"/>
          </a:xfrm>
          <a:prstGeom prst="homePlate">
            <a:avLst>
              <a:gd name="adj" fmla="val 17678"/>
            </a:avLst>
          </a:prstGeom>
          <a:solidFill>
            <a:schemeClr val="tx2">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en-US" altLang="ja-JP" sz="1400" b="1" dirty="0" smtClean="0">
                <a:solidFill>
                  <a:sysClr val="windowText" lastClr="000000"/>
                </a:solidFill>
                <a:latin typeface="+mn-ea"/>
              </a:rPr>
              <a:t>8</a:t>
            </a:r>
            <a:r>
              <a:rPr kumimoji="1" lang="ja-JP" altLang="en-US" sz="1400" b="1" dirty="0" smtClean="0">
                <a:solidFill>
                  <a:sysClr val="windowText" lastClr="000000"/>
                </a:solidFill>
                <a:latin typeface="+mn-ea"/>
              </a:rPr>
              <a:t>次</a:t>
            </a:r>
            <a:r>
              <a:rPr kumimoji="1" lang="ja-JP" altLang="en-US" sz="1400" b="1" dirty="0">
                <a:solidFill>
                  <a:sysClr val="windowText" lastClr="000000"/>
                </a:solidFill>
                <a:latin typeface="+mn-ea"/>
              </a:rPr>
              <a:t>計画</a:t>
            </a:r>
            <a:r>
              <a:rPr kumimoji="1" lang="ja-JP" altLang="en-US" sz="1400" b="1" dirty="0" smtClean="0">
                <a:solidFill>
                  <a:sysClr val="windowText" lastClr="000000"/>
                </a:solidFill>
                <a:latin typeface="+mn-ea"/>
              </a:rPr>
              <a:t>（</a:t>
            </a:r>
            <a:r>
              <a:rPr kumimoji="1" lang="en-US" altLang="ja-JP" sz="1400" b="1" dirty="0" smtClean="0">
                <a:solidFill>
                  <a:sysClr val="windowText" lastClr="000000"/>
                </a:solidFill>
                <a:latin typeface="+mn-ea"/>
              </a:rPr>
              <a:t>R6</a:t>
            </a:r>
            <a:r>
              <a:rPr kumimoji="1" lang="ja-JP" altLang="en-US" sz="1400" b="1" dirty="0" smtClean="0">
                <a:solidFill>
                  <a:sysClr val="windowText" lastClr="000000"/>
                </a:solidFill>
                <a:latin typeface="+mn-ea"/>
              </a:rPr>
              <a:t>～</a:t>
            </a:r>
            <a:r>
              <a:rPr kumimoji="1" lang="en-US" altLang="ja-JP" sz="1400" b="1" dirty="0" smtClean="0">
                <a:solidFill>
                  <a:sysClr val="windowText" lastClr="000000"/>
                </a:solidFill>
                <a:latin typeface="+mn-ea"/>
              </a:rPr>
              <a:t>R11</a:t>
            </a:r>
            <a:r>
              <a:rPr kumimoji="1" lang="ja-JP" altLang="en-US" sz="1400" b="1" dirty="0" smtClean="0">
                <a:solidFill>
                  <a:sysClr val="windowText" lastClr="000000"/>
                </a:solidFill>
                <a:latin typeface="+mn-ea"/>
              </a:rPr>
              <a:t>）</a:t>
            </a:r>
            <a:endParaRPr kumimoji="1" lang="en-US" altLang="ja-JP" sz="1400" b="1" dirty="0" smtClean="0">
              <a:solidFill>
                <a:sysClr val="windowText" lastClr="000000"/>
              </a:solidFill>
              <a:latin typeface="+mn-ea"/>
            </a:endParaRPr>
          </a:p>
          <a:p>
            <a:pPr algn="ctr">
              <a:lnSpc>
                <a:spcPct val="150000"/>
              </a:lnSpc>
            </a:pPr>
            <a:r>
              <a:rPr kumimoji="1" lang="ja-JP" altLang="en-US" sz="1400" b="1" dirty="0" smtClean="0">
                <a:solidFill>
                  <a:sysClr val="windowText" lastClr="000000"/>
                </a:solidFill>
                <a:latin typeface="+mn-ea"/>
              </a:rPr>
              <a:t>（</a:t>
            </a:r>
            <a:r>
              <a:rPr kumimoji="1" lang="en-US" altLang="ja-JP" sz="1400" b="1" dirty="0" smtClean="0">
                <a:solidFill>
                  <a:sysClr val="windowText" lastClr="000000"/>
                </a:solidFill>
                <a:latin typeface="+mn-ea"/>
              </a:rPr>
              <a:t>R8</a:t>
            </a:r>
            <a:r>
              <a:rPr kumimoji="1" lang="ja-JP" altLang="en-US" sz="1400" b="1" dirty="0" smtClean="0">
                <a:solidFill>
                  <a:sysClr val="windowText" lastClr="000000"/>
                </a:solidFill>
                <a:latin typeface="+mn-ea"/>
              </a:rPr>
              <a:t>中間見直し）</a:t>
            </a:r>
            <a:endParaRPr kumimoji="1" lang="ja-JP" altLang="en-US" sz="1400" b="1" dirty="0">
              <a:solidFill>
                <a:sysClr val="windowText" lastClr="000000"/>
              </a:solidFill>
              <a:latin typeface="+mn-ea"/>
            </a:endParaRPr>
          </a:p>
        </p:txBody>
      </p:sp>
      <p:sp>
        <p:nvSpPr>
          <p:cNvPr id="25" name="ホームベース 24"/>
          <p:cNvSpPr/>
          <p:nvPr/>
        </p:nvSpPr>
        <p:spPr>
          <a:xfrm>
            <a:off x="8090699" y="1196752"/>
            <a:ext cx="1398594" cy="936104"/>
          </a:xfrm>
          <a:prstGeom prst="homePlate">
            <a:avLst>
              <a:gd name="adj" fmla="val 17678"/>
            </a:avLst>
          </a:prstGeom>
          <a:solidFill>
            <a:schemeClr val="tx2">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en-US" altLang="ja-JP" sz="1400" b="1" dirty="0" smtClean="0">
                <a:solidFill>
                  <a:schemeClr val="tx1"/>
                </a:solidFill>
                <a:latin typeface="+mn-ea"/>
              </a:rPr>
              <a:t>9</a:t>
            </a:r>
            <a:r>
              <a:rPr kumimoji="1" lang="ja-JP" altLang="en-US" sz="1400" b="1" dirty="0" smtClean="0">
                <a:solidFill>
                  <a:schemeClr val="tx1"/>
                </a:solidFill>
                <a:latin typeface="+mn-ea"/>
              </a:rPr>
              <a:t>次</a:t>
            </a:r>
            <a:r>
              <a:rPr kumimoji="1" lang="ja-JP" altLang="en-US" sz="1400" b="1" dirty="0">
                <a:solidFill>
                  <a:schemeClr val="tx1"/>
                </a:solidFill>
                <a:latin typeface="+mn-ea"/>
              </a:rPr>
              <a:t>計画～</a:t>
            </a:r>
          </a:p>
        </p:txBody>
      </p:sp>
      <p:sp>
        <p:nvSpPr>
          <p:cNvPr id="37" name="ホームベース 36"/>
          <p:cNvSpPr/>
          <p:nvPr/>
        </p:nvSpPr>
        <p:spPr>
          <a:xfrm>
            <a:off x="1928663" y="5532233"/>
            <a:ext cx="7547416" cy="555717"/>
          </a:xfrm>
          <a:prstGeom prst="homePlate">
            <a:avLst>
              <a:gd name="adj" fmla="val 17678"/>
            </a:avLst>
          </a:prstGeom>
          <a:solidFill>
            <a:schemeClr val="bg1">
              <a:lumMod val="5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b="1" dirty="0" smtClean="0">
                <a:latin typeface="+mn-ea"/>
              </a:rPr>
              <a:t>北海道感染症予防計画</a:t>
            </a:r>
            <a:endParaRPr kumimoji="1" lang="ja-JP" altLang="en-US" sz="1400" b="1" dirty="0">
              <a:latin typeface="+mn-ea"/>
            </a:endParaRPr>
          </a:p>
        </p:txBody>
      </p:sp>
      <p:sp>
        <p:nvSpPr>
          <p:cNvPr id="38" name="ホームベース 37"/>
          <p:cNvSpPr/>
          <p:nvPr/>
        </p:nvSpPr>
        <p:spPr>
          <a:xfrm>
            <a:off x="1928663" y="6167480"/>
            <a:ext cx="7547846" cy="561317"/>
          </a:xfrm>
          <a:prstGeom prst="homePlate">
            <a:avLst>
              <a:gd name="adj" fmla="val 17678"/>
            </a:avLst>
          </a:prstGeom>
          <a:solidFill>
            <a:schemeClr val="bg1">
              <a:lumMod val="5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b="1" dirty="0">
                <a:latin typeface="+mn-ea"/>
              </a:rPr>
              <a:t>北海道医療費適正化計画</a:t>
            </a:r>
          </a:p>
        </p:txBody>
      </p:sp>
      <p:cxnSp>
        <p:nvCxnSpPr>
          <p:cNvPr id="40" name="直線コネクタ 39"/>
          <p:cNvCxnSpPr/>
          <p:nvPr/>
        </p:nvCxnSpPr>
        <p:spPr>
          <a:xfrm>
            <a:off x="480962" y="1120976"/>
            <a:ext cx="8970394"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0" name="ホームベース 49"/>
          <p:cNvSpPr/>
          <p:nvPr/>
        </p:nvSpPr>
        <p:spPr>
          <a:xfrm>
            <a:off x="4415410" y="2422344"/>
            <a:ext cx="2985226" cy="264941"/>
          </a:xfrm>
          <a:prstGeom prst="homePlate">
            <a:avLst>
              <a:gd name="adj" fmla="val 176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400" dirty="0">
                <a:solidFill>
                  <a:schemeClr val="tx1"/>
                </a:solidFill>
                <a:latin typeface="+mn-ea"/>
              </a:rPr>
              <a:t>現行計画（</a:t>
            </a:r>
            <a:r>
              <a:rPr kumimoji="1" lang="ja-JP" altLang="en-US" sz="1400" dirty="0">
                <a:solidFill>
                  <a:schemeClr val="tx1"/>
                </a:solidFill>
                <a:latin typeface="+mn-ea"/>
              </a:rPr>
              <a:t>～</a:t>
            </a:r>
            <a:r>
              <a:rPr kumimoji="1" lang="en-US" altLang="ja-JP" sz="1400" dirty="0">
                <a:solidFill>
                  <a:schemeClr val="tx1"/>
                </a:solidFill>
                <a:latin typeface="+mn-ea"/>
              </a:rPr>
              <a:t>H29</a:t>
            </a:r>
            <a:r>
              <a:rPr kumimoji="1" lang="ja-JP" altLang="en-US" sz="1400" dirty="0">
                <a:solidFill>
                  <a:schemeClr val="tx1"/>
                </a:solidFill>
                <a:latin typeface="+mn-ea"/>
              </a:rPr>
              <a:t>）</a:t>
            </a:r>
          </a:p>
        </p:txBody>
      </p:sp>
      <p:sp>
        <p:nvSpPr>
          <p:cNvPr id="56" name="正方形/長方形 55"/>
          <p:cNvSpPr/>
          <p:nvPr/>
        </p:nvSpPr>
        <p:spPr>
          <a:xfrm>
            <a:off x="488504" y="2297220"/>
            <a:ext cx="1376777" cy="555717"/>
          </a:xfrm>
          <a:prstGeom prst="rec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a:latin typeface="+mn-ea"/>
              </a:rPr>
              <a:t>高齢者・介護</a:t>
            </a:r>
            <a:endParaRPr kumimoji="1" lang="ja-JP" altLang="en-US" sz="1400" b="1" dirty="0">
              <a:latin typeface="+mn-ea"/>
            </a:endParaRPr>
          </a:p>
        </p:txBody>
      </p:sp>
      <p:sp>
        <p:nvSpPr>
          <p:cNvPr id="57" name="ホームベース 56"/>
          <p:cNvSpPr/>
          <p:nvPr/>
        </p:nvSpPr>
        <p:spPr>
          <a:xfrm>
            <a:off x="1928664" y="2276957"/>
            <a:ext cx="7560629" cy="555717"/>
          </a:xfrm>
          <a:prstGeom prst="homePlate">
            <a:avLst>
              <a:gd name="adj" fmla="val 17678"/>
            </a:avLst>
          </a:prstGeom>
          <a:solidFill>
            <a:schemeClr val="bg1">
              <a:lumMod val="5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latin typeface="+mn-ea"/>
              </a:rPr>
              <a:t>北海道高齢者保健福祉計画・介護保険事業支援計画</a:t>
            </a:r>
          </a:p>
        </p:txBody>
      </p:sp>
      <p:grpSp>
        <p:nvGrpSpPr>
          <p:cNvPr id="8" name="グループ化 7"/>
          <p:cNvGrpSpPr/>
          <p:nvPr/>
        </p:nvGrpSpPr>
        <p:grpSpPr>
          <a:xfrm>
            <a:off x="518424" y="4242303"/>
            <a:ext cx="8957408" cy="565915"/>
            <a:chOff x="498801" y="3593364"/>
            <a:chExt cx="8952555" cy="565915"/>
          </a:xfrm>
        </p:grpSpPr>
        <p:sp>
          <p:nvSpPr>
            <p:cNvPr id="16" name="正方形/長方形 15"/>
            <p:cNvSpPr/>
            <p:nvPr/>
          </p:nvSpPr>
          <p:spPr>
            <a:xfrm>
              <a:off x="498801" y="3603562"/>
              <a:ext cx="1368152" cy="555717"/>
            </a:xfrm>
            <a:prstGeom prst="rec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a:latin typeface="+mn-ea"/>
                </a:rPr>
                <a:t>健康増進</a:t>
              </a:r>
              <a:endParaRPr kumimoji="1" lang="ja-JP" altLang="en-US" sz="1400" b="1" dirty="0">
                <a:latin typeface="+mn-ea"/>
              </a:endParaRPr>
            </a:p>
          </p:txBody>
        </p:sp>
        <p:sp>
          <p:nvSpPr>
            <p:cNvPr id="32" name="ホームベース 31"/>
            <p:cNvSpPr/>
            <p:nvPr/>
          </p:nvSpPr>
          <p:spPr>
            <a:xfrm>
              <a:off x="1928662" y="3593364"/>
              <a:ext cx="7522694" cy="555717"/>
            </a:xfrm>
            <a:prstGeom prst="homePlate">
              <a:avLst>
                <a:gd name="adj" fmla="val 17678"/>
              </a:avLst>
            </a:prstGeom>
            <a:solidFill>
              <a:schemeClr val="bg1">
                <a:lumMod val="5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b="1" dirty="0">
                  <a:latin typeface="+mn-ea"/>
                </a:rPr>
                <a:t>北海道健康増進計画（すこやか北海道２１）</a:t>
              </a:r>
            </a:p>
          </p:txBody>
        </p:sp>
        <p:sp>
          <p:nvSpPr>
            <p:cNvPr id="42" name="ホームベース 41"/>
            <p:cNvSpPr/>
            <p:nvPr/>
          </p:nvSpPr>
          <p:spPr>
            <a:xfrm>
              <a:off x="1986970" y="3881420"/>
              <a:ext cx="2981734" cy="231366"/>
            </a:xfrm>
            <a:prstGeom prst="homePlate">
              <a:avLst>
                <a:gd name="adj" fmla="val 176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mn-ea"/>
                </a:rPr>
                <a:t>H25</a:t>
              </a:r>
              <a:r>
                <a:rPr kumimoji="1" lang="ja-JP" altLang="en-US" sz="1400" dirty="0" smtClean="0">
                  <a:solidFill>
                    <a:schemeClr val="tx1"/>
                  </a:solidFill>
                  <a:latin typeface="+mn-ea"/>
                </a:rPr>
                <a:t>～</a:t>
              </a:r>
              <a:r>
                <a:rPr kumimoji="1" lang="en-US" altLang="ja-JP" sz="1400" dirty="0" smtClean="0">
                  <a:solidFill>
                    <a:schemeClr val="tx1"/>
                  </a:solidFill>
                  <a:latin typeface="+mn-ea"/>
                </a:rPr>
                <a:t>R5</a:t>
              </a:r>
              <a:endParaRPr kumimoji="1" lang="ja-JP" altLang="en-US" sz="1400" dirty="0">
                <a:solidFill>
                  <a:schemeClr val="tx1"/>
                </a:solidFill>
                <a:latin typeface="+mn-ea"/>
              </a:endParaRPr>
            </a:p>
          </p:txBody>
        </p:sp>
        <p:sp>
          <p:nvSpPr>
            <p:cNvPr id="62" name="ホームベース 61"/>
            <p:cNvSpPr/>
            <p:nvPr/>
          </p:nvSpPr>
          <p:spPr>
            <a:xfrm>
              <a:off x="5029673" y="3882339"/>
              <a:ext cx="4351927" cy="230448"/>
            </a:xfrm>
            <a:prstGeom prst="homePlate">
              <a:avLst>
                <a:gd name="adj" fmla="val 176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mn-ea"/>
                </a:rPr>
                <a:t>R6</a:t>
              </a:r>
              <a:r>
                <a:rPr kumimoji="1" lang="ja-JP" altLang="en-US" sz="1400" dirty="0" smtClean="0">
                  <a:solidFill>
                    <a:schemeClr val="tx1"/>
                  </a:solidFill>
                  <a:latin typeface="+mn-ea"/>
                </a:rPr>
                <a:t>～</a:t>
              </a:r>
              <a:r>
                <a:rPr kumimoji="1" lang="en-US" altLang="ja-JP" sz="1400" dirty="0" smtClean="0">
                  <a:solidFill>
                    <a:schemeClr val="tx1"/>
                  </a:solidFill>
                  <a:latin typeface="+mn-ea"/>
                </a:rPr>
                <a:t>R17</a:t>
              </a:r>
              <a:endParaRPr kumimoji="1" lang="ja-JP" altLang="en-US" sz="1400" dirty="0">
                <a:solidFill>
                  <a:schemeClr val="tx1"/>
                </a:solidFill>
                <a:latin typeface="+mn-ea"/>
              </a:endParaRPr>
            </a:p>
          </p:txBody>
        </p:sp>
      </p:grpSp>
      <p:sp>
        <p:nvSpPr>
          <p:cNvPr id="64" name="ホームベース 63"/>
          <p:cNvSpPr/>
          <p:nvPr/>
        </p:nvSpPr>
        <p:spPr>
          <a:xfrm>
            <a:off x="3410266" y="2554134"/>
            <a:ext cx="1542734" cy="277252"/>
          </a:xfrm>
          <a:prstGeom prst="homePlate">
            <a:avLst>
              <a:gd name="adj" fmla="val 176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dirty="0" smtClean="0">
                <a:solidFill>
                  <a:schemeClr val="tx1"/>
                </a:solidFill>
                <a:latin typeface="+mn-ea"/>
              </a:rPr>
              <a:t>８期</a:t>
            </a:r>
            <a:endParaRPr kumimoji="1" lang="ja-JP" altLang="en-US" sz="1200" dirty="0">
              <a:solidFill>
                <a:schemeClr val="tx1"/>
              </a:solidFill>
              <a:latin typeface="+mn-ea"/>
            </a:endParaRPr>
          </a:p>
        </p:txBody>
      </p:sp>
      <p:sp>
        <p:nvSpPr>
          <p:cNvPr id="65" name="ホームベース 64"/>
          <p:cNvSpPr/>
          <p:nvPr/>
        </p:nvSpPr>
        <p:spPr>
          <a:xfrm>
            <a:off x="2021463" y="2554134"/>
            <a:ext cx="1325420" cy="247340"/>
          </a:xfrm>
          <a:prstGeom prst="homePlate">
            <a:avLst>
              <a:gd name="adj" fmla="val 176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dirty="0" smtClean="0">
                <a:solidFill>
                  <a:schemeClr val="tx1"/>
                </a:solidFill>
                <a:latin typeface="+mn-ea"/>
              </a:rPr>
              <a:t>7</a:t>
            </a:r>
            <a:r>
              <a:rPr kumimoji="1" lang="ja-JP" altLang="en-US" sz="1400" dirty="0" smtClean="0">
                <a:solidFill>
                  <a:schemeClr val="tx1"/>
                </a:solidFill>
                <a:latin typeface="+mn-ea"/>
              </a:rPr>
              <a:t>期</a:t>
            </a:r>
            <a:endParaRPr kumimoji="1" lang="ja-JP" altLang="en-US" sz="1200" dirty="0">
              <a:solidFill>
                <a:schemeClr val="tx1"/>
              </a:solidFill>
              <a:latin typeface="+mn-ea"/>
            </a:endParaRPr>
          </a:p>
        </p:txBody>
      </p:sp>
      <p:grpSp>
        <p:nvGrpSpPr>
          <p:cNvPr id="7" name="グループ化 6"/>
          <p:cNvGrpSpPr/>
          <p:nvPr/>
        </p:nvGrpSpPr>
        <p:grpSpPr>
          <a:xfrm>
            <a:off x="518424" y="4897630"/>
            <a:ext cx="8957408" cy="555717"/>
            <a:chOff x="499354" y="4241436"/>
            <a:chExt cx="8957408" cy="555717"/>
          </a:xfrm>
        </p:grpSpPr>
        <p:sp>
          <p:nvSpPr>
            <p:cNvPr id="20" name="正方形/長方形 19"/>
            <p:cNvSpPr/>
            <p:nvPr/>
          </p:nvSpPr>
          <p:spPr>
            <a:xfrm>
              <a:off x="499354" y="4241436"/>
              <a:ext cx="1368152" cy="555717"/>
            </a:xfrm>
            <a:prstGeom prst="rec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a:latin typeface="+mn-ea"/>
                </a:rPr>
                <a:t>歯科保健</a:t>
              </a:r>
              <a:endParaRPr kumimoji="1" lang="ja-JP" altLang="en-US" sz="1400" b="1" dirty="0">
                <a:latin typeface="+mn-ea"/>
              </a:endParaRPr>
            </a:p>
          </p:txBody>
        </p:sp>
        <p:sp>
          <p:nvSpPr>
            <p:cNvPr id="35" name="ホームベース 34"/>
            <p:cNvSpPr/>
            <p:nvPr/>
          </p:nvSpPr>
          <p:spPr>
            <a:xfrm>
              <a:off x="1928665" y="4241436"/>
              <a:ext cx="7528097" cy="555717"/>
            </a:xfrm>
            <a:prstGeom prst="homePlate">
              <a:avLst>
                <a:gd name="adj" fmla="val 17678"/>
              </a:avLst>
            </a:prstGeom>
            <a:solidFill>
              <a:schemeClr val="bg1">
                <a:lumMod val="5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latin typeface="+mn-ea"/>
                </a:rPr>
                <a:t>北海道歯科保健医療推進計画（</a:t>
              </a:r>
              <a:r>
                <a:rPr lang="en-US" altLang="ja-JP" sz="1400" b="1" dirty="0">
                  <a:latin typeface="+mn-ea"/>
                </a:rPr>
                <a:t>8020</a:t>
              </a:r>
              <a:r>
                <a:rPr lang="ja-JP" altLang="en-US" sz="1400" b="1" dirty="0">
                  <a:latin typeface="+mn-ea"/>
                </a:rPr>
                <a:t>歯</a:t>
              </a:r>
              <a:r>
                <a:rPr lang="ja-JP" altLang="en-US" sz="1400" b="1" dirty="0" err="1">
                  <a:latin typeface="+mn-ea"/>
                </a:rPr>
                <a:t>っぴい</a:t>
              </a:r>
              <a:r>
                <a:rPr lang="ja-JP" altLang="en-US" sz="1400" b="1" dirty="0">
                  <a:latin typeface="+mn-ea"/>
                </a:rPr>
                <a:t>プラン）</a:t>
              </a:r>
            </a:p>
            <a:p>
              <a:endParaRPr kumimoji="1" lang="ja-JP" altLang="en-US" sz="1400" b="1" dirty="0">
                <a:latin typeface="+mn-ea"/>
              </a:endParaRPr>
            </a:p>
          </p:txBody>
        </p:sp>
        <p:sp>
          <p:nvSpPr>
            <p:cNvPr id="77" name="ホームベース 76"/>
            <p:cNvSpPr/>
            <p:nvPr/>
          </p:nvSpPr>
          <p:spPr>
            <a:xfrm>
              <a:off x="5028115" y="4519294"/>
              <a:ext cx="4354038" cy="231366"/>
            </a:xfrm>
            <a:prstGeom prst="homePlate">
              <a:avLst>
                <a:gd name="adj" fmla="val 176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dirty="0" smtClean="0">
                  <a:solidFill>
                    <a:schemeClr val="tx1"/>
                  </a:solidFill>
                  <a:latin typeface="+mn-ea"/>
                </a:rPr>
                <a:t>R6</a:t>
              </a:r>
              <a:r>
                <a:rPr kumimoji="1" lang="ja-JP" altLang="en-US" sz="1400" dirty="0" smtClean="0">
                  <a:solidFill>
                    <a:schemeClr val="tx1"/>
                  </a:solidFill>
                  <a:latin typeface="+mn-ea"/>
                </a:rPr>
                <a:t>～</a:t>
              </a:r>
              <a:r>
                <a:rPr kumimoji="1" lang="en-US" altLang="ja-JP" sz="1400" dirty="0" smtClean="0">
                  <a:solidFill>
                    <a:schemeClr val="tx1"/>
                  </a:solidFill>
                  <a:latin typeface="+mn-ea"/>
                </a:rPr>
                <a:t>R17</a:t>
              </a:r>
              <a:endParaRPr kumimoji="1" lang="ja-JP" altLang="en-US" sz="1400" dirty="0">
                <a:solidFill>
                  <a:schemeClr val="tx1"/>
                </a:solidFill>
                <a:latin typeface="+mn-ea"/>
              </a:endParaRPr>
            </a:p>
          </p:txBody>
        </p:sp>
      </p:grpSp>
      <p:sp>
        <p:nvSpPr>
          <p:cNvPr id="82" name="ホームベース 81"/>
          <p:cNvSpPr/>
          <p:nvPr/>
        </p:nvSpPr>
        <p:spPr>
          <a:xfrm>
            <a:off x="1997575" y="6435117"/>
            <a:ext cx="2968584" cy="254291"/>
          </a:xfrm>
          <a:prstGeom prst="homePlate">
            <a:avLst>
              <a:gd name="adj" fmla="val 176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sz="1400" dirty="0" smtClean="0">
                <a:solidFill>
                  <a:schemeClr val="tx1"/>
                </a:solidFill>
                <a:latin typeface="+mn-ea"/>
              </a:rPr>
              <a:t>3</a:t>
            </a:r>
            <a:r>
              <a:rPr lang="ja-JP" altLang="en-US" sz="1400" dirty="0" smtClean="0">
                <a:solidFill>
                  <a:schemeClr val="tx1"/>
                </a:solidFill>
                <a:latin typeface="+mn-ea"/>
              </a:rPr>
              <a:t>期</a:t>
            </a:r>
            <a:endParaRPr kumimoji="1" lang="ja-JP" altLang="en-US" sz="1400" dirty="0">
              <a:solidFill>
                <a:schemeClr val="tx1"/>
              </a:solidFill>
              <a:latin typeface="+mn-ea"/>
            </a:endParaRPr>
          </a:p>
        </p:txBody>
      </p:sp>
      <p:grpSp>
        <p:nvGrpSpPr>
          <p:cNvPr id="5" name="グループ化 4"/>
          <p:cNvGrpSpPr/>
          <p:nvPr/>
        </p:nvGrpSpPr>
        <p:grpSpPr>
          <a:xfrm>
            <a:off x="1954424" y="2937934"/>
            <a:ext cx="7537314" cy="529888"/>
            <a:chOff x="1928662" y="4915336"/>
            <a:chExt cx="7537314" cy="529888"/>
          </a:xfrm>
        </p:grpSpPr>
        <p:sp>
          <p:nvSpPr>
            <p:cNvPr id="36" name="ホームベース 35"/>
            <p:cNvSpPr/>
            <p:nvPr/>
          </p:nvSpPr>
          <p:spPr>
            <a:xfrm>
              <a:off x="1928662" y="4915336"/>
              <a:ext cx="7537314" cy="529888"/>
            </a:xfrm>
            <a:prstGeom prst="homePlate">
              <a:avLst>
                <a:gd name="adj" fmla="val 17678"/>
              </a:avLst>
            </a:prstGeom>
            <a:solidFill>
              <a:schemeClr val="bg1">
                <a:lumMod val="5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b="1" dirty="0">
                  <a:latin typeface="+mn-ea"/>
                </a:rPr>
                <a:t>北海道がん対策推進計画</a:t>
              </a:r>
            </a:p>
          </p:txBody>
        </p:sp>
        <p:sp>
          <p:nvSpPr>
            <p:cNvPr id="87" name="ホームベース 86"/>
            <p:cNvSpPr/>
            <p:nvPr/>
          </p:nvSpPr>
          <p:spPr>
            <a:xfrm>
              <a:off x="1995701" y="5164152"/>
              <a:ext cx="2974876" cy="246918"/>
            </a:xfrm>
            <a:prstGeom prst="homePlate">
              <a:avLst>
                <a:gd name="adj" fmla="val 176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sz="1400" dirty="0" smtClean="0">
                  <a:solidFill>
                    <a:schemeClr val="tx1"/>
                  </a:solidFill>
                  <a:latin typeface="+mn-ea"/>
                </a:rPr>
                <a:t>3</a:t>
              </a:r>
              <a:r>
                <a:rPr lang="ja-JP" altLang="en-US" sz="1400" dirty="0" smtClean="0">
                  <a:solidFill>
                    <a:schemeClr val="tx1"/>
                  </a:solidFill>
                  <a:latin typeface="+mn-ea"/>
                </a:rPr>
                <a:t>期</a:t>
              </a:r>
              <a:endParaRPr kumimoji="1" lang="ja-JP" altLang="en-US" sz="1400" dirty="0">
                <a:solidFill>
                  <a:schemeClr val="tx1"/>
                </a:solidFill>
                <a:latin typeface="+mn-ea"/>
              </a:endParaRPr>
            </a:p>
          </p:txBody>
        </p:sp>
      </p:grpSp>
      <p:sp>
        <p:nvSpPr>
          <p:cNvPr id="89" name="ホームベース 88"/>
          <p:cNvSpPr/>
          <p:nvPr/>
        </p:nvSpPr>
        <p:spPr>
          <a:xfrm>
            <a:off x="8041258" y="6446297"/>
            <a:ext cx="1342873" cy="237865"/>
          </a:xfrm>
          <a:prstGeom prst="homePlate">
            <a:avLst>
              <a:gd name="adj" fmla="val 176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n-ea"/>
              </a:rPr>
              <a:t>５期</a:t>
            </a:r>
            <a:endParaRPr kumimoji="1" lang="ja-JP" altLang="en-US" sz="1400" dirty="0">
              <a:solidFill>
                <a:schemeClr val="tx1"/>
              </a:solidFill>
              <a:latin typeface="+mn-ea"/>
            </a:endParaRPr>
          </a:p>
        </p:txBody>
      </p:sp>
      <p:sp>
        <p:nvSpPr>
          <p:cNvPr id="26" name="ホームベース 25"/>
          <p:cNvSpPr/>
          <p:nvPr/>
        </p:nvSpPr>
        <p:spPr>
          <a:xfrm>
            <a:off x="5063686" y="2554135"/>
            <a:ext cx="1411151" cy="238473"/>
          </a:xfrm>
          <a:prstGeom prst="homePlate">
            <a:avLst>
              <a:gd name="adj" fmla="val 176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dirty="0" smtClean="0">
                <a:solidFill>
                  <a:schemeClr val="tx1"/>
                </a:solidFill>
                <a:latin typeface="+mn-ea"/>
              </a:rPr>
              <a:t>９期</a:t>
            </a:r>
            <a:endParaRPr kumimoji="1" lang="ja-JP" altLang="en-US" sz="1400" dirty="0">
              <a:solidFill>
                <a:schemeClr val="tx1"/>
              </a:solidFill>
              <a:latin typeface="+mn-ea"/>
            </a:endParaRPr>
          </a:p>
        </p:txBody>
      </p:sp>
      <p:sp>
        <p:nvSpPr>
          <p:cNvPr id="33" name="ホームベース 32"/>
          <p:cNvSpPr/>
          <p:nvPr/>
        </p:nvSpPr>
        <p:spPr>
          <a:xfrm>
            <a:off x="6528971" y="2554134"/>
            <a:ext cx="1499595" cy="239432"/>
          </a:xfrm>
          <a:prstGeom prst="homePlate">
            <a:avLst>
              <a:gd name="adj" fmla="val 176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dirty="0" smtClean="0">
                <a:solidFill>
                  <a:schemeClr val="tx1"/>
                </a:solidFill>
                <a:latin typeface="+mn-ea"/>
              </a:rPr>
              <a:t>10</a:t>
            </a:r>
            <a:r>
              <a:rPr kumimoji="1" lang="ja-JP" altLang="en-US" sz="1400" dirty="0" smtClean="0">
                <a:solidFill>
                  <a:schemeClr val="tx1"/>
                </a:solidFill>
                <a:latin typeface="+mn-ea"/>
              </a:rPr>
              <a:t>期</a:t>
            </a:r>
            <a:endParaRPr kumimoji="1" lang="ja-JP" altLang="en-US" sz="1400" dirty="0">
              <a:solidFill>
                <a:schemeClr val="tx1"/>
              </a:solidFill>
              <a:latin typeface="+mn-ea"/>
            </a:endParaRPr>
          </a:p>
        </p:txBody>
      </p:sp>
      <p:sp>
        <p:nvSpPr>
          <p:cNvPr id="34" name="ホームベース 33"/>
          <p:cNvSpPr/>
          <p:nvPr/>
        </p:nvSpPr>
        <p:spPr>
          <a:xfrm>
            <a:off x="8090698" y="2552131"/>
            <a:ext cx="1284115" cy="240477"/>
          </a:xfrm>
          <a:prstGeom prst="homePlate">
            <a:avLst>
              <a:gd name="adj" fmla="val 176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mn-ea"/>
              </a:rPr>
              <a:t>11</a:t>
            </a:r>
            <a:r>
              <a:rPr kumimoji="1" lang="ja-JP" altLang="en-US" sz="1400" dirty="0" smtClean="0">
                <a:solidFill>
                  <a:schemeClr val="tx1"/>
                </a:solidFill>
                <a:latin typeface="+mn-ea"/>
              </a:rPr>
              <a:t>期</a:t>
            </a:r>
            <a:endParaRPr kumimoji="1" lang="ja-JP" altLang="en-US" sz="1400" dirty="0">
              <a:solidFill>
                <a:schemeClr val="tx1"/>
              </a:solidFill>
              <a:latin typeface="+mn-ea"/>
            </a:endParaRPr>
          </a:p>
        </p:txBody>
      </p:sp>
      <p:sp>
        <p:nvSpPr>
          <p:cNvPr id="63" name="正方形/長方形 62"/>
          <p:cNvSpPr/>
          <p:nvPr/>
        </p:nvSpPr>
        <p:spPr>
          <a:xfrm>
            <a:off x="0" y="7990"/>
            <a:ext cx="9906000" cy="337791"/>
          </a:xfrm>
          <a:prstGeom prst="rect">
            <a:avLst/>
          </a:prstGeom>
          <a:solidFill>
            <a:schemeClr val="accent5">
              <a:lumMod val="50000"/>
            </a:schemeClr>
          </a:solidFill>
          <a:effectLst/>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1662" b="1" dirty="0" smtClean="0">
                <a:latin typeface="游ゴシック" panose="020B0400000000000000" pitchFamily="50" charset="-128"/>
                <a:ea typeface="游ゴシック" panose="020B0400000000000000" pitchFamily="50" charset="-128"/>
              </a:rPr>
              <a:t>他計画との関係等（道保健福祉部が所管する主な計画）</a:t>
            </a:r>
            <a:endParaRPr lang="ja-JP" altLang="en-US" sz="1662" b="1" dirty="0">
              <a:latin typeface="游ゴシック" panose="020B0400000000000000" pitchFamily="50" charset="-128"/>
              <a:ea typeface="游ゴシック" panose="020B0400000000000000" pitchFamily="50" charset="-128"/>
            </a:endParaRPr>
          </a:p>
        </p:txBody>
      </p:sp>
      <p:grpSp>
        <p:nvGrpSpPr>
          <p:cNvPr id="66" name="グループ化 65"/>
          <p:cNvGrpSpPr/>
          <p:nvPr/>
        </p:nvGrpSpPr>
        <p:grpSpPr>
          <a:xfrm>
            <a:off x="503645" y="3572597"/>
            <a:ext cx="8985648" cy="565915"/>
            <a:chOff x="498801" y="3593364"/>
            <a:chExt cx="8952554" cy="565915"/>
          </a:xfrm>
        </p:grpSpPr>
        <p:sp>
          <p:nvSpPr>
            <p:cNvPr id="72" name="正方形/長方形 71"/>
            <p:cNvSpPr/>
            <p:nvPr/>
          </p:nvSpPr>
          <p:spPr>
            <a:xfrm>
              <a:off x="498801" y="3603562"/>
              <a:ext cx="1368152" cy="555717"/>
            </a:xfrm>
            <a:prstGeom prst="rec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mn-ea"/>
                </a:rPr>
                <a:t>循環器対策</a:t>
              </a:r>
              <a:endParaRPr kumimoji="1" lang="ja-JP" altLang="en-US" sz="1400" b="1" dirty="0">
                <a:latin typeface="+mn-ea"/>
              </a:endParaRPr>
            </a:p>
          </p:txBody>
        </p:sp>
        <p:sp>
          <p:nvSpPr>
            <p:cNvPr id="73" name="ホームベース 72"/>
            <p:cNvSpPr/>
            <p:nvPr/>
          </p:nvSpPr>
          <p:spPr>
            <a:xfrm>
              <a:off x="3417348" y="3593364"/>
              <a:ext cx="6034007" cy="555717"/>
            </a:xfrm>
            <a:prstGeom prst="homePlate">
              <a:avLst>
                <a:gd name="adj" fmla="val 17678"/>
              </a:avLst>
            </a:prstGeom>
            <a:solidFill>
              <a:schemeClr val="bg1">
                <a:lumMod val="5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b="1" dirty="0" smtClean="0">
                  <a:latin typeface="+mn-ea"/>
                </a:rPr>
                <a:t>北海道循環器対策推進計画</a:t>
              </a:r>
              <a:endParaRPr kumimoji="1" lang="ja-JP" altLang="en-US" sz="1400" b="1" dirty="0">
                <a:latin typeface="+mn-ea"/>
              </a:endParaRPr>
            </a:p>
          </p:txBody>
        </p:sp>
        <p:sp>
          <p:nvSpPr>
            <p:cNvPr id="75" name="ホームベース 74"/>
            <p:cNvSpPr/>
            <p:nvPr/>
          </p:nvSpPr>
          <p:spPr>
            <a:xfrm>
              <a:off x="3549282" y="3881135"/>
              <a:ext cx="1419285" cy="231199"/>
            </a:xfrm>
            <a:prstGeom prst="homePlate">
              <a:avLst>
                <a:gd name="adj" fmla="val 176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n-ea"/>
                </a:rPr>
                <a:t>１期</a:t>
              </a:r>
              <a:endParaRPr kumimoji="1" lang="ja-JP" altLang="en-US" sz="1400" dirty="0">
                <a:solidFill>
                  <a:schemeClr val="tx1"/>
                </a:solidFill>
                <a:latin typeface="+mn-ea"/>
              </a:endParaRPr>
            </a:p>
          </p:txBody>
        </p:sp>
      </p:grpSp>
      <p:sp>
        <p:nvSpPr>
          <p:cNvPr id="79" name="ホームベース 78"/>
          <p:cNvSpPr/>
          <p:nvPr/>
        </p:nvSpPr>
        <p:spPr>
          <a:xfrm>
            <a:off x="5014367" y="554160"/>
            <a:ext cx="1510262" cy="504056"/>
          </a:xfrm>
          <a:prstGeom prst="homePlate">
            <a:avLst>
              <a:gd name="adj" fmla="val 17678"/>
            </a:avLst>
          </a:prstGeom>
          <a:solidFill>
            <a:schemeClr val="accent5">
              <a:lumMod val="5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b="1" dirty="0" smtClean="0">
                <a:latin typeface="+mn-ea"/>
              </a:rPr>
              <a:t>R6</a:t>
            </a:r>
            <a:r>
              <a:rPr kumimoji="1" lang="ja-JP" altLang="en-US" sz="1400" b="1" dirty="0" smtClean="0">
                <a:latin typeface="+mn-ea"/>
              </a:rPr>
              <a:t>～</a:t>
            </a:r>
            <a:r>
              <a:rPr kumimoji="1" lang="en-US" altLang="ja-JP" sz="1400" b="1" dirty="0" smtClean="0">
                <a:latin typeface="+mn-ea"/>
              </a:rPr>
              <a:t>R8</a:t>
            </a:r>
            <a:endParaRPr kumimoji="1" lang="en-US" altLang="ja-JP" sz="1400" b="1" dirty="0">
              <a:latin typeface="+mn-ea"/>
            </a:endParaRPr>
          </a:p>
          <a:p>
            <a:pPr algn="ctr"/>
            <a:r>
              <a:rPr kumimoji="1" lang="en-US" altLang="ja-JP" sz="1400" b="1" dirty="0" smtClean="0">
                <a:latin typeface="+mn-ea"/>
              </a:rPr>
              <a:t>2024</a:t>
            </a:r>
            <a:r>
              <a:rPr kumimoji="1" lang="ja-JP" altLang="en-US" sz="1400" b="1" dirty="0" smtClean="0">
                <a:latin typeface="+mn-ea"/>
              </a:rPr>
              <a:t>～</a:t>
            </a:r>
            <a:r>
              <a:rPr kumimoji="1" lang="en-US" altLang="ja-JP" sz="1400" b="1" dirty="0" smtClean="0">
                <a:latin typeface="+mn-ea"/>
              </a:rPr>
              <a:t>2026</a:t>
            </a:r>
            <a:endParaRPr kumimoji="1" lang="ja-JP" altLang="en-US" sz="1400" b="1" dirty="0">
              <a:latin typeface="+mn-ea"/>
            </a:endParaRPr>
          </a:p>
        </p:txBody>
      </p:sp>
      <p:sp>
        <p:nvSpPr>
          <p:cNvPr id="83" name="ホームベース 82"/>
          <p:cNvSpPr/>
          <p:nvPr/>
        </p:nvSpPr>
        <p:spPr>
          <a:xfrm>
            <a:off x="6565585" y="558697"/>
            <a:ext cx="1510262" cy="504056"/>
          </a:xfrm>
          <a:prstGeom prst="homePlate">
            <a:avLst>
              <a:gd name="adj" fmla="val 17678"/>
            </a:avLst>
          </a:prstGeom>
          <a:solidFill>
            <a:schemeClr val="accent5">
              <a:lumMod val="5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b="1" dirty="0" smtClean="0">
                <a:latin typeface="+mn-ea"/>
              </a:rPr>
              <a:t>R9</a:t>
            </a:r>
            <a:r>
              <a:rPr kumimoji="1" lang="ja-JP" altLang="en-US" sz="1400" b="1" dirty="0" smtClean="0">
                <a:latin typeface="+mn-ea"/>
              </a:rPr>
              <a:t>～</a:t>
            </a:r>
            <a:r>
              <a:rPr kumimoji="1" lang="en-US" altLang="ja-JP" sz="1400" b="1" dirty="0" smtClean="0">
                <a:latin typeface="+mn-ea"/>
              </a:rPr>
              <a:t>R11</a:t>
            </a:r>
            <a:endParaRPr kumimoji="1" lang="en-US" altLang="ja-JP" sz="1400" b="1" dirty="0">
              <a:latin typeface="+mn-ea"/>
            </a:endParaRPr>
          </a:p>
          <a:p>
            <a:pPr algn="ctr"/>
            <a:r>
              <a:rPr kumimoji="1" lang="en-US" altLang="ja-JP" sz="1400" b="1" dirty="0" smtClean="0">
                <a:latin typeface="+mn-ea"/>
              </a:rPr>
              <a:t>2027</a:t>
            </a:r>
            <a:r>
              <a:rPr kumimoji="1" lang="ja-JP" altLang="en-US" sz="1400" b="1" dirty="0" smtClean="0">
                <a:latin typeface="+mn-ea"/>
              </a:rPr>
              <a:t>～</a:t>
            </a:r>
            <a:r>
              <a:rPr kumimoji="1" lang="en-US" altLang="ja-JP" sz="1400" b="1" dirty="0" smtClean="0">
                <a:latin typeface="+mn-ea"/>
              </a:rPr>
              <a:t>2029</a:t>
            </a:r>
            <a:endParaRPr kumimoji="1" lang="ja-JP" altLang="en-US" sz="1400" b="1" dirty="0">
              <a:latin typeface="+mn-ea"/>
            </a:endParaRPr>
          </a:p>
        </p:txBody>
      </p:sp>
      <p:sp>
        <p:nvSpPr>
          <p:cNvPr id="84" name="ホームベース 83"/>
          <p:cNvSpPr/>
          <p:nvPr/>
        </p:nvSpPr>
        <p:spPr>
          <a:xfrm>
            <a:off x="8075847" y="543684"/>
            <a:ext cx="1413446" cy="504056"/>
          </a:xfrm>
          <a:prstGeom prst="homePlate">
            <a:avLst>
              <a:gd name="adj" fmla="val 17678"/>
            </a:avLst>
          </a:prstGeom>
          <a:solidFill>
            <a:schemeClr val="accent5">
              <a:lumMod val="5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1400" b="1" dirty="0" smtClean="0">
                <a:latin typeface="+mn-ea"/>
              </a:rPr>
              <a:t>R12</a:t>
            </a:r>
            <a:r>
              <a:rPr kumimoji="1" lang="ja-JP" altLang="en-US" sz="1400" b="1" dirty="0" smtClean="0">
                <a:latin typeface="+mn-ea"/>
              </a:rPr>
              <a:t>～</a:t>
            </a:r>
            <a:endParaRPr kumimoji="1" lang="en-US" altLang="ja-JP" sz="1400" b="1" dirty="0">
              <a:latin typeface="+mn-ea"/>
            </a:endParaRPr>
          </a:p>
          <a:p>
            <a:pPr algn="ctr"/>
            <a:r>
              <a:rPr kumimoji="1" lang="en-US" altLang="ja-JP" sz="1400" b="1" dirty="0" smtClean="0">
                <a:latin typeface="+mn-ea"/>
              </a:rPr>
              <a:t>2030</a:t>
            </a:r>
            <a:r>
              <a:rPr kumimoji="1" lang="ja-JP" altLang="en-US" sz="1400" b="1" dirty="0" smtClean="0">
                <a:latin typeface="+mn-ea"/>
              </a:rPr>
              <a:t>～</a:t>
            </a:r>
            <a:endParaRPr kumimoji="1" lang="ja-JP" altLang="en-US" sz="1400" b="1" dirty="0">
              <a:latin typeface="+mn-ea"/>
            </a:endParaRPr>
          </a:p>
        </p:txBody>
      </p:sp>
      <p:sp>
        <p:nvSpPr>
          <p:cNvPr id="90" name="ホームベース 89"/>
          <p:cNvSpPr/>
          <p:nvPr/>
        </p:nvSpPr>
        <p:spPr>
          <a:xfrm>
            <a:off x="5049296" y="3193130"/>
            <a:ext cx="2991962" cy="246918"/>
          </a:xfrm>
          <a:prstGeom prst="homePlate">
            <a:avLst>
              <a:gd name="adj" fmla="val 176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400" dirty="0" smtClean="0">
                <a:solidFill>
                  <a:schemeClr val="tx1"/>
                </a:solidFill>
                <a:latin typeface="+mn-ea"/>
              </a:rPr>
              <a:t>４期</a:t>
            </a:r>
            <a:endParaRPr kumimoji="1" lang="ja-JP" altLang="en-US" sz="1400" dirty="0">
              <a:solidFill>
                <a:schemeClr val="tx1"/>
              </a:solidFill>
              <a:latin typeface="+mn-ea"/>
            </a:endParaRPr>
          </a:p>
        </p:txBody>
      </p:sp>
      <p:sp>
        <p:nvSpPr>
          <p:cNvPr id="91" name="ホームベース 90"/>
          <p:cNvSpPr/>
          <p:nvPr/>
        </p:nvSpPr>
        <p:spPr>
          <a:xfrm>
            <a:off x="8090697" y="3194728"/>
            <a:ext cx="1338695" cy="238940"/>
          </a:xfrm>
          <a:prstGeom prst="homePlate">
            <a:avLst>
              <a:gd name="adj" fmla="val 176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n-ea"/>
              </a:rPr>
              <a:t>５期</a:t>
            </a:r>
            <a:endParaRPr kumimoji="1" lang="ja-JP" altLang="en-US" sz="1400" dirty="0">
              <a:solidFill>
                <a:schemeClr val="tx1"/>
              </a:solidFill>
              <a:latin typeface="+mn-ea"/>
            </a:endParaRPr>
          </a:p>
        </p:txBody>
      </p:sp>
      <p:sp>
        <p:nvSpPr>
          <p:cNvPr id="94" name="ホームベース 93"/>
          <p:cNvSpPr/>
          <p:nvPr/>
        </p:nvSpPr>
        <p:spPr>
          <a:xfrm>
            <a:off x="8090697" y="3873054"/>
            <a:ext cx="1284118" cy="218513"/>
          </a:xfrm>
          <a:prstGeom prst="homePlate">
            <a:avLst>
              <a:gd name="adj" fmla="val 176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n-ea"/>
              </a:rPr>
              <a:t>３期</a:t>
            </a:r>
            <a:endParaRPr kumimoji="1" lang="ja-JP" altLang="en-US" sz="1400" dirty="0">
              <a:solidFill>
                <a:schemeClr val="tx1"/>
              </a:solidFill>
              <a:latin typeface="+mn-ea"/>
            </a:endParaRPr>
          </a:p>
        </p:txBody>
      </p:sp>
      <p:sp>
        <p:nvSpPr>
          <p:cNvPr id="95" name="ホームベース 94"/>
          <p:cNvSpPr/>
          <p:nvPr/>
        </p:nvSpPr>
        <p:spPr>
          <a:xfrm>
            <a:off x="5014367" y="6430269"/>
            <a:ext cx="2968584" cy="254291"/>
          </a:xfrm>
          <a:prstGeom prst="homePlate">
            <a:avLst>
              <a:gd name="adj" fmla="val 176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400" dirty="0" smtClean="0">
                <a:solidFill>
                  <a:schemeClr val="tx1"/>
                </a:solidFill>
                <a:latin typeface="+mn-ea"/>
              </a:rPr>
              <a:t>４期</a:t>
            </a:r>
            <a:endParaRPr kumimoji="1" lang="ja-JP" altLang="en-US" sz="1400" dirty="0">
              <a:solidFill>
                <a:schemeClr val="tx1"/>
              </a:solidFill>
              <a:latin typeface="+mn-ea"/>
            </a:endParaRPr>
          </a:p>
        </p:txBody>
      </p:sp>
      <p:sp>
        <p:nvSpPr>
          <p:cNvPr id="96" name="スライド番号プレースホルダー 5"/>
          <p:cNvSpPr>
            <a:spLocks noGrp="1"/>
          </p:cNvSpPr>
          <p:nvPr>
            <p:ph type="sldNum" sz="quarter" idx="12"/>
          </p:nvPr>
        </p:nvSpPr>
        <p:spPr>
          <a:xfrm>
            <a:off x="7668145" y="6446297"/>
            <a:ext cx="2228850" cy="365125"/>
          </a:xfrm>
        </p:spPr>
        <p:txBody>
          <a:bodyPr/>
          <a:lstStyle/>
          <a:p>
            <a:fld id="{7D1F2A22-9BBE-4B2C-A83B-E072242DD3B0}" type="slidenum">
              <a:rPr kumimoji="1" lang="ja-JP" altLang="en-US" smtClean="0"/>
              <a:pPr/>
              <a:t>10</a:t>
            </a:fld>
            <a:endParaRPr kumimoji="1" lang="ja-JP" altLang="en-US" dirty="0"/>
          </a:p>
        </p:txBody>
      </p:sp>
      <p:sp>
        <p:nvSpPr>
          <p:cNvPr id="101" name="ホームベース 100"/>
          <p:cNvSpPr/>
          <p:nvPr/>
        </p:nvSpPr>
        <p:spPr>
          <a:xfrm>
            <a:off x="8075847" y="5805340"/>
            <a:ext cx="1284115" cy="240477"/>
          </a:xfrm>
          <a:prstGeom prst="homePlate">
            <a:avLst>
              <a:gd name="adj" fmla="val 176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n-ea"/>
              </a:rPr>
              <a:t>７期</a:t>
            </a:r>
            <a:endParaRPr kumimoji="1" lang="ja-JP" altLang="en-US" sz="1400" dirty="0">
              <a:solidFill>
                <a:schemeClr val="tx1"/>
              </a:solidFill>
              <a:latin typeface="+mn-ea"/>
            </a:endParaRPr>
          </a:p>
        </p:txBody>
      </p:sp>
      <p:sp>
        <p:nvSpPr>
          <p:cNvPr id="102" name="ホームベース 101"/>
          <p:cNvSpPr/>
          <p:nvPr/>
        </p:nvSpPr>
        <p:spPr>
          <a:xfrm>
            <a:off x="2006593" y="5175488"/>
            <a:ext cx="2981734" cy="231366"/>
          </a:xfrm>
          <a:prstGeom prst="homePlate">
            <a:avLst>
              <a:gd name="adj" fmla="val 176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mn-ea"/>
              </a:rPr>
              <a:t>H30</a:t>
            </a:r>
            <a:r>
              <a:rPr kumimoji="1" lang="ja-JP" altLang="en-US" sz="1400" dirty="0" smtClean="0">
                <a:solidFill>
                  <a:schemeClr val="tx1"/>
                </a:solidFill>
                <a:latin typeface="+mn-ea"/>
              </a:rPr>
              <a:t>～</a:t>
            </a:r>
            <a:r>
              <a:rPr kumimoji="1" lang="en-US" altLang="ja-JP" sz="1400" dirty="0" smtClean="0">
                <a:solidFill>
                  <a:schemeClr val="tx1"/>
                </a:solidFill>
                <a:latin typeface="+mn-ea"/>
              </a:rPr>
              <a:t>R5</a:t>
            </a:r>
            <a:endParaRPr kumimoji="1" lang="ja-JP" altLang="en-US" sz="1400" dirty="0">
              <a:solidFill>
                <a:schemeClr val="tx1"/>
              </a:solidFill>
              <a:latin typeface="+mn-ea"/>
            </a:endParaRPr>
          </a:p>
        </p:txBody>
      </p:sp>
      <p:sp>
        <p:nvSpPr>
          <p:cNvPr id="58" name="ホームベース 57"/>
          <p:cNvSpPr/>
          <p:nvPr/>
        </p:nvSpPr>
        <p:spPr>
          <a:xfrm>
            <a:off x="2009675" y="5813811"/>
            <a:ext cx="2974876" cy="246918"/>
          </a:xfrm>
          <a:prstGeom prst="homePlate">
            <a:avLst>
              <a:gd name="adj" fmla="val 176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400" dirty="0" smtClean="0">
                <a:solidFill>
                  <a:schemeClr val="tx1"/>
                </a:solidFill>
                <a:latin typeface="+mn-ea"/>
              </a:rPr>
              <a:t>５期</a:t>
            </a:r>
            <a:endParaRPr kumimoji="1" lang="ja-JP" altLang="en-US" sz="1400" dirty="0">
              <a:solidFill>
                <a:schemeClr val="tx1"/>
              </a:solidFill>
              <a:latin typeface="+mn-ea"/>
            </a:endParaRPr>
          </a:p>
        </p:txBody>
      </p:sp>
      <p:sp>
        <p:nvSpPr>
          <p:cNvPr id="9" name="正方形/長方形 8"/>
          <p:cNvSpPr/>
          <p:nvPr/>
        </p:nvSpPr>
        <p:spPr>
          <a:xfrm>
            <a:off x="4966159" y="461818"/>
            <a:ext cx="3124538" cy="6279551"/>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ホームベース 58"/>
          <p:cNvSpPr/>
          <p:nvPr/>
        </p:nvSpPr>
        <p:spPr>
          <a:xfrm>
            <a:off x="5057839" y="5797988"/>
            <a:ext cx="2974876" cy="246918"/>
          </a:xfrm>
          <a:prstGeom prst="homePlate">
            <a:avLst>
              <a:gd name="adj" fmla="val 176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400" dirty="0" smtClean="0">
                <a:solidFill>
                  <a:schemeClr val="tx1"/>
                </a:solidFill>
                <a:latin typeface="+mn-ea"/>
              </a:rPr>
              <a:t>６期</a:t>
            </a:r>
            <a:endParaRPr kumimoji="1" lang="ja-JP" altLang="en-US" sz="1400" dirty="0">
              <a:solidFill>
                <a:schemeClr val="tx1"/>
              </a:solidFill>
              <a:latin typeface="+mn-ea"/>
            </a:endParaRPr>
          </a:p>
        </p:txBody>
      </p:sp>
      <p:sp>
        <p:nvSpPr>
          <p:cNvPr id="60" name="ホームベース 59"/>
          <p:cNvSpPr/>
          <p:nvPr/>
        </p:nvSpPr>
        <p:spPr>
          <a:xfrm>
            <a:off x="5044277" y="3842523"/>
            <a:ext cx="2991962" cy="246918"/>
          </a:xfrm>
          <a:prstGeom prst="homePlate">
            <a:avLst>
              <a:gd name="adj" fmla="val 1767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400" dirty="0" smtClean="0">
                <a:solidFill>
                  <a:schemeClr val="tx1"/>
                </a:solidFill>
                <a:latin typeface="+mn-ea"/>
              </a:rPr>
              <a:t>２期</a:t>
            </a:r>
            <a:endParaRPr kumimoji="1" lang="ja-JP" altLang="en-US" sz="1400" dirty="0">
              <a:solidFill>
                <a:schemeClr val="tx1"/>
              </a:solidFill>
              <a:latin typeface="+mn-ea"/>
            </a:endParaRPr>
          </a:p>
        </p:txBody>
      </p:sp>
    </p:spTree>
    <p:extLst>
      <p:ext uri="{BB962C8B-B14F-4D97-AF65-F5344CB8AC3E}">
        <p14:creationId xmlns:p14="http://schemas.microsoft.com/office/powerpoint/2010/main" val="22995264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角丸四角形 57"/>
          <p:cNvSpPr/>
          <p:nvPr/>
        </p:nvSpPr>
        <p:spPr>
          <a:xfrm>
            <a:off x="564957" y="5376334"/>
            <a:ext cx="8871332" cy="1356017"/>
          </a:xfrm>
          <a:prstGeom prst="roundRect">
            <a:avLst>
              <a:gd name="adj" fmla="val 10658"/>
            </a:avLst>
          </a:prstGeom>
          <a:no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矢印コネクタ 29"/>
          <p:cNvCxnSpPr/>
          <p:nvPr/>
        </p:nvCxnSpPr>
        <p:spPr>
          <a:xfrm>
            <a:off x="7241345" y="1414276"/>
            <a:ext cx="0" cy="2568402"/>
          </a:xfrm>
          <a:prstGeom prst="straightConnector1">
            <a:avLst/>
          </a:prstGeom>
          <a:ln w="762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2568003" y="1444842"/>
            <a:ext cx="48373" cy="3940492"/>
          </a:xfrm>
          <a:prstGeom prst="straightConnector1">
            <a:avLst/>
          </a:prstGeom>
          <a:ln w="762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0" y="1"/>
            <a:ext cx="9906000" cy="338381"/>
          </a:xfrm>
          <a:prstGeom prst="rect">
            <a:avLst/>
          </a:prstGeom>
          <a:solidFill>
            <a:schemeClr val="accent5">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pPr algn="ctr">
              <a:lnSpc>
                <a:spcPct val="150000"/>
              </a:lnSpc>
            </a:pPr>
            <a:r>
              <a:rPr kumimoji="1" lang="ja-JP" altLang="en-US" b="1" dirty="0">
                <a:latin typeface="游ゴシック" panose="020B0400000000000000" pitchFamily="50" charset="-128"/>
                <a:ea typeface="游ゴシック" panose="020B0400000000000000" pitchFamily="50" charset="-128"/>
                <a:cs typeface="メイリオ" panose="020B0604030504040204" pitchFamily="50" charset="-128"/>
              </a:rPr>
              <a:t>医療計画及び介護保険計画の策定スキーム</a:t>
            </a:r>
          </a:p>
        </p:txBody>
      </p:sp>
      <p:sp>
        <p:nvSpPr>
          <p:cNvPr id="8" name="角丸四角形 7"/>
          <p:cNvSpPr/>
          <p:nvPr/>
        </p:nvSpPr>
        <p:spPr>
          <a:xfrm>
            <a:off x="988327" y="3549362"/>
            <a:ext cx="3398293" cy="433316"/>
          </a:xfrm>
          <a:prstGeom prst="roundRect">
            <a:avLst/>
          </a:prstGeom>
          <a:solidFill>
            <a:schemeClr val="accent5">
              <a:lumMod val="60000"/>
              <a:lumOff val="4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2">
                    <a:lumMod val="25000"/>
                  </a:schemeClr>
                </a:solidFill>
                <a:latin typeface="游ゴシック" panose="020B0400000000000000" pitchFamily="50" charset="-128"/>
                <a:ea typeface="游ゴシック" panose="020B0400000000000000" pitchFamily="50" charset="-128"/>
              </a:rPr>
              <a:t>医療計画作成指針</a:t>
            </a:r>
          </a:p>
        </p:txBody>
      </p:sp>
      <p:sp>
        <p:nvSpPr>
          <p:cNvPr id="9" name="角丸四角形 8"/>
          <p:cNvSpPr/>
          <p:nvPr/>
        </p:nvSpPr>
        <p:spPr>
          <a:xfrm>
            <a:off x="1127151" y="4265114"/>
            <a:ext cx="2924033" cy="528923"/>
          </a:xfrm>
          <a:prstGeom prst="roundRect">
            <a:avLst/>
          </a:prstGeom>
          <a:solidFill>
            <a:schemeClr val="accent5">
              <a:lumMod val="60000"/>
              <a:lumOff val="4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2">
                    <a:lumMod val="25000"/>
                  </a:schemeClr>
                </a:solidFill>
                <a:latin typeface="游ゴシック" panose="020B0400000000000000" pitchFamily="50" charset="-128"/>
                <a:ea typeface="游ゴシック" panose="020B0400000000000000" pitchFamily="50" charset="-128"/>
              </a:rPr>
              <a:t>疾病・事業及び在宅医療に係る医療体制構築に係る指針</a:t>
            </a:r>
          </a:p>
        </p:txBody>
      </p:sp>
      <p:sp>
        <p:nvSpPr>
          <p:cNvPr id="10" name="角丸四角形 9"/>
          <p:cNvSpPr/>
          <p:nvPr/>
        </p:nvSpPr>
        <p:spPr>
          <a:xfrm>
            <a:off x="5198661" y="2653277"/>
            <a:ext cx="4067032" cy="742855"/>
          </a:xfrm>
          <a:prstGeom prst="roundRect">
            <a:avLst/>
          </a:prstGeom>
          <a:solidFill>
            <a:schemeClr val="accent2">
              <a:lumMod val="40000"/>
              <a:lumOff val="6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　</a:t>
            </a:r>
            <a:r>
              <a:rPr lang="ja-JP" altLang="en-US" sz="1400" b="1" dirty="0">
                <a:solidFill>
                  <a:schemeClr val="bg2">
                    <a:lumMod val="25000"/>
                  </a:schemeClr>
                </a:solidFill>
                <a:latin typeface="游ゴシック" panose="020B0400000000000000" pitchFamily="50" charset="-128"/>
                <a:ea typeface="游ゴシック" panose="020B0400000000000000" pitchFamily="50" charset="-128"/>
              </a:rPr>
              <a:t>介護保険事業に係る保険給付の円滑な実施を確保するための基本的な指針（案）</a:t>
            </a:r>
            <a:endParaRPr kumimoji="1" lang="ja-JP" altLang="en-US" sz="1400" b="1" dirty="0">
              <a:solidFill>
                <a:schemeClr val="bg2">
                  <a:lumMod val="25000"/>
                </a:schemeClr>
              </a:solidFill>
              <a:latin typeface="游ゴシック" panose="020B0400000000000000" pitchFamily="50" charset="-128"/>
              <a:ea typeface="游ゴシック" panose="020B0400000000000000" pitchFamily="50" charset="-128"/>
            </a:endParaRPr>
          </a:p>
        </p:txBody>
      </p:sp>
      <p:sp>
        <p:nvSpPr>
          <p:cNvPr id="12" name="角丸四角形 11"/>
          <p:cNvSpPr/>
          <p:nvPr/>
        </p:nvSpPr>
        <p:spPr>
          <a:xfrm>
            <a:off x="565246" y="2639628"/>
            <a:ext cx="4073855" cy="727858"/>
          </a:xfrm>
          <a:prstGeom prst="roundRect">
            <a:avLst/>
          </a:prstGeom>
          <a:solidFill>
            <a:schemeClr val="accent5">
              <a:lumMod val="60000"/>
              <a:lumOff val="4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bg2">
                    <a:lumMod val="25000"/>
                  </a:schemeClr>
                </a:solidFill>
                <a:latin typeface="游ゴシック" panose="020B0400000000000000" pitchFamily="50" charset="-128"/>
                <a:ea typeface="游ゴシック" panose="020B0400000000000000" pitchFamily="50" charset="-128"/>
              </a:rPr>
              <a:t>医療提供体制の確保に関する</a:t>
            </a:r>
            <a:endParaRPr lang="en-US" altLang="ja-JP" sz="1600" b="1" dirty="0">
              <a:solidFill>
                <a:schemeClr val="bg2">
                  <a:lumMod val="25000"/>
                </a:schemeClr>
              </a:solidFill>
              <a:latin typeface="游ゴシック" panose="020B0400000000000000" pitchFamily="50" charset="-128"/>
              <a:ea typeface="游ゴシック" panose="020B0400000000000000" pitchFamily="50" charset="-128"/>
            </a:endParaRPr>
          </a:p>
          <a:p>
            <a:pPr algn="ctr"/>
            <a:r>
              <a:rPr lang="ja-JP" altLang="en-US" sz="1600" b="1" dirty="0">
                <a:solidFill>
                  <a:schemeClr val="bg2">
                    <a:lumMod val="25000"/>
                  </a:schemeClr>
                </a:solidFill>
                <a:latin typeface="游ゴシック" panose="020B0400000000000000" pitchFamily="50" charset="-128"/>
                <a:ea typeface="游ゴシック" panose="020B0400000000000000" pitchFamily="50" charset="-128"/>
              </a:rPr>
              <a:t>基本方針</a:t>
            </a:r>
          </a:p>
        </p:txBody>
      </p:sp>
      <p:sp>
        <p:nvSpPr>
          <p:cNvPr id="13" name="正方形/長方形 12"/>
          <p:cNvSpPr/>
          <p:nvPr/>
        </p:nvSpPr>
        <p:spPr>
          <a:xfrm>
            <a:off x="1363638" y="5502055"/>
            <a:ext cx="2563794" cy="1020122"/>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游ゴシック" panose="020B0400000000000000" pitchFamily="50" charset="-128"/>
                <a:ea typeface="游ゴシック" panose="020B0400000000000000" pitchFamily="50" charset="-128"/>
                <a:cs typeface="メイリオ" panose="020B0604030504040204" pitchFamily="50" charset="-128"/>
              </a:rPr>
              <a:t>北海道医療計画</a:t>
            </a:r>
          </a:p>
        </p:txBody>
      </p:sp>
      <p:sp>
        <p:nvSpPr>
          <p:cNvPr id="14" name="正方形/長方形 13"/>
          <p:cNvSpPr/>
          <p:nvPr/>
        </p:nvSpPr>
        <p:spPr>
          <a:xfrm>
            <a:off x="4914401" y="5514080"/>
            <a:ext cx="1745211" cy="1020122"/>
          </a:xfrm>
          <a:prstGeom prst="rect">
            <a:avLst/>
          </a:prstGeom>
          <a:solidFill>
            <a:srgbClr val="FF99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游ゴシック" panose="020B0400000000000000" pitchFamily="50" charset="-128"/>
                <a:ea typeface="游ゴシック" panose="020B0400000000000000" pitchFamily="50" charset="-128"/>
                <a:cs typeface="メイリオ" panose="020B0604030504040204" pitchFamily="50" charset="-128"/>
              </a:rPr>
              <a:t>市町村介護</a:t>
            </a:r>
            <a:endParaRPr kumimoji="1" lang="en-US" altLang="ja-JP" b="1" dirty="0">
              <a:latin typeface="游ゴシック" panose="020B0400000000000000" pitchFamily="50" charset="-128"/>
              <a:ea typeface="游ゴシック" panose="020B0400000000000000" pitchFamily="50" charset="-128"/>
              <a:cs typeface="メイリオ" panose="020B0604030504040204" pitchFamily="50" charset="-128"/>
            </a:endParaRPr>
          </a:p>
          <a:p>
            <a:pPr algn="ctr"/>
            <a:r>
              <a:rPr kumimoji="1" lang="ja-JP" altLang="en-US" b="1" dirty="0">
                <a:latin typeface="游ゴシック" panose="020B0400000000000000" pitchFamily="50" charset="-128"/>
                <a:ea typeface="游ゴシック" panose="020B0400000000000000" pitchFamily="50" charset="-128"/>
                <a:cs typeface="メイリオ" panose="020B0604030504040204" pitchFamily="50" charset="-128"/>
              </a:rPr>
              <a:t>保険事業計画</a:t>
            </a:r>
          </a:p>
        </p:txBody>
      </p:sp>
      <p:sp>
        <p:nvSpPr>
          <p:cNvPr id="15" name="正方形/長方形 14"/>
          <p:cNvSpPr/>
          <p:nvPr/>
        </p:nvSpPr>
        <p:spPr>
          <a:xfrm>
            <a:off x="7516504" y="5502055"/>
            <a:ext cx="1838464" cy="1020122"/>
          </a:xfrm>
          <a:prstGeom prst="rect">
            <a:avLst/>
          </a:prstGeom>
          <a:solidFill>
            <a:srgbClr val="FF99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游ゴシック" panose="020B0400000000000000" pitchFamily="50" charset="-128"/>
                <a:ea typeface="游ゴシック" panose="020B0400000000000000" pitchFamily="50" charset="-128"/>
                <a:cs typeface="メイリオ" panose="020B0604030504040204" pitchFamily="50" charset="-128"/>
              </a:rPr>
              <a:t>北海道介護保険事業支援計画</a:t>
            </a:r>
          </a:p>
        </p:txBody>
      </p:sp>
      <p:sp>
        <p:nvSpPr>
          <p:cNvPr id="22" name="円/楕円 21"/>
          <p:cNvSpPr/>
          <p:nvPr/>
        </p:nvSpPr>
        <p:spPr>
          <a:xfrm>
            <a:off x="523726" y="4291684"/>
            <a:ext cx="706276" cy="442369"/>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bg2">
                    <a:lumMod val="25000"/>
                  </a:schemeClr>
                </a:solidFill>
                <a:latin typeface="游ゴシック" panose="020B0400000000000000" pitchFamily="50" charset="-128"/>
                <a:ea typeface="游ゴシック" panose="020B0400000000000000" pitchFamily="50" charset="-128"/>
              </a:rPr>
              <a:t>課長</a:t>
            </a:r>
            <a:endParaRPr lang="en-US" altLang="ja-JP" sz="1200" b="1" dirty="0">
              <a:solidFill>
                <a:schemeClr val="bg2">
                  <a:lumMod val="25000"/>
                </a:schemeClr>
              </a:solidFill>
              <a:latin typeface="游ゴシック" panose="020B0400000000000000" pitchFamily="50" charset="-128"/>
              <a:ea typeface="游ゴシック" panose="020B0400000000000000" pitchFamily="50" charset="-128"/>
            </a:endParaRPr>
          </a:p>
          <a:p>
            <a:pPr algn="ctr"/>
            <a:r>
              <a:rPr lang="ja-JP" altLang="en-US" sz="1200" b="1" dirty="0">
                <a:solidFill>
                  <a:schemeClr val="bg2">
                    <a:lumMod val="25000"/>
                  </a:schemeClr>
                </a:solidFill>
                <a:latin typeface="游ゴシック" panose="020B0400000000000000" pitchFamily="50" charset="-128"/>
                <a:ea typeface="游ゴシック" panose="020B0400000000000000" pitchFamily="50" charset="-128"/>
              </a:rPr>
              <a:t>通知</a:t>
            </a:r>
            <a:endParaRPr kumimoji="1" lang="ja-JP" altLang="en-US" sz="1200" b="1" dirty="0">
              <a:solidFill>
                <a:schemeClr val="bg2">
                  <a:lumMod val="25000"/>
                </a:schemeClr>
              </a:solidFill>
              <a:latin typeface="游ゴシック" panose="020B0400000000000000" pitchFamily="50" charset="-128"/>
              <a:ea typeface="游ゴシック" panose="020B0400000000000000" pitchFamily="50" charset="-128"/>
            </a:endParaRPr>
          </a:p>
        </p:txBody>
      </p:sp>
      <p:sp>
        <p:nvSpPr>
          <p:cNvPr id="23" name="円/楕円 22"/>
          <p:cNvSpPr/>
          <p:nvPr/>
        </p:nvSpPr>
        <p:spPr>
          <a:xfrm>
            <a:off x="523726" y="3528824"/>
            <a:ext cx="706276" cy="442369"/>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bg2">
                    <a:lumMod val="25000"/>
                  </a:schemeClr>
                </a:solidFill>
                <a:latin typeface="游ゴシック" panose="020B0400000000000000" pitchFamily="50" charset="-128"/>
                <a:ea typeface="游ゴシック" panose="020B0400000000000000" pitchFamily="50" charset="-128"/>
              </a:rPr>
              <a:t>局長</a:t>
            </a:r>
            <a:endParaRPr lang="en-US" altLang="ja-JP" sz="1200" b="1" dirty="0">
              <a:solidFill>
                <a:schemeClr val="bg2">
                  <a:lumMod val="25000"/>
                </a:schemeClr>
              </a:solidFill>
              <a:latin typeface="游ゴシック" panose="020B0400000000000000" pitchFamily="50" charset="-128"/>
              <a:ea typeface="游ゴシック" panose="020B0400000000000000" pitchFamily="50" charset="-128"/>
            </a:endParaRPr>
          </a:p>
          <a:p>
            <a:pPr algn="ctr"/>
            <a:r>
              <a:rPr lang="ja-JP" altLang="en-US" sz="1200" b="1" dirty="0">
                <a:solidFill>
                  <a:schemeClr val="bg2">
                    <a:lumMod val="25000"/>
                  </a:schemeClr>
                </a:solidFill>
                <a:latin typeface="游ゴシック" panose="020B0400000000000000" pitchFamily="50" charset="-128"/>
                <a:ea typeface="游ゴシック" panose="020B0400000000000000" pitchFamily="50" charset="-128"/>
              </a:rPr>
              <a:t>通知</a:t>
            </a:r>
            <a:endParaRPr kumimoji="1" lang="ja-JP" altLang="en-US" sz="1200" b="1" dirty="0">
              <a:solidFill>
                <a:schemeClr val="bg2">
                  <a:lumMod val="25000"/>
                </a:schemeClr>
              </a:solidFill>
              <a:latin typeface="游ゴシック" panose="020B0400000000000000" pitchFamily="50" charset="-128"/>
              <a:ea typeface="游ゴシック" panose="020B0400000000000000" pitchFamily="50" charset="-128"/>
            </a:endParaRPr>
          </a:p>
        </p:txBody>
      </p:sp>
      <p:cxnSp>
        <p:nvCxnSpPr>
          <p:cNvPr id="34" name="直線矢印コネクタ 33"/>
          <p:cNvCxnSpPr/>
          <p:nvPr/>
        </p:nvCxnSpPr>
        <p:spPr>
          <a:xfrm>
            <a:off x="8530434" y="4634001"/>
            <a:ext cx="5322" cy="742332"/>
          </a:xfrm>
          <a:prstGeom prst="straightConnector1">
            <a:avLst/>
          </a:prstGeom>
          <a:ln w="762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H="1">
            <a:off x="5789494" y="4634001"/>
            <a:ext cx="2842" cy="742332"/>
          </a:xfrm>
          <a:prstGeom prst="straightConnector1">
            <a:avLst/>
          </a:prstGeom>
          <a:ln w="762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6753635" y="5592968"/>
            <a:ext cx="713802" cy="254388"/>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游ゴシック" panose="020B0400000000000000" pitchFamily="50" charset="-128"/>
                <a:ea typeface="游ゴシック" panose="020B0400000000000000" pitchFamily="50" charset="-128"/>
              </a:rPr>
              <a:t>整合性</a:t>
            </a:r>
          </a:p>
        </p:txBody>
      </p:sp>
      <p:sp>
        <p:nvSpPr>
          <p:cNvPr id="47" name="等号 46"/>
          <p:cNvSpPr/>
          <p:nvPr/>
        </p:nvSpPr>
        <p:spPr>
          <a:xfrm>
            <a:off x="4052116" y="5769810"/>
            <a:ext cx="720336" cy="388706"/>
          </a:xfrm>
          <a:prstGeom prst="mathEqual">
            <a:avLst/>
          </a:prstGeom>
          <a:solidFill>
            <a:schemeClr val="bg2">
              <a:lumMod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9" name="角丸四角形 48"/>
          <p:cNvSpPr/>
          <p:nvPr/>
        </p:nvSpPr>
        <p:spPr>
          <a:xfrm>
            <a:off x="6659611" y="6147067"/>
            <a:ext cx="950146" cy="241795"/>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200" b="1" dirty="0">
                <a:solidFill>
                  <a:schemeClr val="tx1"/>
                </a:solidFill>
                <a:latin typeface="游ゴシック" panose="020B0400000000000000" pitchFamily="50" charset="-128"/>
                <a:ea typeface="游ゴシック" panose="020B0400000000000000" pitchFamily="50" charset="-128"/>
              </a:rPr>
              <a:t>積み上げ</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p:txBody>
      </p:sp>
      <p:cxnSp>
        <p:nvCxnSpPr>
          <p:cNvPr id="52" name="直線矢印コネクタ 51"/>
          <p:cNvCxnSpPr/>
          <p:nvPr/>
        </p:nvCxnSpPr>
        <p:spPr>
          <a:xfrm>
            <a:off x="6718711" y="6429653"/>
            <a:ext cx="760889" cy="8958"/>
          </a:xfrm>
          <a:prstGeom prst="straightConnector1">
            <a:avLst/>
          </a:prstGeom>
          <a:ln w="76200">
            <a:solidFill>
              <a:schemeClr val="bg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1" name="角丸四角形 10"/>
          <p:cNvSpPr/>
          <p:nvPr/>
        </p:nvSpPr>
        <p:spPr>
          <a:xfrm>
            <a:off x="5412545" y="3989047"/>
            <a:ext cx="3657600" cy="644955"/>
          </a:xfrm>
          <a:prstGeom prst="roundRect">
            <a:avLst/>
          </a:prstGeom>
          <a:solidFill>
            <a:schemeClr val="accent2">
              <a:lumMod val="40000"/>
              <a:lumOff val="6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sz="1600" b="1" dirty="0">
                <a:solidFill>
                  <a:schemeClr val="bg2">
                    <a:lumMod val="25000"/>
                  </a:schemeClr>
                </a:solidFill>
                <a:latin typeface="游ゴシック" panose="020B0400000000000000" pitchFamily="50" charset="-128"/>
                <a:ea typeface="游ゴシック" panose="020B0400000000000000" pitchFamily="50" charset="-128"/>
              </a:rPr>
              <a:t>高齢者保健福祉計画・介護保険事業（支援）計画作成指針</a:t>
            </a:r>
            <a:r>
              <a:rPr lang="ja-JP" altLang="en-US" sz="1600" b="1" dirty="0">
                <a:solidFill>
                  <a:schemeClr val="bg2">
                    <a:lumMod val="25000"/>
                  </a:schemeClr>
                </a:solidFill>
                <a:latin typeface="游ゴシック" panose="020B0400000000000000" pitchFamily="50" charset="-128"/>
                <a:ea typeface="游ゴシック" panose="020B0400000000000000" pitchFamily="50" charset="-128"/>
              </a:rPr>
              <a:t>（案）</a:t>
            </a:r>
            <a:endParaRPr kumimoji="1" lang="ja-JP" altLang="en-US" sz="1600" b="1" dirty="0">
              <a:solidFill>
                <a:schemeClr val="bg2">
                  <a:lumMod val="25000"/>
                </a:schemeClr>
              </a:solidFill>
              <a:latin typeface="游ゴシック" panose="020B0400000000000000" pitchFamily="50" charset="-128"/>
              <a:ea typeface="游ゴシック" panose="020B0400000000000000" pitchFamily="50" charset="-128"/>
            </a:endParaRPr>
          </a:p>
        </p:txBody>
      </p:sp>
      <p:sp>
        <p:nvSpPr>
          <p:cNvPr id="24" name="円/楕円 23"/>
          <p:cNvSpPr/>
          <p:nvPr/>
        </p:nvSpPr>
        <p:spPr>
          <a:xfrm>
            <a:off x="4892648" y="4090339"/>
            <a:ext cx="706276" cy="442369"/>
          </a:xfrm>
          <a:prstGeom prst="ellipse">
            <a:avLst/>
          </a:prstGeom>
          <a:solidFill>
            <a:srgbClr val="99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游ゴシック" panose="020B0400000000000000" pitchFamily="50" charset="-128"/>
                <a:ea typeface="游ゴシック" panose="020B0400000000000000" pitchFamily="50" charset="-128"/>
              </a:rPr>
              <a:t>道が</a:t>
            </a:r>
            <a:endParaRPr lang="en-US" altLang="ja-JP" sz="1200" b="1" dirty="0">
              <a:solidFill>
                <a:schemeClr val="tx1"/>
              </a:solidFill>
              <a:latin typeface="游ゴシック" panose="020B0400000000000000" pitchFamily="50" charset="-128"/>
              <a:ea typeface="游ゴシック" panose="020B0400000000000000" pitchFamily="50" charset="-128"/>
            </a:endParaRPr>
          </a:p>
          <a:p>
            <a:pPr algn="ctr"/>
            <a:r>
              <a:rPr lang="ja-JP" altLang="en-US" sz="1200" b="1" dirty="0">
                <a:solidFill>
                  <a:schemeClr val="tx1"/>
                </a:solidFill>
                <a:latin typeface="游ゴシック" panose="020B0400000000000000" pitchFamily="50" charset="-128"/>
                <a:ea typeface="游ゴシック" panose="020B0400000000000000" pitchFamily="50" charset="-128"/>
              </a:rPr>
              <a:t>策定</a:t>
            </a:r>
            <a:endParaRPr kumimoji="1" lang="ja-JP" altLang="en-US" sz="1200" b="1" dirty="0">
              <a:solidFill>
                <a:schemeClr val="tx1"/>
              </a:solidFill>
              <a:latin typeface="游ゴシック" panose="020B0400000000000000" pitchFamily="50" charset="-128"/>
              <a:ea typeface="游ゴシック" panose="020B0400000000000000" pitchFamily="50" charset="-128"/>
            </a:endParaRPr>
          </a:p>
        </p:txBody>
      </p:sp>
      <p:sp>
        <p:nvSpPr>
          <p:cNvPr id="4" name="角丸四角形 3"/>
          <p:cNvSpPr/>
          <p:nvPr/>
        </p:nvSpPr>
        <p:spPr>
          <a:xfrm>
            <a:off x="564957" y="425298"/>
            <a:ext cx="8830100" cy="964456"/>
          </a:xfrm>
          <a:prstGeom prst="roundRect">
            <a:avLst/>
          </a:prstGeom>
          <a:noFill/>
          <a:ln w="5715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lumMod val="75000"/>
                    <a:lumOff val="25000"/>
                  </a:schemeClr>
                </a:solidFill>
                <a:latin typeface="游ゴシック" panose="020B0400000000000000" pitchFamily="50" charset="-128"/>
                <a:ea typeface="游ゴシック" panose="020B0400000000000000" pitchFamily="50" charset="-128"/>
              </a:rPr>
              <a:t>　　　　</a:t>
            </a:r>
            <a:r>
              <a:rPr lang="ja-JP" altLang="en-US" b="1" u="sng" dirty="0">
                <a:solidFill>
                  <a:schemeClr val="tx1">
                    <a:lumMod val="75000"/>
                    <a:lumOff val="25000"/>
                  </a:schemeClr>
                </a:solidFill>
                <a:latin typeface="游ゴシック" panose="020B0400000000000000" pitchFamily="50" charset="-128"/>
                <a:ea typeface="游ゴシック" panose="020B0400000000000000" pitchFamily="50" charset="-128"/>
              </a:rPr>
              <a:t>国の総合確保方針</a:t>
            </a:r>
            <a:r>
              <a:rPr lang="ja-JP" altLang="en-US" sz="1400" b="1" dirty="0">
                <a:solidFill>
                  <a:schemeClr val="tx1">
                    <a:lumMod val="75000"/>
                    <a:lumOff val="25000"/>
                  </a:schemeClr>
                </a:solidFill>
                <a:latin typeface="游ゴシック" panose="020B0400000000000000" pitchFamily="50" charset="-128"/>
                <a:ea typeface="游ゴシック" panose="020B0400000000000000" pitchFamily="50" charset="-128"/>
              </a:rPr>
              <a:t>（地域における医療及び介護を総合的に確保するための基本的な方針）</a:t>
            </a:r>
            <a:endParaRPr lang="en-US" altLang="ja-JP" sz="1400" b="1" dirty="0">
              <a:solidFill>
                <a:schemeClr val="tx1">
                  <a:lumMod val="75000"/>
                  <a:lumOff val="25000"/>
                </a:schemeClr>
              </a:solidFill>
              <a:latin typeface="游ゴシック" panose="020B0400000000000000" pitchFamily="50" charset="-128"/>
              <a:ea typeface="游ゴシック" panose="020B0400000000000000" pitchFamily="50" charset="-128"/>
            </a:endParaRPr>
          </a:p>
          <a:p>
            <a:pPr algn="ctr"/>
            <a:r>
              <a:rPr lang="ja-JP" altLang="en-US" sz="1400" b="1" dirty="0">
                <a:solidFill>
                  <a:schemeClr val="tx1">
                    <a:lumMod val="75000"/>
                    <a:lumOff val="25000"/>
                  </a:schemeClr>
                </a:solidFill>
                <a:latin typeface="游ゴシック" panose="020B0400000000000000" pitchFamily="50" charset="-128"/>
                <a:ea typeface="游ゴシック" panose="020B0400000000000000" pitchFamily="50" charset="-128"/>
              </a:rPr>
              <a:t>↓</a:t>
            </a:r>
            <a:endParaRPr lang="en-US" altLang="ja-JP" sz="1400" b="1" dirty="0">
              <a:solidFill>
                <a:schemeClr val="tx1">
                  <a:lumMod val="75000"/>
                  <a:lumOff val="25000"/>
                </a:schemeClr>
              </a:solidFill>
              <a:latin typeface="游ゴシック" panose="020B0400000000000000" pitchFamily="50" charset="-128"/>
              <a:ea typeface="游ゴシック" panose="020B0400000000000000" pitchFamily="50" charset="-128"/>
            </a:endParaRPr>
          </a:p>
          <a:p>
            <a:r>
              <a:rPr lang="ja-JP" altLang="en-US" b="1" dirty="0">
                <a:solidFill>
                  <a:schemeClr val="tx1">
                    <a:lumMod val="75000"/>
                    <a:lumOff val="25000"/>
                  </a:schemeClr>
                </a:solidFill>
                <a:latin typeface="游ゴシック" panose="020B0400000000000000" pitchFamily="50" charset="-128"/>
                <a:ea typeface="游ゴシック" panose="020B0400000000000000" pitchFamily="50" charset="-128"/>
              </a:rPr>
              <a:t>　　　　</a:t>
            </a:r>
            <a:r>
              <a:rPr lang="ja-JP" altLang="en-US" b="1" u="sng" dirty="0">
                <a:solidFill>
                  <a:schemeClr val="tx1">
                    <a:lumMod val="75000"/>
                    <a:lumOff val="25000"/>
                  </a:schemeClr>
                </a:solidFill>
                <a:latin typeface="游ゴシック" panose="020B0400000000000000" pitchFamily="50" charset="-128"/>
                <a:ea typeface="游ゴシック" panose="020B0400000000000000" pitchFamily="50" charset="-128"/>
              </a:rPr>
              <a:t>道の基本方針</a:t>
            </a:r>
            <a:r>
              <a:rPr lang="ja-JP" altLang="en-US" sz="1400" b="1" dirty="0">
                <a:solidFill>
                  <a:schemeClr val="tx1">
                    <a:lumMod val="75000"/>
                    <a:lumOff val="25000"/>
                  </a:schemeClr>
                </a:solidFill>
                <a:latin typeface="游ゴシック" panose="020B0400000000000000" pitchFamily="50" charset="-128"/>
                <a:ea typeface="游ゴシック" panose="020B0400000000000000" pitchFamily="50" charset="-128"/>
              </a:rPr>
              <a:t>（北海道における医療及び介護を総合的に確保するための基本方針）</a:t>
            </a:r>
            <a:endParaRPr lang="en-US" altLang="ja-JP" sz="1400" b="1" dirty="0">
              <a:solidFill>
                <a:schemeClr val="tx1">
                  <a:lumMod val="75000"/>
                  <a:lumOff val="25000"/>
                </a:schemeClr>
              </a:solidFill>
              <a:latin typeface="游ゴシック" panose="020B0400000000000000" pitchFamily="50" charset="-128"/>
              <a:ea typeface="游ゴシック" panose="020B0400000000000000" pitchFamily="50" charset="-128"/>
            </a:endParaRPr>
          </a:p>
        </p:txBody>
      </p:sp>
      <p:sp>
        <p:nvSpPr>
          <p:cNvPr id="2" name="角丸四角形 1"/>
          <p:cNvSpPr/>
          <p:nvPr/>
        </p:nvSpPr>
        <p:spPr>
          <a:xfrm>
            <a:off x="677815" y="487668"/>
            <a:ext cx="898670" cy="348553"/>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400" b="1" dirty="0">
                <a:latin typeface="游ゴシック" panose="020B0400000000000000" pitchFamily="50" charset="-128"/>
                <a:ea typeface="游ゴシック" panose="020B0400000000000000" pitchFamily="50" charset="-128"/>
              </a:rPr>
              <a:t>大臣告示</a:t>
            </a:r>
            <a:endParaRPr kumimoji="1" lang="ja-JP" altLang="en-US" sz="2000" b="1" dirty="0">
              <a:latin typeface="游ゴシック" panose="020B0400000000000000" pitchFamily="50" charset="-128"/>
              <a:ea typeface="游ゴシック" panose="020B0400000000000000" pitchFamily="50" charset="-128"/>
            </a:endParaRPr>
          </a:p>
        </p:txBody>
      </p:sp>
      <p:grpSp>
        <p:nvGrpSpPr>
          <p:cNvPr id="29" name="グループ化 28"/>
          <p:cNvGrpSpPr/>
          <p:nvPr/>
        </p:nvGrpSpPr>
        <p:grpSpPr>
          <a:xfrm>
            <a:off x="3640617" y="1476670"/>
            <a:ext cx="2615094" cy="990762"/>
            <a:chOff x="2488652" y="1456012"/>
            <a:chExt cx="2946150" cy="1103150"/>
          </a:xfrm>
          <a:solidFill>
            <a:schemeClr val="bg2">
              <a:lumMod val="50000"/>
            </a:schemeClr>
          </a:solidFill>
        </p:grpSpPr>
        <p:sp>
          <p:nvSpPr>
            <p:cNvPr id="16" name="下矢印 15"/>
            <p:cNvSpPr/>
            <p:nvPr/>
          </p:nvSpPr>
          <p:spPr>
            <a:xfrm>
              <a:off x="2488652" y="1456012"/>
              <a:ext cx="2946150" cy="1103150"/>
            </a:xfrm>
            <a:prstGeom prst="downArrow">
              <a:avLst/>
            </a:prstGeom>
            <a:grp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p>
            <a:p>
              <a:pPr algn="ctr"/>
              <a:endParaRPr lang="en-US" altLang="ja-JP" dirty="0"/>
            </a:p>
          </p:txBody>
        </p:sp>
        <p:sp>
          <p:nvSpPr>
            <p:cNvPr id="28" name="テキスト ボックス 27"/>
            <p:cNvSpPr txBox="1"/>
            <p:nvPr/>
          </p:nvSpPr>
          <p:spPr>
            <a:xfrm>
              <a:off x="3323376" y="1466859"/>
              <a:ext cx="1330648" cy="822455"/>
            </a:xfrm>
            <a:prstGeom prst="rect">
              <a:avLst/>
            </a:prstGeom>
            <a:grpFill/>
          </p:spPr>
          <p:txBody>
            <a:bodyPr wrap="square" rtlCol="0">
              <a:spAutoFit/>
            </a:bodyPr>
            <a:lstStyle/>
            <a:p>
              <a:r>
                <a:rPr kumimoji="1" lang="ja-JP" altLang="en-US" sz="1400" b="1" dirty="0">
                  <a:solidFill>
                    <a:schemeClr val="bg1"/>
                  </a:solidFill>
                  <a:latin typeface="游ゴシック" panose="020B0400000000000000" pitchFamily="50" charset="-128"/>
                  <a:ea typeface="游ゴシック" panose="020B0400000000000000" pitchFamily="50" charset="-128"/>
                </a:rPr>
                <a:t>基本方針に</a:t>
              </a:r>
              <a:endParaRPr kumimoji="1" lang="en-US" altLang="ja-JP" sz="1400" b="1" dirty="0">
                <a:solidFill>
                  <a:schemeClr val="bg1"/>
                </a:solidFill>
                <a:latin typeface="游ゴシック" panose="020B0400000000000000" pitchFamily="50" charset="-128"/>
                <a:ea typeface="游ゴシック" panose="020B0400000000000000" pitchFamily="50" charset="-128"/>
              </a:endParaRPr>
            </a:p>
            <a:p>
              <a:r>
                <a:rPr kumimoji="1" lang="ja-JP" altLang="en-US" sz="1400" b="1" dirty="0">
                  <a:solidFill>
                    <a:schemeClr val="bg1"/>
                  </a:solidFill>
                  <a:latin typeface="游ゴシック" panose="020B0400000000000000" pitchFamily="50" charset="-128"/>
                  <a:ea typeface="游ゴシック" panose="020B0400000000000000" pitchFamily="50" charset="-128"/>
                </a:rPr>
                <a:t>基づき一体的に策定</a:t>
              </a:r>
            </a:p>
          </p:txBody>
        </p:sp>
      </p:grpSp>
      <p:sp>
        <p:nvSpPr>
          <p:cNvPr id="31" name="テキスト ボックス 30"/>
          <p:cNvSpPr txBox="1"/>
          <p:nvPr/>
        </p:nvSpPr>
        <p:spPr>
          <a:xfrm>
            <a:off x="440979" y="1545394"/>
            <a:ext cx="1990165" cy="408623"/>
          </a:xfrm>
          <a:prstGeom prst="roundRect">
            <a:avLst/>
          </a:prstGeom>
          <a:noFill/>
          <a:ln w="12700">
            <a:noFill/>
          </a:ln>
        </p:spPr>
        <p:txBody>
          <a:bodyPr wrap="square" rtlCol="0">
            <a:spAutoFit/>
          </a:bodyPr>
          <a:lstStyle/>
          <a:p>
            <a:pPr algn="ctr"/>
            <a:r>
              <a:rPr kumimoji="1" lang="ja-JP" altLang="en-US" b="1" dirty="0">
                <a:solidFill>
                  <a:schemeClr val="bg2">
                    <a:lumMod val="25000"/>
                  </a:schemeClr>
                </a:solidFill>
              </a:rPr>
              <a:t>［医療計画］</a:t>
            </a:r>
          </a:p>
        </p:txBody>
      </p:sp>
      <p:sp>
        <p:nvSpPr>
          <p:cNvPr id="42" name="テキスト ボックス 41"/>
          <p:cNvSpPr txBox="1"/>
          <p:nvPr/>
        </p:nvSpPr>
        <p:spPr>
          <a:xfrm>
            <a:off x="7436025" y="1545393"/>
            <a:ext cx="2145459" cy="408623"/>
          </a:xfrm>
          <a:prstGeom prst="roundRect">
            <a:avLst/>
          </a:prstGeom>
          <a:noFill/>
          <a:ln w="12700">
            <a:noFill/>
          </a:ln>
        </p:spPr>
        <p:txBody>
          <a:bodyPr wrap="square" rtlCol="0">
            <a:spAutoFit/>
          </a:bodyPr>
          <a:lstStyle/>
          <a:p>
            <a:pPr algn="ctr"/>
            <a:r>
              <a:rPr kumimoji="1" lang="ja-JP" altLang="en-US" b="1" dirty="0">
                <a:solidFill>
                  <a:schemeClr val="bg2">
                    <a:lumMod val="25000"/>
                  </a:schemeClr>
                </a:solidFill>
              </a:rPr>
              <a:t>［介護保険計画］</a:t>
            </a:r>
          </a:p>
        </p:txBody>
      </p:sp>
      <p:sp>
        <p:nvSpPr>
          <p:cNvPr id="53" name="角丸四角形 52"/>
          <p:cNvSpPr/>
          <p:nvPr/>
        </p:nvSpPr>
        <p:spPr>
          <a:xfrm>
            <a:off x="537391" y="2384684"/>
            <a:ext cx="898670" cy="348553"/>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400" b="1" dirty="0">
                <a:latin typeface="游ゴシック" panose="020B0400000000000000" pitchFamily="50" charset="-128"/>
                <a:ea typeface="游ゴシック" panose="020B0400000000000000" pitchFamily="50" charset="-128"/>
              </a:rPr>
              <a:t>大臣告示</a:t>
            </a:r>
            <a:endParaRPr kumimoji="1" lang="ja-JP" altLang="en-US" sz="2000" b="1" dirty="0">
              <a:latin typeface="游ゴシック" panose="020B0400000000000000" pitchFamily="50" charset="-128"/>
              <a:ea typeface="游ゴシック" panose="020B0400000000000000" pitchFamily="50" charset="-128"/>
            </a:endParaRPr>
          </a:p>
        </p:txBody>
      </p:sp>
      <p:sp>
        <p:nvSpPr>
          <p:cNvPr id="54" name="角丸四角形 53"/>
          <p:cNvSpPr/>
          <p:nvPr/>
        </p:nvSpPr>
        <p:spPr>
          <a:xfrm>
            <a:off x="5162361" y="2425329"/>
            <a:ext cx="898670" cy="348553"/>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400" b="1" dirty="0">
                <a:latin typeface="游ゴシック" panose="020B0400000000000000" pitchFamily="50" charset="-128"/>
                <a:ea typeface="游ゴシック" panose="020B0400000000000000" pitchFamily="50" charset="-128"/>
              </a:rPr>
              <a:t>大臣告示</a:t>
            </a:r>
            <a:endParaRPr kumimoji="1" lang="ja-JP" altLang="en-US" sz="2000" b="1" dirty="0">
              <a:latin typeface="游ゴシック" panose="020B0400000000000000" pitchFamily="50" charset="-128"/>
              <a:ea typeface="游ゴシック" panose="020B0400000000000000" pitchFamily="50" charset="-128"/>
            </a:endParaRPr>
          </a:p>
        </p:txBody>
      </p:sp>
      <p:sp>
        <p:nvSpPr>
          <p:cNvPr id="55" name="角丸四角形 54"/>
          <p:cNvSpPr/>
          <p:nvPr/>
        </p:nvSpPr>
        <p:spPr>
          <a:xfrm>
            <a:off x="4055383" y="5592968"/>
            <a:ext cx="713802" cy="254388"/>
          </a:xfrm>
          <a:prstGeom prst="round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游ゴシック" panose="020B0400000000000000" pitchFamily="50" charset="-128"/>
                <a:ea typeface="游ゴシック" panose="020B0400000000000000" pitchFamily="50" charset="-128"/>
              </a:rPr>
              <a:t>整合性</a:t>
            </a:r>
          </a:p>
        </p:txBody>
      </p:sp>
      <p:sp>
        <p:nvSpPr>
          <p:cNvPr id="56" name="等号 55"/>
          <p:cNvSpPr/>
          <p:nvPr/>
        </p:nvSpPr>
        <p:spPr>
          <a:xfrm>
            <a:off x="6759263" y="5764106"/>
            <a:ext cx="720336" cy="388706"/>
          </a:xfrm>
          <a:prstGeom prst="mathEqual">
            <a:avLst/>
          </a:prstGeom>
          <a:solidFill>
            <a:schemeClr val="bg2">
              <a:lumMod val="5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スライド番号プレースホルダー 5"/>
          <p:cNvSpPr>
            <a:spLocks noGrp="1"/>
          </p:cNvSpPr>
          <p:nvPr>
            <p:ph type="sldNum" sz="quarter" idx="12"/>
          </p:nvPr>
        </p:nvSpPr>
        <p:spPr>
          <a:xfrm>
            <a:off x="7677150" y="6356352"/>
            <a:ext cx="2228850" cy="365125"/>
          </a:xfrm>
        </p:spPr>
        <p:txBody>
          <a:bodyPr/>
          <a:lstStyle/>
          <a:p>
            <a:fld id="{7D1F2A22-9BBE-4B2C-A83B-E072242DD3B0}" type="slidenum">
              <a:rPr kumimoji="1" lang="ja-JP" altLang="en-US" smtClean="0"/>
              <a:pPr/>
              <a:t>1</a:t>
            </a:fld>
            <a:endParaRPr kumimoji="1" lang="ja-JP" altLang="en-US" dirty="0"/>
          </a:p>
        </p:txBody>
      </p:sp>
    </p:spTree>
    <p:extLst>
      <p:ext uri="{BB962C8B-B14F-4D97-AF65-F5344CB8AC3E}">
        <p14:creationId xmlns:p14="http://schemas.microsoft.com/office/powerpoint/2010/main" val="23595190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右矢印 34"/>
          <p:cNvSpPr/>
          <p:nvPr/>
        </p:nvSpPr>
        <p:spPr>
          <a:xfrm>
            <a:off x="2230959" y="3878369"/>
            <a:ext cx="5898081" cy="609813"/>
          </a:xfrm>
          <a:prstGeom prst="rightArrow">
            <a:avLst/>
          </a:prstGeom>
          <a:solidFill>
            <a:srgbClr val="0070C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正方形/長方形 8"/>
          <p:cNvSpPr/>
          <p:nvPr/>
        </p:nvSpPr>
        <p:spPr>
          <a:xfrm>
            <a:off x="2715057" y="1773934"/>
            <a:ext cx="4999697" cy="4931666"/>
          </a:xfrm>
          <a:prstGeom prst="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3" name="上下矢印 32"/>
          <p:cNvSpPr/>
          <p:nvPr/>
        </p:nvSpPr>
        <p:spPr>
          <a:xfrm>
            <a:off x="8055770" y="3174610"/>
            <a:ext cx="613926" cy="2092038"/>
          </a:xfrm>
          <a:prstGeom prst="upDownArrow">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350" dirty="0" smtClean="0"/>
              <a:t>整合性</a:t>
            </a:r>
            <a:endParaRPr lang="ja-JP" altLang="en-US" sz="1350" dirty="0"/>
          </a:p>
        </p:txBody>
      </p:sp>
      <p:sp>
        <p:nvSpPr>
          <p:cNvPr id="6" name="角丸四角形 5"/>
          <p:cNvSpPr/>
          <p:nvPr/>
        </p:nvSpPr>
        <p:spPr>
          <a:xfrm>
            <a:off x="252313" y="1848158"/>
            <a:ext cx="2070117" cy="4781241"/>
          </a:xfrm>
          <a:prstGeom prst="roundRect">
            <a:avLst>
              <a:gd name="adj" fmla="val 8905"/>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 name="正方形/長方形 3"/>
          <p:cNvSpPr/>
          <p:nvPr/>
        </p:nvSpPr>
        <p:spPr>
          <a:xfrm>
            <a:off x="0" y="2"/>
            <a:ext cx="9906000" cy="35823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mn-ea"/>
                <a:cs typeface="メイリオ" panose="020B0604030504040204" pitchFamily="50" charset="-128"/>
              </a:rPr>
              <a:t>北海道における「協議の場」に関する対応について</a:t>
            </a:r>
          </a:p>
        </p:txBody>
      </p:sp>
      <p:sp>
        <p:nvSpPr>
          <p:cNvPr id="5" name="正方形/長方形 4"/>
          <p:cNvSpPr/>
          <p:nvPr/>
        </p:nvSpPr>
        <p:spPr>
          <a:xfrm>
            <a:off x="94593" y="527973"/>
            <a:ext cx="9690538" cy="1191286"/>
          </a:xfrm>
          <a:prstGeom prst="rect">
            <a:avLst/>
          </a:prstGeom>
          <a:noFill/>
          <a:ln w="28575"/>
        </p:spPr>
        <p:style>
          <a:lnRef idx="1">
            <a:schemeClr val="accent5"/>
          </a:lnRef>
          <a:fillRef idx="2">
            <a:schemeClr val="accent5"/>
          </a:fillRef>
          <a:effectRef idx="1">
            <a:schemeClr val="accent5"/>
          </a:effectRef>
          <a:fontRef idx="minor">
            <a:schemeClr val="dk1"/>
          </a:fontRef>
        </p:style>
        <p:txBody>
          <a:bodyPr lIns="72000" rIns="72000" rtlCol="0" anchor="ctr"/>
          <a:lstStyle/>
          <a:p>
            <a:r>
              <a:rPr lang="ja-JP" altLang="en-US" sz="1400" b="1" u="sng" dirty="0">
                <a:solidFill>
                  <a:schemeClr val="tx1"/>
                </a:solidFill>
                <a:latin typeface="+mn-ea"/>
              </a:rPr>
              <a:t>国の「総合確保方針」（地域における医療及び介護を総合的に確保するための基本的な方針</a:t>
            </a:r>
            <a:r>
              <a:rPr lang="ja-JP" altLang="en-US" sz="1400" b="1" u="sng" dirty="0" smtClean="0">
                <a:solidFill>
                  <a:schemeClr val="tx1"/>
                </a:solidFill>
                <a:latin typeface="+mn-ea"/>
              </a:rPr>
              <a:t>）</a:t>
            </a:r>
            <a:endParaRPr lang="en-US" altLang="ja-JP" sz="1400" b="1" u="sng" dirty="0" smtClean="0">
              <a:solidFill>
                <a:schemeClr val="tx1"/>
              </a:solidFill>
              <a:latin typeface="+mn-ea"/>
            </a:endParaRPr>
          </a:p>
          <a:p>
            <a:r>
              <a:rPr lang="ja-JP" altLang="en-US" sz="1400" dirty="0">
                <a:solidFill>
                  <a:schemeClr val="tx1"/>
                </a:solidFill>
                <a:latin typeface="+mn-ea"/>
              </a:rPr>
              <a:t>　</a:t>
            </a:r>
            <a:r>
              <a:rPr lang="ja-JP" altLang="en-US" sz="1400" dirty="0">
                <a:solidFill>
                  <a:srgbClr val="FF0000"/>
                </a:solidFill>
                <a:latin typeface="+mn-ea"/>
              </a:rPr>
              <a:t>医療計画、市町村介護保険事業計画及び都道府県介護保険事業支援計画を一体的</a:t>
            </a:r>
            <a:r>
              <a:rPr lang="ja-JP" altLang="en-US" sz="1400" dirty="0" smtClean="0">
                <a:solidFill>
                  <a:srgbClr val="FF0000"/>
                </a:solidFill>
                <a:latin typeface="+mn-ea"/>
              </a:rPr>
              <a:t>に作成</a:t>
            </a:r>
            <a:r>
              <a:rPr lang="ja-JP" altLang="en-US" sz="1400" dirty="0">
                <a:solidFill>
                  <a:srgbClr val="FF0000"/>
                </a:solidFill>
                <a:latin typeface="+mn-ea"/>
              </a:rPr>
              <a:t>し、これらの計画の整合性を確保することができるよう</a:t>
            </a:r>
            <a:r>
              <a:rPr lang="ja-JP" altLang="en-US" sz="1400" dirty="0">
                <a:solidFill>
                  <a:schemeClr val="tx1"/>
                </a:solidFill>
                <a:latin typeface="+mn-ea"/>
              </a:rPr>
              <a:t>、都道府県や市町村</a:t>
            </a:r>
            <a:r>
              <a:rPr lang="ja-JP" altLang="en-US" sz="1400" dirty="0" smtClean="0">
                <a:solidFill>
                  <a:schemeClr val="tx1"/>
                </a:solidFill>
                <a:latin typeface="+mn-ea"/>
              </a:rPr>
              <a:t>における</a:t>
            </a:r>
            <a:r>
              <a:rPr lang="ja-JP" altLang="en-US" sz="1400" dirty="0">
                <a:solidFill>
                  <a:schemeClr val="tx1"/>
                </a:solidFill>
                <a:latin typeface="+mn-ea"/>
              </a:rPr>
              <a:t>計画作成において、</a:t>
            </a:r>
            <a:r>
              <a:rPr lang="ja-JP" altLang="en-US" sz="1400" u="sng" dirty="0">
                <a:solidFill>
                  <a:srgbClr val="FF0000"/>
                </a:solidFill>
                <a:latin typeface="+mn-ea"/>
              </a:rPr>
              <a:t>関係者による協議の場を設置</a:t>
            </a:r>
            <a:r>
              <a:rPr lang="ja-JP" altLang="en-US" sz="1400" dirty="0">
                <a:solidFill>
                  <a:schemeClr val="tx1"/>
                </a:solidFill>
                <a:latin typeface="+mn-ea"/>
              </a:rPr>
              <a:t>し、より緊密な連携</a:t>
            </a:r>
            <a:r>
              <a:rPr lang="ja-JP" altLang="en-US" sz="1400" dirty="0" smtClean="0">
                <a:solidFill>
                  <a:schemeClr val="tx1"/>
                </a:solidFill>
                <a:latin typeface="+mn-ea"/>
              </a:rPr>
              <a:t>が図られる</a:t>
            </a:r>
            <a:r>
              <a:rPr lang="ja-JP" altLang="en-US" sz="1400" dirty="0">
                <a:solidFill>
                  <a:schemeClr val="tx1"/>
                </a:solidFill>
                <a:latin typeface="+mn-ea"/>
              </a:rPr>
              <a:t>ような体制整備を図っていくことが重要である。</a:t>
            </a:r>
          </a:p>
        </p:txBody>
      </p:sp>
      <p:sp>
        <p:nvSpPr>
          <p:cNvPr id="7" name="角丸四角形 6"/>
          <p:cNvSpPr/>
          <p:nvPr/>
        </p:nvSpPr>
        <p:spPr>
          <a:xfrm>
            <a:off x="2825292" y="1848160"/>
            <a:ext cx="2439690" cy="4819341"/>
          </a:xfrm>
          <a:prstGeom prst="roundRect">
            <a:avLst>
              <a:gd name="adj" fmla="val 9398"/>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8" name="角丸四角形 7"/>
          <p:cNvSpPr/>
          <p:nvPr/>
        </p:nvSpPr>
        <p:spPr>
          <a:xfrm>
            <a:off x="5380567" y="1845073"/>
            <a:ext cx="2236541" cy="4781240"/>
          </a:xfrm>
          <a:prstGeom prst="roundRect">
            <a:avLst>
              <a:gd name="adj" fmla="val 10088"/>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5" name="正方形/長方形 14"/>
          <p:cNvSpPr/>
          <p:nvPr/>
        </p:nvSpPr>
        <p:spPr>
          <a:xfrm>
            <a:off x="368093" y="2330212"/>
            <a:ext cx="1868145" cy="152913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rtlCol="0" anchor="ctr"/>
          <a:lstStyle/>
          <a:p>
            <a:r>
              <a:rPr lang="en-US" altLang="ja-JP" sz="1200" dirty="0">
                <a:solidFill>
                  <a:schemeClr val="tx1"/>
                </a:solidFill>
                <a:latin typeface="+mn-ea"/>
              </a:rPr>
              <a:t>【</a:t>
            </a:r>
            <a:r>
              <a:rPr lang="ja-JP" altLang="en-US" sz="1200" dirty="0">
                <a:solidFill>
                  <a:schemeClr val="tx1"/>
                </a:solidFill>
                <a:latin typeface="+mn-ea"/>
              </a:rPr>
              <a:t>目　的</a:t>
            </a:r>
            <a:r>
              <a:rPr lang="en-US" altLang="ja-JP" sz="1200" dirty="0">
                <a:solidFill>
                  <a:schemeClr val="tx1"/>
                </a:solidFill>
                <a:latin typeface="+mn-ea"/>
              </a:rPr>
              <a:t>】</a:t>
            </a:r>
          </a:p>
          <a:p>
            <a:r>
              <a:rPr lang="ja-JP" altLang="en-US" sz="1200" dirty="0">
                <a:solidFill>
                  <a:schemeClr val="tx1"/>
                </a:solidFill>
                <a:latin typeface="+mn-ea"/>
              </a:rPr>
              <a:t>　国の「総合確保方針」に対する道の考え方について整理し、医療及び介護保険計画を策定する際の「道の基本方針」の位置付けとする。</a:t>
            </a:r>
          </a:p>
        </p:txBody>
      </p:sp>
      <p:sp>
        <p:nvSpPr>
          <p:cNvPr id="16" name="正方形/長方形 15"/>
          <p:cNvSpPr/>
          <p:nvPr/>
        </p:nvSpPr>
        <p:spPr>
          <a:xfrm>
            <a:off x="386078" y="3964636"/>
            <a:ext cx="1844881" cy="159359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lang="en-US" altLang="ja-JP" sz="1200" dirty="0">
                <a:solidFill>
                  <a:schemeClr val="tx1"/>
                </a:solidFill>
                <a:latin typeface="+mn-ea"/>
              </a:rPr>
              <a:t>【</a:t>
            </a:r>
            <a:r>
              <a:rPr lang="ja-JP" altLang="en-US" sz="1200" dirty="0">
                <a:solidFill>
                  <a:schemeClr val="tx1"/>
                </a:solidFill>
                <a:latin typeface="+mn-ea"/>
              </a:rPr>
              <a:t>基本方針の策定</a:t>
            </a:r>
            <a:r>
              <a:rPr lang="en-US" altLang="ja-JP" sz="1200" dirty="0">
                <a:solidFill>
                  <a:schemeClr val="tx1"/>
                </a:solidFill>
                <a:latin typeface="+mn-ea"/>
              </a:rPr>
              <a:t>】</a:t>
            </a:r>
          </a:p>
          <a:p>
            <a:r>
              <a:rPr lang="ja-JP" altLang="en-US" sz="1100" dirty="0">
                <a:solidFill>
                  <a:schemeClr val="tx1"/>
                </a:solidFill>
                <a:latin typeface="+mn-ea"/>
              </a:rPr>
              <a:t>　</a:t>
            </a:r>
            <a:r>
              <a:rPr lang="ja-JP" altLang="en-US" sz="1200" dirty="0">
                <a:solidFill>
                  <a:schemeClr val="tx1"/>
                </a:solidFill>
                <a:latin typeface="+mn-ea"/>
              </a:rPr>
              <a:t>道庁関係課による協議の上、「道の基本方針」を策定し、道計画（医療・介護保険）策定委員会に報告するとともに、振興局を通じて市町村あて通知。</a:t>
            </a:r>
          </a:p>
        </p:txBody>
      </p:sp>
      <p:sp>
        <p:nvSpPr>
          <p:cNvPr id="18" name="正方形/長方形 17"/>
          <p:cNvSpPr/>
          <p:nvPr/>
        </p:nvSpPr>
        <p:spPr>
          <a:xfrm>
            <a:off x="388581" y="5712647"/>
            <a:ext cx="1848047" cy="5293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latin typeface="+mn-ea"/>
              </a:rPr>
              <a:t>【</a:t>
            </a:r>
            <a:r>
              <a:rPr lang="ja-JP" altLang="en-US" sz="1200" dirty="0">
                <a:solidFill>
                  <a:schemeClr val="tx1"/>
                </a:solidFill>
                <a:latin typeface="+mn-ea"/>
              </a:rPr>
              <a:t>策定時期</a:t>
            </a:r>
            <a:r>
              <a:rPr lang="en-US" altLang="ja-JP" sz="1200" dirty="0">
                <a:solidFill>
                  <a:schemeClr val="tx1"/>
                </a:solidFill>
                <a:latin typeface="+mn-ea"/>
              </a:rPr>
              <a:t>】</a:t>
            </a:r>
          </a:p>
          <a:p>
            <a:r>
              <a:rPr lang="ja-JP" altLang="en-US" sz="1200" dirty="0">
                <a:solidFill>
                  <a:schemeClr val="tx1"/>
                </a:solidFill>
                <a:latin typeface="+mn-ea"/>
              </a:rPr>
              <a:t>　</a:t>
            </a:r>
            <a:r>
              <a:rPr lang="ja-JP" altLang="en-US" sz="1200" dirty="0" smtClean="0">
                <a:solidFill>
                  <a:schemeClr val="tx1"/>
                </a:solidFill>
                <a:latin typeface="+mn-ea"/>
              </a:rPr>
              <a:t>令和５年５月</a:t>
            </a:r>
            <a:endParaRPr lang="ja-JP" altLang="en-US" sz="1200" dirty="0">
              <a:solidFill>
                <a:schemeClr val="tx1"/>
              </a:solidFill>
              <a:latin typeface="+mn-ea"/>
            </a:endParaRPr>
          </a:p>
        </p:txBody>
      </p:sp>
      <p:sp>
        <p:nvSpPr>
          <p:cNvPr id="19" name="正方形/長方形 18"/>
          <p:cNvSpPr/>
          <p:nvPr/>
        </p:nvSpPr>
        <p:spPr>
          <a:xfrm>
            <a:off x="2899849" y="2210516"/>
            <a:ext cx="2250132" cy="1179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r>
              <a:rPr lang="en-US" altLang="ja-JP" sz="1200" dirty="0">
                <a:solidFill>
                  <a:schemeClr val="tx1"/>
                </a:solidFill>
                <a:latin typeface="+mn-ea"/>
              </a:rPr>
              <a:t>【</a:t>
            </a:r>
            <a:r>
              <a:rPr lang="ja-JP" altLang="en-US" sz="1200" dirty="0">
                <a:solidFill>
                  <a:schemeClr val="tx1"/>
                </a:solidFill>
                <a:latin typeface="+mn-ea"/>
              </a:rPr>
              <a:t>目　的</a:t>
            </a:r>
            <a:r>
              <a:rPr lang="en-US" altLang="ja-JP" sz="1200" dirty="0">
                <a:solidFill>
                  <a:schemeClr val="tx1"/>
                </a:solidFill>
                <a:latin typeface="+mn-ea"/>
              </a:rPr>
              <a:t>】</a:t>
            </a:r>
          </a:p>
          <a:p>
            <a:r>
              <a:rPr lang="ja-JP" altLang="en-US" sz="1200" dirty="0">
                <a:solidFill>
                  <a:schemeClr val="tx1"/>
                </a:solidFill>
                <a:latin typeface="+mn-ea"/>
              </a:rPr>
              <a:t>　道の医療計画及び介護保険計画と、市町村介護保険計画の整合性を確保するため、</a:t>
            </a:r>
            <a:r>
              <a:rPr lang="en-US" altLang="ja-JP" sz="1200" dirty="0">
                <a:solidFill>
                  <a:schemeClr val="tx1"/>
                </a:solidFill>
                <a:latin typeface="+mn-ea"/>
              </a:rPr>
              <a:t>21</a:t>
            </a:r>
            <a:r>
              <a:rPr lang="ja-JP" altLang="en-US" sz="1200" dirty="0">
                <a:solidFill>
                  <a:schemeClr val="tx1"/>
                </a:solidFill>
                <a:latin typeface="+mn-ea"/>
              </a:rPr>
              <a:t>圏域単位で関係者との協議を行う。</a:t>
            </a:r>
            <a:endParaRPr lang="en-US" altLang="ja-JP" sz="1200" dirty="0">
              <a:solidFill>
                <a:schemeClr val="tx1"/>
              </a:solidFill>
              <a:latin typeface="+mn-ea"/>
            </a:endParaRPr>
          </a:p>
        </p:txBody>
      </p:sp>
      <p:sp>
        <p:nvSpPr>
          <p:cNvPr id="20" name="正方形/長方形 19"/>
          <p:cNvSpPr/>
          <p:nvPr/>
        </p:nvSpPr>
        <p:spPr>
          <a:xfrm>
            <a:off x="2907185" y="3476626"/>
            <a:ext cx="2245541" cy="303847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tx1"/>
                </a:solidFill>
                <a:latin typeface="+mn-ea"/>
              </a:rPr>
              <a:t>【</a:t>
            </a:r>
            <a:r>
              <a:rPr lang="ja-JP" altLang="en-US" sz="1200" dirty="0">
                <a:solidFill>
                  <a:schemeClr val="tx1"/>
                </a:solidFill>
                <a:latin typeface="+mn-ea"/>
              </a:rPr>
              <a:t>協議の場</a:t>
            </a:r>
            <a:r>
              <a:rPr lang="en-US" altLang="ja-JP" sz="1200" dirty="0">
                <a:solidFill>
                  <a:schemeClr val="tx1"/>
                </a:solidFill>
                <a:latin typeface="+mn-ea"/>
              </a:rPr>
              <a:t>】</a:t>
            </a:r>
          </a:p>
          <a:p>
            <a:r>
              <a:rPr lang="ja-JP" altLang="en-US" sz="1200" b="1" u="sng" dirty="0">
                <a:solidFill>
                  <a:schemeClr val="tx1"/>
                </a:solidFill>
                <a:latin typeface="+mn-ea"/>
              </a:rPr>
              <a:t>◆地域の関係者との協議</a:t>
            </a:r>
            <a:endParaRPr lang="en-US" altLang="ja-JP" sz="1200" b="1" u="sng" dirty="0">
              <a:solidFill>
                <a:schemeClr val="tx1"/>
              </a:solidFill>
              <a:latin typeface="+mn-ea"/>
            </a:endParaRPr>
          </a:p>
          <a:p>
            <a:r>
              <a:rPr lang="ja-JP" altLang="en-US" sz="1200" dirty="0">
                <a:solidFill>
                  <a:schemeClr val="tx1"/>
                </a:solidFill>
                <a:latin typeface="+mn-ea"/>
              </a:rPr>
              <a:t> （医療に関する協議）</a:t>
            </a:r>
            <a:endParaRPr lang="en-US" altLang="ja-JP" sz="1200" dirty="0">
              <a:solidFill>
                <a:schemeClr val="tx1"/>
              </a:solidFill>
              <a:latin typeface="+mn-ea"/>
            </a:endParaRPr>
          </a:p>
          <a:p>
            <a:r>
              <a:rPr lang="ja-JP" altLang="en-US" sz="1200" dirty="0">
                <a:solidFill>
                  <a:schemeClr val="tx1"/>
                </a:solidFill>
                <a:latin typeface="+mn-ea"/>
              </a:rPr>
              <a:t>「保健医療福祉圏域連携推進会議」（保健所所管）において、計画全般の協議等を行う。（</a:t>
            </a:r>
            <a:r>
              <a:rPr lang="en-US" altLang="ja-JP" sz="1200" dirty="0" smtClean="0">
                <a:solidFill>
                  <a:schemeClr val="tx1"/>
                </a:solidFill>
                <a:latin typeface="+mn-ea"/>
              </a:rPr>
              <a:t>R5.</a:t>
            </a:r>
            <a:r>
              <a:rPr lang="ja-JP" altLang="en-US" sz="1200" dirty="0" smtClean="0">
                <a:solidFill>
                  <a:schemeClr val="tx1"/>
                </a:solidFill>
                <a:latin typeface="+mn-ea"/>
              </a:rPr>
              <a:t>９月、</a:t>
            </a:r>
            <a:r>
              <a:rPr lang="en-US" altLang="ja-JP" sz="1200" dirty="0" smtClean="0">
                <a:solidFill>
                  <a:schemeClr val="tx1"/>
                </a:solidFill>
                <a:latin typeface="+mn-ea"/>
              </a:rPr>
              <a:t>R6.1</a:t>
            </a:r>
            <a:r>
              <a:rPr lang="ja-JP" altLang="en-US" sz="1200" dirty="0">
                <a:solidFill>
                  <a:schemeClr val="tx1"/>
                </a:solidFill>
                <a:latin typeface="+mn-ea"/>
              </a:rPr>
              <a:t>月予定</a:t>
            </a:r>
            <a:r>
              <a:rPr lang="en-US" altLang="ja-JP" sz="1200" dirty="0">
                <a:solidFill>
                  <a:schemeClr val="tx1"/>
                </a:solidFill>
                <a:latin typeface="+mn-ea"/>
              </a:rPr>
              <a:t>)</a:t>
            </a:r>
          </a:p>
          <a:p>
            <a:endParaRPr lang="en-US" altLang="ja-JP" sz="1200" dirty="0">
              <a:solidFill>
                <a:schemeClr val="tx1"/>
              </a:solidFill>
              <a:latin typeface="+mn-ea"/>
            </a:endParaRPr>
          </a:p>
          <a:p>
            <a:r>
              <a:rPr lang="ja-JP" altLang="en-US" sz="1200" b="1" u="sng" dirty="0">
                <a:solidFill>
                  <a:schemeClr val="tx1"/>
                </a:solidFill>
                <a:latin typeface="+mn-ea"/>
              </a:rPr>
              <a:t>◆市町村との協議</a:t>
            </a:r>
            <a:endParaRPr lang="en-US" altLang="ja-JP" sz="1200" b="1" u="sng" dirty="0">
              <a:solidFill>
                <a:schemeClr val="tx1"/>
              </a:solidFill>
              <a:latin typeface="+mn-ea"/>
            </a:endParaRPr>
          </a:p>
          <a:p>
            <a:r>
              <a:rPr lang="ja-JP" altLang="en-US" sz="1200" dirty="0">
                <a:solidFill>
                  <a:schemeClr val="tx1"/>
                </a:solidFill>
                <a:latin typeface="+mn-ea"/>
              </a:rPr>
              <a:t> （介護に関する協議）</a:t>
            </a:r>
            <a:endParaRPr lang="en-US" altLang="ja-JP" sz="1200" dirty="0">
              <a:solidFill>
                <a:schemeClr val="tx1"/>
              </a:solidFill>
              <a:latin typeface="+mn-ea"/>
            </a:endParaRPr>
          </a:p>
          <a:p>
            <a:r>
              <a:rPr lang="ja-JP" altLang="en-US" sz="1200" dirty="0">
                <a:solidFill>
                  <a:schemeClr val="tx1"/>
                </a:solidFill>
                <a:latin typeface="+mn-ea"/>
              </a:rPr>
              <a:t>「高齢者保健福祉圏域連絡協議会」（社会福祉課管）において、医療計画（在宅医療）と介護保険計画（介護ｻｰﾋﾞｽ）の整備目標等の整合を図る。（</a:t>
            </a:r>
            <a:r>
              <a:rPr lang="en-US" altLang="ja-JP" sz="1200" dirty="0" smtClean="0">
                <a:solidFill>
                  <a:schemeClr val="tx1"/>
                </a:solidFill>
                <a:latin typeface="+mn-ea"/>
              </a:rPr>
              <a:t>R5.</a:t>
            </a:r>
            <a:r>
              <a:rPr lang="ja-JP" altLang="en-US" sz="1200" dirty="0" smtClean="0">
                <a:solidFill>
                  <a:schemeClr val="tx1"/>
                </a:solidFill>
                <a:latin typeface="+mn-ea"/>
              </a:rPr>
              <a:t>８月、</a:t>
            </a:r>
            <a:r>
              <a:rPr lang="en-US" altLang="ja-JP" sz="1200" dirty="0" smtClean="0">
                <a:solidFill>
                  <a:schemeClr val="tx1"/>
                </a:solidFill>
                <a:latin typeface="+mn-ea"/>
              </a:rPr>
              <a:t>R6.1</a:t>
            </a:r>
            <a:r>
              <a:rPr lang="ja-JP" altLang="en-US" sz="1200" dirty="0">
                <a:solidFill>
                  <a:schemeClr val="tx1"/>
                </a:solidFill>
                <a:latin typeface="+mn-ea"/>
              </a:rPr>
              <a:t>月予定）</a:t>
            </a:r>
            <a:endParaRPr lang="en-US" altLang="ja-JP" sz="1200" dirty="0">
              <a:solidFill>
                <a:schemeClr val="tx1"/>
              </a:solidFill>
              <a:latin typeface="+mn-ea"/>
            </a:endParaRPr>
          </a:p>
          <a:p>
            <a:pPr>
              <a:lnSpc>
                <a:spcPts val="450"/>
              </a:lnSpc>
            </a:pPr>
            <a:endParaRPr lang="en-US" altLang="ja-JP" sz="1000" dirty="0">
              <a:solidFill>
                <a:schemeClr val="tx1"/>
              </a:solidFill>
            </a:endParaRPr>
          </a:p>
        </p:txBody>
      </p:sp>
      <p:sp>
        <p:nvSpPr>
          <p:cNvPr id="22" name="正方形/長方形 21"/>
          <p:cNvSpPr/>
          <p:nvPr/>
        </p:nvSpPr>
        <p:spPr>
          <a:xfrm>
            <a:off x="5473582" y="2226801"/>
            <a:ext cx="2032571" cy="119741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latin typeface="+mn-ea"/>
              </a:rPr>
              <a:t>【</a:t>
            </a:r>
            <a:r>
              <a:rPr lang="ja-JP" altLang="en-US" sz="1200" dirty="0">
                <a:solidFill>
                  <a:schemeClr val="tx1"/>
                </a:solidFill>
                <a:latin typeface="+mn-ea"/>
              </a:rPr>
              <a:t>目　的</a:t>
            </a:r>
            <a:r>
              <a:rPr lang="en-US" altLang="ja-JP" sz="1200" dirty="0">
                <a:solidFill>
                  <a:schemeClr val="tx1"/>
                </a:solidFill>
                <a:latin typeface="+mn-ea"/>
              </a:rPr>
              <a:t>】</a:t>
            </a:r>
          </a:p>
          <a:p>
            <a:r>
              <a:rPr lang="ja-JP" altLang="en-US" sz="1200" dirty="0">
                <a:solidFill>
                  <a:schemeClr val="tx1"/>
                </a:solidFill>
                <a:latin typeface="+mn-ea"/>
              </a:rPr>
              <a:t>　各計画作成に至るまで、医療及び介護保険計画策定に係る有識者会議において適宜情報提供、意見交換等を行う。</a:t>
            </a:r>
            <a:endParaRPr lang="en-US" altLang="ja-JP" sz="1200" dirty="0">
              <a:solidFill>
                <a:schemeClr val="tx1"/>
              </a:solidFill>
              <a:latin typeface="+mn-ea"/>
            </a:endParaRPr>
          </a:p>
        </p:txBody>
      </p:sp>
      <p:sp>
        <p:nvSpPr>
          <p:cNvPr id="23" name="正方形/長方形 22"/>
          <p:cNvSpPr/>
          <p:nvPr/>
        </p:nvSpPr>
        <p:spPr>
          <a:xfrm>
            <a:off x="5473993" y="3521811"/>
            <a:ext cx="2027531" cy="14695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200" dirty="0">
                <a:solidFill>
                  <a:schemeClr val="tx1"/>
                </a:solidFill>
                <a:latin typeface="+mn-ea"/>
              </a:rPr>
              <a:t>【</a:t>
            </a:r>
            <a:r>
              <a:rPr lang="ja-JP" altLang="en-US" sz="1200" dirty="0">
                <a:solidFill>
                  <a:schemeClr val="tx1"/>
                </a:solidFill>
                <a:latin typeface="+mn-ea"/>
              </a:rPr>
              <a:t>協議の場</a:t>
            </a:r>
            <a:r>
              <a:rPr lang="en-US" altLang="ja-JP" sz="1200" dirty="0">
                <a:solidFill>
                  <a:schemeClr val="tx1"/>
                </a:solidFill>
                <a:latin typeface="+mn-ea"/>
              </a:rPr>
              <a:t>】</a:t>
            </a:r>
          </a:p>
          <a:p>
            <a:r>
              <a:rPr lang="ja-JP" altLang="en-US" sz="1200" u="sng" dirty="0">
                <a:solidFill>
                  <a:schemeClr val="tx1"/>
                </a:solidFill>
                <a:latin typeface="+mn-ea"/>
              </a:rPr>
              <a:t>◆</a:t>
            </a:r>
            <a:r>
              <a:rPr lang="ja-JP" altLang="en-US" sz="1200" b="1" u="sng" dirty="0">
                <a:solidFill>
                  <a:schemeClr val="tx1"/>
                </a:solidFill>
                <a:latin typeface="+mn-ea"/>
              </a:rPr>
              <a:t>医療計画</a:t>
            </a:r>
            <a:endParaRPr lang="en-US" altLang="ja-JP" sz="1200" b="1" u="sng" dirty="0">
              <a:solidFill>
                <a:schemeClr val="tx1"/>
              </a:solidFill>
              <a:latin typeface="+mn-ea"/>
            </a:endParaRPr>
          </a:p>
          <a:p>
            <a:r>
              <a:rPr lang="ja-JP" altLang="en-US" sz="1200" dirty="0">
                <a:solidFill>
                  <a:schemeClr val="tx1"/>
                </a:solidFill>
                <a:latin typeface="+mn-ea"/>
              </a:rPr>
              <a:t>総医協地域医療専門委員会</a:t>
            </a:r>
            <a:endParaRPr lang="en-US" altLang="ja-JP" sz="1200" dirty="0">
              <a:solidFill>
                <a:schemeClr val="tx1"/>
              </a:solidFill>
              <a:latin typeface="+mn-ea"/>
            </a:endParaRPr>
          </a:p>
          <a:p>
            <a:endParaRPr lang="en-US" altLang="ja-JP" sz="1200" u="sng" dirty="0">
              <a:solidFill>
                <a:schemeClr val="tx1"/>
              </a:solidFill>
              <a:latin typeface="+mn-ea"/>
            </a:endParaRPr>
          </a:p>
          <a:p>
            <a:r>
              <a:rPr lang="ja-JP" altLang="en-US" sz="1200" u="sng" dirty="0">
                <a:solidFill>
                  <a:schemeClr val="tx1"/>
                </a:solidFill>
                <a:latin typeface="+mn-ea"/>
              </a:rPr>
              <a:t>◆</a:t>
            </a:r>
            <a:r>
              <a:rPr lang="ja-JP" altLang="en-US" sz="1200" b="1" u="sng" dirty="0">
                <a:solidFill>
                  <a:schemeClr val="tx1"/>
                </a:solidFill>
                <a:latin typeface="+mn-ea"/>
              </a:rPr>
              <a:t>介護保険事業支援計画</a:t>
            </a:r>
            <a:endParaRPr lang="en-US" altLang="ja-JP" sz="1200" b="1" u="sng" dirty="0">
              <a:solidFill>
                <a:schemeClr val="tx1"/>
              </a:solidFill>
              <a:latin typeface="+mn-ea"/>
            </a:endParaRPr>
          </a:p>
          <a:p>
            <a:r>
              <a:rPr lang="ja-JP" altLang="en-US" sz="1200" dirty="0">
                <a:solidFill>
                  <a:schemeClr val="tx1"/>
                </a:solidFill>
                <a:latin typeface="+mn-ea"/>
              </a:rPr>
              <a:t>介護保険事業支援計画検討</a:t>
            </a:r>
            <a:endParaRPr lang="en-US" altLang="ja-JP" sz="1200" dirty="0">
              <a:solidFill>
                <a:schemeClr val="tx1"/>
              </a:solidFill>
              <a:latin typeface="+mn-ea"/>
            </a:endParaRPr>
          </a:p>
          <a:p>
            <a:r>
              <a:rPr lang="ja-JP" altLang="en-US" sz="1200" dirty="0">
                <a:solidFill>
                  <a:schemeClr val="tx1"/>
                </a:solidFill>
                <a:latin typeface="+mn-ea"/>
              </a:rPr>
              <a:t>協議会</a:t>
            </a:r>
            <a:endParaRPr lang="en-US" altLang="ja-JP" sz="1200" dirty="0">
              <a:solidFill>
                <a:schemeClr val="tx1"/>
              </a:solidFill>
              <a:latin typeface="+mn-ea"/>
            </a:endParaRPr>
          </a:p>
        </p:txBody>
      </p:sp>
      <p:sp>
        <p:nvSpPr>
          <p:cNvPr id="24" name="正方形/長方形 23"/>
          <p:cNvSpPr/>
          <p:nvPr/>
        </p:nvSpPr>
        <p:spPr>
          <a:xfrm>
            <a:off x="5473994" y="5041273"/>
            <a:ext cx="2032571" cy="141826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latin typeface="+mn-ea"/>
              </a:rPr>
              <a:t>【</a:t>
            </a:r>
            <a:r>
              <a:rPr lang="ja-JP" altLang="en-US" sz="1200" dirty="0">
                <a:solidFill>
                  <a:schemeClr val="tx1"/>
                </a:solidFill>
                <a:latin typeface="+mn-ea"/>
              </a:rPr>
              <a:t>開催予定時期</a:t>
            </a:r>
            <a:r>
              <a:rPr lang="en-US" altLang="ja-JP" sz="1200" dirty="0">
                <a:solidFill>
                  <a:schemeClr val="tx1"/>
                </a:solidFill>
                <a:latin typeface="+mn-ea"/>
              </a:rPr>
              <a:t>】</a:t>
            </a:r>
          </a:p>
          <a:p>
            <a:r>
              <a:rPr lang="ja-JP" altLang="en-US" sz="1200" dirty="0">
                <a:solidFill>
                  <a:schemeClr val="tx1"/>
                </a:solidFill>
                <a:latin typeface="+mn-ea"/>
              </a:rPr>
              <a:t>　</a:t>
            </a:r>
            <a:r>
              <a:rPr lang="ja-JP" altLang="en-US" sz="1200" dirty="0" smtClean="0">
                <a:solidFill>
                  <a:schemeClr val="tx1"/>
                </a:solidFill>
                <a:latin typeface="+mn-ea"/>
              </a:rPr>
              <a:t>令和５年８月</a:t>
            </a:r>
            <a:endParaRPr lang="en-US" altLang="ja-JP" sz="1200" dirty="0">
              <a:solidFill>
                <a:schemeClr val="tx1"/>
              </a:solidFill>
              <a:latin typeface="+mn-ea"/>
            </a:endParaRPr>
          </a:p>
          <a:p>
            <a:r>
              <a:rPr lang="ja-JP" altLang="en-US" sz="1200" dirty="0">
                <a:solidFill>
                  <a:schemeClr val="tx1"/>
                </a:solidFill>
                <a:latin typeface="+mn-ea"/>
              </a:rPr>
              <a:t>　　・計画骨子案等</a:t>
            </a:r>
            <a:endParaRPr lang="en-US" altLang="ja-JP" sz="1200" dirty="0">
              <a:solidFill>
                <a:schemeClr val="tx1"/>
              </a:solidFill>
              <a:latin typeface="+mn-ea"/>
            </a:endParaRPr>
          </a:p>
          <a:p>
            <a:r>
              <a:rPr lang="ja-JP" altLang="en-US" sz="1200" dirty="0">
                <a:solidFill>
                  <a:schemeClr val="tx1"/>
                </a:solidFill>
                <a:latin typeface="+mn-ea"/>
              </a:rPr>
              <a:t>　</a:t>
            </a:r>
            <a:r>
              <a:rPr lang="ja-JP" altLang="en-US" sz="1200" dirty="0" smtClean="0">
                <a:solidFill>
                  <a:schemeClr val="tx1"/>
                </a:solidFill>
                <a:latin typeface="+mn-ea"/>
              </a:rPr>
              <a:t>令和５年</a:t>
            </a:r>
            <a:r>
              <a:rPr lang="en-US" altLang="ja-JP" sz="1200" dirty="0">
                <a:solidFill>
                  <a:schemeClr val="tx1"/>
                </a:solidFill>
                <a:latin typeface="+mn-ea"/>
              </a:rPr>
              <a:t>10</a:t>
            </a:r>
            <a:r>
              <a:rPr lang="ja-JP" altLang="en-US" sz="1200" dirty="0" smtClean="0">
                <a:solidFill>
                  <a:schemeClr val="tx1"/>
                </a:solidFill>
                <a:latin typeface="+mn-ea"/>
              </a:rPr>
              <a:t>月</a:t>
            </a:r>
            <a:endParaRPr lang="en-US" altLang="ja-JP" sz="1200" dirty="0">
              <a:solidFill>
                <a:schemeClr val="tx1"/>
              </a:solidFill>
              <a:latin typeface="+mn-ea"/>
            </a:endParaRPr>
          </a:p>
          <a:p>
            <a:r>
              <a:rPr lang="ja-JP" altLang="en-US" sz="1200" dirty="0">
                <a:solidFill>
                  <a:schemeClr val="tx1"/>
                </a:solidFill>
                <a:latin typeface="+mn-ea"/>
              </a:rPr>
              <a:t>　　・計画素案</a:t>
            </a:r>
            <a:endParaRPr lang="en-US" altLang="ja-JP" sz="1200" dirty="0">
              <a:solidFill>
                <a:schemeClr val="tx1"/>
              </a:solidFill>
              <a:latin typeface="+mn-ea"/>
            </a:endParaRPr>
          </a:p>
          <a:p>
            <a:r>
              <a:rPr lang="ja-JP" altLang="en-US" sz="1200" dirty="0">
                <a:solidFill>
                  <a:schemeClr val="tx1"/>
                </a:solidFill>
                <a:latin typeface="+mn-ea"/>
              </a:rPr>
              <a:t>　</a:t>
            </a:r>
            <a:r>
              <a:rPr lang="ja-JP" altLang="en-US" sz="1200" dirty="0" smtClean="0">
                <a:solidFill>
                  <a:schemeClr val="tx1"/>
                </a:solidFill>
                <a:latin typeface="+mn-ea"/>
              </a:rPr>
              <a:t>令和６年</a:t>
            </a:r>
            <a:r>
              <a:rPr lang="ja-JP" altLang="en-US" sz="1200" dirty="0">
                <a:solidFill>
                  <a:schemeClr val="tx1"/>
                </a:solidFill>
                <a:latin typeface="+mn-ea"/>
              </a:rPr>
              <a:t>２月頃</a:t>
            </a:r>
            <a:endParaRPr lang="en-US" altLang="ja-JP" sz="1200" dirty="0">
              <a:solidFill>
                <a:schemeClr val="tx1"/>
              </a:solidFill>
              <a:latin typeface="+mn-ea"/>
            </a:endParaRPr>
          </a:p>
          <a:p>
            <a:r>
              <a:rPr lang="ja-JP" altLang="en-US" sz="1200" dirty="0">
                <a:solidFill>
                  <a:schemeClr val="tx1"/>
                </a:solidFill>
                <a:latin typeface="+mn-ea"/>
              </a:rPr>
              <a:t>　　・計画案</a:t>
            </a:r>
          </a:p>
        </p:txBody>
      </p:sp>
      <p:sp>
        <p:nvSpPr>
          <p:cNvPr id="25" name="正方形/長方形 24"/>
          <p:cNvSpPr/>
          <p:nvPr/>
        </p:nvSpPr>
        <p:spPr>
          <a:xfrm>
            <a:off x="7938347" y="2552392"/>
            <a:ext cx="1846783" cy="536729"/>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200" b="1" dirty="0">
                <a:latin typeface="メイリオ" panose="020B0604030504040204" pitchFamily="50" charset="-128"/>
                <a:ea typeface="メイリオ" panose="020B0604030504040204" pitchFamily="50" charset="-128"/>
              </a:rPr>
              <a:t>北海道医療計画</a:t>
            </a:r>
          </a:p>
        </p:txBody>
      </p:sp>
      <p:sp>
        <p:nvSpPr>
          <p:cNvPr id="26" name="正方形/長方形 25"/>
          <p:cNvSpPr/>
          <p:nvPr/>
        </p:nvSpPr>
        <p:spPr>
          <a:xfrm>
            <a:off x="7886142" y="5404144"/>
            <a:ext cx="1898988" cy="514136"/>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200" b="1" dirty="0">
                <a:latin typeface="メイリオ" panose="020B0604030504040204" pitchFamily="50" charset="-128"/>
                <a:ea typeface="メイリオ" panose="020B0604030504040204" pitchFamily="50" charset="-128"/>
              </a:rPr>
              <a:t>北海道介護保険</a:t>
            </a:r>
            <a:endParaRPr lang="en-US" altLang="ja-JP" sz="1200" b="1" dirty="0">
              <a:latin typeface="メイリオ" panose="020B0604030504040204" pitchFamily="50" charset="-128"/>
              <a:ea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rPr>
              <a:t>事業支援計画</a:t>
            </a:r>
          </a:p>
        </p:txBody>
      </p:sp>
      <p:sp>
        <p:nvSpPr>
          <p:cNvPr id="27" name="正方形/長方形 26"/>
          <p:cNvSpPr/>
          <p:nvPr/>
        </p:nvSpPr>
        <p:spPr>
          <a:xfrm>
            <a:off x="7898363" y="6110101"/>
            <a:ext cx="1886767" cy="514136"/>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200" b="1" dirty="0">
                <a:latin typeface="メイリオ" panose="020B0604030504040204" pitchFamily="50" charset="-128"/>
                <a:ea typeface="メイリオ" panose="020B0604030504040204" pitchFamily="50" charset="-128"/>
              </a:rPr>
              <a:t>市町村介護保険</a:t>
            </a:r>
            <a:endParaRPr lang="en-US" altLang="ja-JP" sz="1200" b="1" dirty="0">
              <a:latin typeface="メイリオ" panose="020B0604030504040204" pitchFamily="50" charset="-128"/>
              <a:ea typeface="メイリオ" panose="020B0604030504040204" pitchFamily="50" charset="-128"/>
            </a:endParaRPr>
          </a:p>
          <a:p>
            <a:pPr algn="ctr"/>
            <a:r>
              <a:rPr lang="ja-JP" altLang="en-US" sz="1200" b="1" dirty="0">
                <a:latin typeface="メイリオ" panose="020B0604030504040204" pitchFamily="50" charset="-128"/>
                <a:ea typeface="メイリオ" panose="020B0604030504040204" pitchFamily="50" charset="-128"/>
              </a:rPr>
              <a:t>事業計画</a:t>
            </a:r>
          </a:p>
        </p:txBody>
      </p:sp>
      <p:sp>
        <p:nvSpPr>
          <p:cNvPr id="29" name="角丸四角形 28"/>
          <p:cNvSpPr/>
          <p:nvPr/>
        </p:nvSpPr>
        <p:spPr>
          <a:xfrm>
            <a:off x="7938348" y="1896232"/>
            <a:ext cx="1846783" cy="464339"/>
          </a:xfrm>
          <a:prstGeom prst="roundRect">
            <a:avLst/>
          </a:prstGeom>
          <a:solidFill>
            <a:schemeClr val="bg1"/>
          </a:solidFill>
          <a:ln>
            <a:solidFill>
              <a:srgbClr val="FF0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200" dirty="0">
                <a:solidFill>
                  <a:schemeClr val="tx1"/>
                </a:solidFill>
                <a:latin typeface="游ゴシック" panose="020B0400000000000000" pitchFamily="50" charset="-128"/>
                <a:ea typeface="游ゴシック" panose="020B0400000000000000" pitchFamily="50" charset="-128"/>
              </a:rPr>
              <a:t>一体的な作成</a:t>
            </a:r>
            <a:r>
              <a:rPr lang="ja-JP" altLang="en-US" sz="1200" dirty="0" smtClean="0">
                <a:solidFill>
                  <a:schemeClr val="tx1"/>
                </a:solidFill>
                <a:latin typeface="游ゴシック" panose="020B0400000000000000" pitchFamily="50" charset="-128"/>
                <a:ea typeface="游ゴシック" panose="020B0400000000000000" pitchFamily="50" charset="-128"/>
              </a:rPr>
              <a:t>を目指す</a:t>
            </a:r>
            <a:endParaRPr lang="ja-JP" altLang="en-US" sz="1200" dirty="0">
              <a:solidFill>
                <a:schemeClr val="tx1"/>
              </a:solidFill>
              <a:latin typeface="游ゴシック" panose="020B0400000000000000" pitchFamily="50" charset="-128"/>
              <a:ea typeface="游ゴシック" panose="020B0400000000000000" pitchFamily="50" charset="-128"/>
            </a:endParaRPr>
          </a:p>
        </p:txBody>
      </p:sp>
      <p:sp>
        <p:nvSpPr>
          <p:cNvPr id="31" name="正方形/長方形 30"/>
          <p:cNvSpPr/>
          <p:nvPr/>
        </p:nvSpPr>
        <p:spPr>
          <a:xfrm>
            <a:off x="8396256" y="5945683"/>
            <a:ext cx="930964" cy="1622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rPr>
              <a:t>（連動）</a:t>
            </a:r>
          </a:p>
        </p:txBody>
      </p:sp>
      <p:sp>
        <p:nvSpPr>
          <p:cNvPr id="32" name="正方形/長方形 31"/>
          <p:cNvSpPr/>
          <p:nvPr/>
        </p:nvSpPr>
        <p:spPr>
          <a:xfrm>
            <a:off x="8851418" y="3150555"/>
            <a:ext cx="791346" cy="1841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rPr>
              <a:t>（調和）</a:t>
            </a:r>
          </a:p>
        </p:txBody>
      </p:sp>
      <p:sp>
        <p:nvSpPr>
          <p:cNvPr id="3" name="角丸四角形 2"/>
          <p:cNvSpPr/>
          <p:nvPr/>
        </p:nvSpPr>
        <p:spPr>
          <a:xfrm>
            <a:off x="368094" y="1921573"/>
            <a:ext cx="1862866" cy="303352"/>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100" b="1" dirty="0" smtClean="0">
                <a:latin typeface="メイリオ" panose="020B0604030504040204" pitchFamily="50" charset="-128"/>
                <a:ea typeface="メイリオ" panose="020B0604030504040204" pitchFamily="50" charset="-128"/>
              </a:rPr>
              <a:t>「道の基本方針」の策定</a:t>
            </a:r>
            <a:endParaRPr kumimoji="1" lang="ja-JP" altLang="en-US" sz="1100" b="1" dirty="0">
              <a:latin typeface="メイリオ" panose="020B0604030504040204" pitchFamily="50" charset="-128"/>
              <a:ea typeface="メイリオ" panose="020B0604030504040204" pitchFamily="50" charset="-128"/>
            </a:endParaRPr>
          </a:p>
        </p:txBody>
      </p:sp>
      <p:sp>
        <p:nvSpPr>
          <p:cNvPr id="37" name="角丸四角形 36"/>
          <p:cNvSpPr/>
          <p:nvPr/>
        </p:nvSpPr>
        <p:spPr>
          <a:xfrm>
            <a:off x="2975488" y="1880966"/>
            <a:ext cx="2090497" cy="303352"/>
          </a:xfrm>
          <a:prstGeom prst="round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100" b="1" dirty="0" smtClean="0">
                <a:latin typeface="メイリオ" panose="020B0604030504040204" pitchFamily="50" charset="-128"/>
                <a:ea typeface="メイリオ" panose="020B0604030504040204" pitchFamily="50" charset="-128"/>
              </a:rPr>
              <a:t>地域での協議（</a:t>
            </a:r>
            <a:r>
              <a:rPr kumimoji="1" lang="en-US" altLang="ja-JP" sz="1100" b="1" dirty="0" smtClean="0">
                <a:latin typeface="メイリオ" panose="020B0604030504040204" pitchFamily="50" charset="-128"/>
                <a:ea typeface="メイリオ" panose="020B0604030504040204" pitchFamily="50" charset="-128"/>
              </a:rPr>
              <a:t>21</a:t>
            </a:r>
            <a:r>
              <a:rPr kumimoji="1" lang="ja-JP" altLang="en-US" sz="1100" b="1" dirty="0" smtClean="0">
                <a:latin typeface="メイリオ" panose="020B0604030504040204" pitchFamily="50" charset="-128"/>
                <a:ea typeface="メイリオ" panose="020B0604030504040204" pitchFamily="50" charset="-128"/>
              </a:rPr>
              <a:t>圏域）</a:t>
            </a:r>
            <a:endParaRPr kumimoji="1" lang="ja-JP" altLang="en-US" sz="1100" b="1" dirty="0">
              <a:latin typeface="メイリオ" panose="020B0604030504040204" pitchFamily="50" charset="-128"/>
              <a:ea typeface="メイリオ" panose="020B0604030504040204" pitchFamily="50" charset="-128"/>
            </a:endParaRPr>
          </a:p>
        </p:txBody>
      </p:sp>
      <p:sp>
        <p:nvSpPr>
          <p:cNvPr id="38" name="角丸四角形 37"/>
          <p:cNvSpPr/>
          <p:nvPr/>
        </p:nvSpPr>
        <p:spPr>
          <a:xfrm>
            <a:off x="5488576" y="1887149"/>
            <a:ext cx="2012948" cy="303352"/>
          </a:xfrm>
          <a:prstGeom prst="roundRect">
            <a:avLst/>
          </a:prstGeom>
          <a:solidFill>
            <a:schemeClr val="accent2">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100" b="1" i="1" dirty="0" smtClean="0">
                <a:latin typeface="メイリオ" panose="020B0604030504040204" pitchFamily="50" charset="-128"/>
                <a:ea typeface="メイリオ" panose="020B0604030504040204" pitchFamily="50" charset="-128"/>
              </a:rPr>
              <a:t>道全体での協議</a:t>
            </a:r>
            <a:endParaRPr kumimoji="1" lang="ja-JP" altLang="en-US" sz="1100" b="1" i="1" dirty="0">
              <a:latin typeface="メイリオ" panose="020B0604030504040204" pitchFamily="50" charset="-128"/>
              <a:ea typeface="メイリオ" panose="020B0604030504040204" pitchFamily="50" charset="-128"/>
            </a:endParaRPr>
          </a:p>
        </p:txBody>
      </p:sp>
      <p:sp>
        <p:nvSpPr>
          <p:cNvPr id="11" name="大かっこ 10"/>
          <p:cNvSpPr/>
          <p:nvPr/>
        </p:nvSpPr>
        <p:spPr>
          <a:xfrm>
            <a:off x="8767342" y="3404826"/>
            <a:ext cx="1017788" cy="470404"/>
          </a:xfrm>
          <a:prstGeom prst="bracketPair">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ja-JP" altLang="en-US" sz="900" dirty="0" smtClean="0">
                <a:latin typeface="メイリオ" panose="020B0604030504040204" pitchFamily="50" charset="-128"/>
                <a:ea typeface="メイリオ" panose="020B0604030504040204" pitchFamily="50" charset="-128"/>
              </a:rPr>
              <a:t>５疾病</a:t>
            </a:r>
            <a:r>
              <a:rPr lang="ja-JP" altLang="en-US" sz="900" dirty="0">
                <a:latin typeface="メイリオ" panose="020B0604030504040204" pitchFamily="50" charset="-128"/>
                <a:ea typeface="メイリオ" panose="020B0604030504040204" pitchFamily="50" charset="-128"/>
              </a:rPr>
              <a:t>・５事業等に</a:t>
            </a:r>
            <a:r>
              <a:rPr lang="ja-JP" altLang="en-US" sz="900" dirty="0" smtClean="0">
                <a:latin typeface="メイリオ" panose="020B0604030504040204" pitchFamily="50" charset="-128"/>
                <a:ea typeface="メイリオ" panose="020B0604030504040204" pitchFamily="50" charset="-128"/>
              </a:rPr>
              <a:t>係る</a:t>
            </a:r>
            <a:endParaRPr lang="en-US" altLang="ja-JP" sz="900" dirty="0" smtClean="0">
              <a:latin typeface="メイリオ" panose="020B0604030504040204" pitchFamily="50" charset="-128"/>
              <a:ea typeface="メイリオ" panose="020B0604030504040204" pitchFamily="50" charset="-128"/>
            </a:endParaRPr>
          </a:p>
          <a:p>
            <a:pPr algn="ctr"/>
            <a:r>
              <a:rPr lang="ja-JP" altLang="en-US" sz="900" dirty="0" smtClean="0">
                <a:latin typeface="メイリオ" panose="020B0604030504040204" pitchFamily="50" charset="-128"/>
                <a:ea typeface="メイリオ" panose="020B0604030504040204" pitchFamily="50" charset="-128"/>
              </a:rPr>
              <a:t>各種計画</a:t>
            </a:r>
            <a:endParaRPr kumimoji="1" lang="ja-JP" altLang="en-US" sz="900" dirty="0"/>
          </a:p>
        </p:txBody>
      </p:sp>
      <p:sp>
        <p:nvSpPr>
          <p:cNvPr id="30" name="スライド番号プレースホルダー 5"/>
          <p:cNvSpPr>
            <a:spLocks noGrp="1"/>
          </p:cNvSpPr>
          <p:nvPr>
            <p:ph type="sldNum" sz="quarter" idx="12"/>
          </p:nvPr>
        </p:nvSpPr>
        <p:spPr>
          <a:xfrm>
            <a:off x="7677150" y="6356352"/>
            <a:ext cx="2228850" cy="365125"/>
          </a:xfrm>
        </p:spPr>
        <p:txBody>
          <a:bodyPr/>
          <a:lstStyle/>
          <a:p>
            <a:fld id="{7D1F2A22-9BBE-4B2C-A83B-E072242DD3B0}" type="slidenum">
              <a:rPr kumimoji="1" lang="ja-JP" altLang="en-US" smtClean="0"/>
              <a:pPr/>
              <a:t>2</a:t>
            </a:fld>
            <a:endParaRPr kumimoji="1" lang="ja-JP" altLang="en-US" dirty="0"/>
          </a:p>
        </p:txBody>
      </p:sp>
    </p:spTree>
    <p:extLst>
      <p:ext uri="{BB962C8B-B14F-4D97-AF65-F5344CB8AC3E}">
        <p14:creationId xmlns:p14="http://schemas.microsoft.com/office/powerpoint/2010/main" val="3959133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906000" cy="347971"/>
          </a:xfrm>
          <a:prstGeom prst="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游ゴシック" panose="020B0400000000000000" pitchFamily="50" charset="-128"/>
                <a:ea typeface="游ゴシック" panose="020B0400000000000000" pitchFamily="50" charset="-128"/>
                <a:cs typeface="メイリオ" panose="020B0604030504040204" pitchFamily="50" charset="-128"/>
              </a:rPr>
              <a:t>次期北海道医療計画見直し</a:t>
            </a:r>
            <a:r>
              <a:rPr lang="ja-JP" altLang="en-US" b="1" dirty="0">
                <a:latin typeface="游ゴシック" panose="020B0400000000000000" pitchFamily="50" charset="-128"/>
                <a:ea typeface="游ゴシック" panose="020B0400000000000000" pitchFamily="50" charset="-128"/>
                <a:cs typeface="メイリオ" panose="020B0604030504040204" pitchFamily="50" charset="-128"/>
              </a:rPr>
              <a:t>スケジュールについて</a:t>
            </a:r>
          </a:p>
        </p:txBody>
      </p:sp>
      <p:graphicFrame>
        <p:nvGraphicFramePr>
          <p:cNvPr id="7" name="表 6"/>
          <p:cNvGraphicFramePr>
            <a:graphicFrameLocks noGrp="1"/>
          </p:cNvGraphicFramePr>
          <p:nvPr>
            <p:extLst>
              <p:ext uri="{D42A27DB-BD31-4B8C-83A1-F6EECF244321}">
                <p14:modId xmlns:p14="http://schemas.microsoft.com/office/powerpoint/2010/main" val="3795864123"/>
              </p:ext>
            </p:extLst>
          </p:nvPr>
        </p:nvGraphicFramePr>
        <p:xfrm>
          <a:off x="0" y="361066"/>
          <a:ext cx="9906000" cy="6438071"/>
        </p:xfrm>
        <a:graphic>
          <a:graphicData uri="http://schemas.openxmlformats.org/drawingml/2006/table">
            <a:tbl>
              <a:tblPr firstRow="1" bandRow="1">
                <a:tableStyleId>{F5AB1C69-6EDB-4FF4-983F-18BD219EF322}</a:tableStyleId>
              </a:tblPr>
              <a:tblGrid>
                <a:gridCol w="1145797">
                  <a:extLst>
                    <a:ext uri="{9D8B030D-6E8A-4147-A177-3AD203B41FA5}">
                      <a16:colId xmlns:a16="http://schemas.microsoft.com/office/drawing/2014/main" val="20000"/>
                    </a:ext>
                  </a:extLst>
                </a:gridCol>
                <a:gridCol w="3141531">
                  <a:extLst>
                    <a:ext uri="{9D8B030D-6E8A-4147-A177-3AD203B41FA5}">
                      <a16:colId xmlns:a16="http://schemas.microsoft.com/office/drawing/2014/main" val="20001"/>
                    </a:ext>
                  </a:extLst>
                </a:gridCol>
                <a:gridCol w="3243532">
                  <a:extLst>
                    <a:ext uri="{9D8B030D-6E8A-4147-A177-3AD203B41FA5}">
                      <a16:colId xmlns:a16="http://schemas.microsoft.com/office/drawing/2014/main" val="20002"/>
                    </a:ext>
                  </a:extLst>
                </a:gridCol>
                <a:gridCol w="2375140">
                  <a:extLst>
                    <a:ext uri="{9D8B030D-6E8A-4147-A177-3AD203B41FA5}">
                      <a16:colId xmlns:a16="http://schemas.microsoft.com/office/drawing/2014/main" val="20003"/>
                    </a:ext>
                  </a:extLst>
                </a:gridCol>
              </a:tblGrid>
              <a:tr h="268842">
                <a:tc>
                  <a:txBody>
                    <a:bodyPr/>
                    <a:lstStyle/>
                    <a:p>
                      <a:pPr algn="ctr"/>
                      <a:r>
                        <a:rPr kumimoji="1" lang="ja-JP" altLang="en-US" sz="1200" b="1" u="none" strike="noStrike" kern="1200" baseline="0" dirty="0" smtClean="0">
                          <a:latin typeface="游ゴシック" panose="020B0400000000000000" pitchFamily="50" charset="-128"/>
                          <a:ea typeface="游ゴシック" panose="020B0400000000000000" pitchFamily="50" charset="-128"/>
                          <a:cs typeface="メイリオ" panose="020B0604030504040204" pitchFamily="50" charset="-128"/>
                        </a:rPr>
                        <a:t>時期</a:t>
                      </a: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nchor="ctr">
                    <a:solidFill>
                      <a:schemeClr val="accent3">
                        <a:lumMod val="50000"/>
                      </a:schemeClr>
                    </a:solidFill>
                  </a:tcPr>
                </a:tc>
                <a:tc>
                  <a:txBody>
                    <a:bodyPr/>
                    <a:lstStyle/>
                    <a:p>
                      <a:pPr algn="ct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総医協（総会・地域医療専門委員会等）</a:t>
                      </a: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nchor="ctr">
                    <a:solidFill>
                      <a:schemeClr val="accent3">
                        <a:lumMod val="50000"/>
                      </a:schemeClr>
                    </a:solidFill>
                  </a:tcPr>
                </a:tc>
                <a:tc>
                  <a:txBody>
                    <a:bodyPr/>
                    <a:lstStyle/>
                    <a:p>
                      <a:pPr algn="ct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道本庁</a:t>
                      </a: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nchor="ctr">
                    <a:solidFill>
                      <a:schemeClr val="accent3">
                        <a:lumMod val="50000"/>
                      </a:schemeClr>
                    </a:solidFill>
                  </a:tcPr>
                </a:tc>
                <a:tc>
                  <a:txBody>
                    <a:bodyPr/>
                    <a:lstStyle/>
                    <a:p>
                      <a:pPr algn="ct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振興局（保健所）</a:t>
                      </a: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nchor="ctr">
                    <a:solidFill>
                      <a:schemeClr val="accent3">
                        <a:lumMod val="50000"/>
                      </a:schemeClr>
                    </a:solidFill>
                  </a:tcPr>
                </a:tc>
                <a:extLst>
                  <a:ext uri="{0D108BD9-81ED-4DB2-BD59-A6C34878D82A}">
                    <a16:rowId xmlns:a16="http://schemas.microsoft.com/office/drawing/2014/main" val="10000"/>
                  </a:ext>
                </a:extLst>
              </a:tr>
              <a:tr h="310945">
                <a:tc>
                  <a:txBody>
                    <a:bodyPr/>
                    <a:lstStyle/>
                    <a:p>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令和５年３月</a:t>
                      </a: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endParaRPr kumimoji="1" lang="ja-JP" altLang="en-US" sz="1200" b="1" dirty="0">
                        <a:solidFill>
                          <a:srgbClr val="FF0000"/>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pPr marL="0" marR="0" lvl="0" indent="0" algn="l" defTabSz="843803" rtl="0" eaLnBrk="1" fontAlgn="auto" latinLnBrk="0" hangingPunct="1">
                        <a:lnSpc>
                          <a:spcPct val="100000"/>
                        </a:lnSpc>
                        <a:spcBef>
                          <a:spcPts val="0"/>
                        </a:spcBef>
                        <a:spcAft>
                          <a:spcPts val="0"/>
                        </a:spcAft>
                        <a:buClrTx/>
                        <a:buSzTx/>
                        <a:buFontTx/>
                        <a:buNone/>
                        <a:tabLst/>
                        <a:defRPr/>
                      </a:pP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pPr marL="0" marR="0" lvl="0" indent="0" algn="l" defTabSz="843803" rtl="0" eaLnBrk="1" fontAlgn="auto" latinLnBrk="0" hangingPunct="1">
                        <a:lnSpc>
                          <a:spcPct val="100000"/>
                        </a:lnSpc>
                        <a:spcBef>
                          <a:spcPts val="0"/>
                        </a:spcBef>
                        <a:spcAft>
                          <a:spcPts val="0"/>
                        </a:spcAft>
                        <a:buClrTx/>
                        <a:buSzTx/>
                        <a:buFontTx/>
                        <a:buNone/>
                        <a:tabLst/>
                        <a:defRPr/>
                      </a:pP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extLst>
                  <a:ext uri="{0D108BD9-81ED-4DB2-BD59-A6C34878D82A}">
                    <a16:rowId xmlns:a16="http://schemas.microsoft.com/office/drawing/2014/main" val="2431230562"/>
                  </a:ext>
                </a:extLst>
              </a:tr>
              <a:tr h="448071">
                <a:tc>
                  <a:txBody>
                    <a:bodyPr/>
                    <a:lstStyle/>
                    <a:p>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　　　　４月</a:t>
                      </a: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r>
                        <a:rPr kumimoji="1" lang="en-US" altLang="ja-JP" sz="1200" b="1" u="sng" strike="noStrike" kern="1200" baseline="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18</a:t>
                      </a:r>
                      <a:r>
                        <a:rPr kumimoji="1" lang="ja-JP" altLang="en-US" sz="1200" b="1" u="sng" strike="noStrike" kern="1200" baseline="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日　第１回 地域医療専門委員会</a:t>
                      </a:r>
                      <a:endParaRPr kumimoji="1" lang="en-US" altLang="ja-JP" sz="1200" b="1" u="sng" strike="noStrike" kern="1200" baseline="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r>
                        <a:rPr kumimoji="1" lang="ja-JP" altLang="en-US" sz="1200" b="1" u="none" strike="noStrike" kern="1200" baseline="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　・二次医療圏設定の方向性を整理</a:t>
                      </a:r>
                      <a:endParaRPr kumimoji="1" lang="en-US" altLang="ja-JP" sz="1200" b="1" u="none" strike="noStrike" kern="1200" baseline="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pPr marL="0" marR="0" lvl="0" indent="0" algn="l" defTabSz="843803"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道の基本方針の策定・部内検討チーム設置</a:t>
                      </a:r>
                      <a:endPar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marL="0" marR="0" lvl="0" indent="0" algn="l" defTabSz="843803"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計画評価作成依頼　　　　</a:t>
                      </a: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pPr marL="0" marR="0" lvl="0" indent="0" algn="l" defTabSz="843803" rtl="0" eaLnBrk="1" fontAlgn="auto" latinLnBrk="0" hangingPunct="1">
                        <a:lnSpc>
                          <a:spcPct val="100000"/>
                        </a:lnSpc>
                        <a:spcBef>
                          <a:spcPts val="0"/>
                        </a:spcBef>
                        <a:spcAft>
                          <a:spcPts val="0"/>
                        </a:spcAft>
                        <a:buClrTx/>
                        <a:buSzTx/>
                        <a:buFontTx/>
                        <a:buNone/>
                        <a:tabLst/>
                        <a:defRPr/>
                      </a:pP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extLst>
                  <a:ext uri="{0D108BD9-81ED-4DB2-BD59-A6C34878D82A}">
                    <a16:rowId xmlns:a16="http://schemas.microsoft.com/office/drawing/2014/main" val="10001"/>
                  </a:ext>
                </a:extLst>
              </a:tr>
              <a:tr h="268842">
                <a:tc>
                  <a:txBody>
                    <a:bodyPr/>
                    <a:lstStyle/>
                    <a:p>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　　　　５月</a:t>
                      </a:r>
                      <a:endPar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r>
                        <a:rPr kumimoji="1" lang="en-US" altLang="ja-JP" sz="1200" b="1" u="sng" strike="noStrike" kern="1200" baseline="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18</a:t>
                      </a:r>
                      <a:r>
                        <a:rPr kumimoji="1" lang="ja-JP" altLang="en-US" sz="1200" b="1" u="sng" strike="noStrike" kern="1200" baseline="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日　第２回地域医療専門委員会</a:t>
                      </a:r>
                      <a:endParaRPr kumimoji="1" lang="en-US" altLang="ja-JP" sz="1200" b="1" u="sng" strike="noStrike" kern="1200" baseline="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none"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　・策定スケジュール</a:t>
                      </a:r>
                      <a:endParaRPr kumimoji="1" lang="en-US" altLang="ja-JP" sz="1200" b="1" u="none"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pPr marL="0" marR="0" lvl="0" indent="0" algn="l" defTabSz="843803" rtl="0" eaLnBrk="1" fontAlgn="auto" latinLnBrk="0" hangingPunct="1">
                        <a:lnSpc>
                          <a:spcPct val="100000"/>
                        </a:lnSpc>
                        <a:spcBef>
                          <a:spcPts val="0"/>
                        </a:spcBef>
                        <a:spcAft>
                          <a:spcPts val="0"/>
                        </a:spcAft>
                        <a:buClrTx/>
                        <a:buSzTx/>
                        <a:buFontTx/>
                        <a:buNone/>
                        <a:tabLst/>
                        <a:defRPr/>
                      </a:pP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pPr marL="0" marR="0" lvl="0" indent="0" algn="l" defTabSz="843803" rtl="0" eaLnBrk="1" fontAlgn="auto" latinLnBrk="0" hangingPunct="1">
                        <a:lnSpc>
                          <a:spcPct val="100000"/>
                        </a:lnSpc>
                        <a:spcBef>
                          <a:spcPts val="0"/>
                        </a:spcBef>
                        <a:spcAft>
                          <a:spcPts val="0"/>
                        </a:spcAft>
                        <a:buClrTx/>
                        <a:buSzTx/>
                        <a:buFontTx/>
                        <a:buNone/>
                        <a:tabLst/>
                        <a:defRPr/>
                      </a:pP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extLst>
                  <a:ext uri="{0D108BD9-81ED-4DB2-BD59-A6C34878D82A}">
                    <a16:rowId xmlns:a16="http://schemas.microsoft.com/office/drawing/2014/main" val="148543941"/>
                  </a:ext>
                </a:extLst>
              </a:tr>
              <a:tr h="300528">
                <a:tc>
                  <a:txBody>
                    <a:bodyPr/>
                    <a:lstStyle/>
                    <a:p>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　　　　６月</a:t>
                      </a: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第３回 地域医療専門委員会</a:t>
                      </a:r>
                      <a:endParaRPr kumimoji="1" lang="en-US" altLang="ja-JP" sz="1200" b="1" u="sng"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extLst>
                  <a:ext uri="{0D108BD9-81ED-4DB2-BD59-A6C34878D82A}">
                    <a16:rowId xmlns:a16="http://schemas.microsoft.com/office/drawing/2014/main" val="10002"/>
                  </a:ext>
                </a:extLst>
              </a:tr>
              <a:tr h="631817">
                <a:tc>
                  <a:txBody>
                    <a:bodyPr/>
                    <a:lstStyle/>
                    <a:p>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　　　　７月</a:t>
                      </a: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pPr defTabSz="896938"/>
                      <a:r>
                        <a:rPr kumimoji="1" lang="en-US" altLang="ja-JP" sz="1200" b="1" u="sng"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25</a:t>
                      </a:r>
                      <a:r>
                        <a:rPr kumimoji="1" lang="ja-JP" altLang="en-US" sz="1200" b="1" u="sng"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日　第４回 地域医療専門委員会</a:t>
                      </a:r>
                      <a:endParaRPr kumimoji="1" lang="en-US" altLang="ja-JP" sz="1200" b="1" u="sng"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defTabSz="896938"/>
                      <a:r>
                        <a:rPr kumimoji="1" lang="ja-JP" altLang="en-US" sz="1200" b="1" u="sng"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第１回 総会</a:t>
                      </a:r>
                      <a:endParaRPr kumimoji="1" lang="en-US" altLang="ja-JP" sz="1200" b="1" u="sng"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defTabSz="896938"/>
                      <a:r>
                        <a:rPr kumimoji="1" lang="ja-JP" altLang="en-US" sz="1200" b="1" u="none"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　</a:t>
                      </a:r>
                      <a:endParaRPr kumimoji="1" lang="ja-JP" altLang="en-US" sz="1200" b="1" u="none"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pPr algn="r" defTabSz="896938"/>
                      <a:endPar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pPr algn="l" defTabSz="896938"/>
                      <a:endPar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txBody>
                  <a:tcPr/>
                </a:tc>
                <a:extLst>
                  <a:ext uri="{0D108BD9-81ED-4DB2-BD59-A6C34878D82A}">
                    <a16:rowId xmlns:a16="http://schemas.microsoft.com/office/drawing/2014/main" val="10003"/>
                  </a:ext>
                </a:extLst>
              </a:tr>
              <a:tr h="448071">
                <a:tc>
                  <a:txBody>
                    <a:bodyPr/>
                    <a:lstStyle/>
                    <a:p>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　　　　８月</a:t>
                      </a: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pPr defTabSz="896938"/>
                      <a:r>
                        <a:rPr kumimoji="1" lang="en-US" altLang="ja-JP" sz="1200" b="1" u="sng"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30</a:t>
                      </a:r>
                      <a:r>
                        <a:rPr kumimoji="1" lang="ja-JP" altLang="en-US" sz="1200" b="1" u="sng"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日　第５回 地域医療専門委員会</a:t>
                      </a:r>
                      <a:endParaRPr kumimoji="1" lang="en-US" altLang="ja-JP" sz="1200" b="1" u="sng"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pPr defTabSz="896938"/>
                      <a:r>
                        <a:rPr kumimoji="1" lang="ja-JP" altLang="en-US" sz="1200" b="1" u="none"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　・計画の骨子、現行計画の進捗・評価</a:t>
                      </a:r>
                    </a:p>
                  </a:txBody>
                  <a:tcPr/>
                </a:tc>
                <a:tc>
                  <a:txBody>
                    <a:bodyPr/>
                    <a:lstStyle/>
                    <a:p>
                      <a:pPr algn="r" defTabSz="896938"/>
                      <a:endPar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pPr algn="l" defTabSz="896938"/>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協議の場（基本的考え方／介護／市町村）</a:t>
                      </a:r>
                    </a:p>
                  </a:txBody>
                  <a:tcPr/>
                </a:tc>
                <a:extLst>
                  <a:ext uri="{0D108BD9-81ED-4DB2-BD59-A6C34878D82A}">
                    <a16:rowId xmlns:a16="http://schemas.microsoft.com/office/drawing/2014/main" val="35363876"/>
                  </a:ext>
                </a:extLst>
              </a:tr>
              <a:tr h="627299">
                <a:tc>
                  <a:txBody>
                    <a:bodyPr/>
                    <a:lstStyle/>
                    <a:p>
                      <a:r>
                        <a:rPr kumimoji="1" lang="ja-JP" altLang="en-US" sz="1200" b="1" u="none" strike="noStrike" kern="1200" baseline="0" dirty="0" smtClean="0">
                          <a:latin typeface="游ゴシック" panose="020B0400000000000000" pitchFamily="50" charset="-128"/>
                          <a:ea typeface="游ゴシック" panose="020B0400000000000000" pitchFamily="50" charset="-128"/>
                          <a:cs typeface="メイリオ" panose="020B0604030504040204" pitchFamily="50" charset="-128"/>
                        </a:rPr>
                        <a:t>　　　　９月</a:t>
                      </a: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r>
                        <a:rPr kumimoji="1" lang="en-US" altLang="ja-JP" sz="1200" b="1" u="sng"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20</a:t>
                      </a:r>
                      <a:r>
                        <a:rPr kumimoji="1" lang="ja-JP" altLang="en-US" sz="1200" b="1" u="sng"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日　第６回</a:t>
                      </a:r>
                      <a:r>
                        <a:rPr kumimoji="1" lang="ja-JP" altLang="en-US" sz="1200" b="1" u="sng" baseline="0"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 </a:t>
                      </a:r>
                      <a:r>
                        <a:rPr kumimoji="1" lang="ja-JP" altLang="en-US" sz="1200" b="1" u="sng"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地域医療専門委員会</a:t>
                      </a:r>
                      <a:endParaRPr kumimoji="1" lang="en-US" altLang="ja-JP" sz="1200" b="1" u="sng"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r>
                        <a:rPr kumimoji="1" lang="ja-JP" altLang="en-US" sz="1200" b="1" u="none"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　・計画素案（たたき台）</a:t>
                      </a:r>
                    </a:p>
                  </a:txBody>
                  <a:tcPr/>
                </a:tc>
                <a:tc>
                  <a:txBody>
                    <a:bodyPr/>
                    <a:lstStyle/>
                    <a:p>
                      <a:pPr defTabSz="896938"/>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第３回定例会 前日委員会</a:t>
                      </a:r>
                      <a:endPar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defTabSz="896938"/>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・現行計画の推進状況と基本的考え方</a:t>
                      </a:r>
                      <a:endPar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pPr algn="l" defTabSz="896938"/>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協議の場（基本的考え方／医療／圏域連携推進会議）</a:t>
                      </a:r>
                    </a:p>
                  </a:txBody>
                  <a:tcPr/>
                </a:tc>
                <a:extLst>
                  <a:ext uri="{0D108BD9-81ED-4DB2-BD59-A6C34878D82A}">
                    <a16:rowId xmlns:a16="http://schemas.microsoft.com/office/drawing/2014/main" val="10004"/>
                  </a:ext>
                </a:extLst>
              </a:tr>
              <a:tr h="627299">
                <a:tc>
                  <a:txBody>
                    <a:bodyPr/>
                    <a:lstStyle/>
                    <a:p>
                      <a:r>
                        <a:rPr kumimoji="1" lang="ja-JP" altLang="en-US" sz="1200" b="1" u="none" strike="noStrike" kern="1200" baseline="0" dirty="0" smtClean="0">
                          <a:latin typeface="游ゴシック" panose="020B0400000000000000" pitchFamily="50" charset="-128"/>
                          <a:ea typeface="游ゴシック" panose="020B0400000000000000" pitchFamily="50" charset="-128"/>
                          <a:cs typeface="メイリオ" panose="020B0604030504040204" pitchFamily="50" charset="-128"/>
                        </a:rPr>
                        <a:t>　　　１０月</a:t>
                      </a: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r>
                        <a:rPr kumimoji="1" lang="en-US" altLang="ja-JP" sz="1200" b="1" u="sng"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31</a:t>
                      </a:r>
                      <a:r>
                        <a:rPr kumimoji="1" lang="ja-JP" altLang="en-US" sz="1200" b="1" u="sng"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日　第７回 地域医療専門委員会</a:t>
                      </a:r>
                      <a:endParaRPr kumimoji="1" lang="en-US" altLang="ja-JP" sz="1200" b="1" u="sng"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　・計画素案</a:t>
                      </a:r>
                      <a:endPar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　・基準病床数</a:t>
                      </a:r>
                      <a:endParaRPr kumimoji="1" lang="en-US" altLang="ja-JP"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extLst>
                  <a:ext uri="{0D108BD9-81ED-4DB2-BD59-A6C34878D82A}">
                    <a16:rowId xmlns:a16="http://schemas.microsoft.com/office/drawing/2014/main" val="10006"/>
                  </a:ext>
                </a:extLst>
              </a:tr>
              <a:tr h="627299">
                <a:tc>
                  <a:txBody>
                    <a:bodyPr/>
                    <a:lstStyle/>
                    <a:p>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　１１月中旬</a:t>
                      </a:r>
                      <a:endPar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p>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　　　　下旬</a:t>
                      </a:r>
                      <a:endPar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endParaRPr kumimoji="1"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医療審議会（素案報告）</a:t>
                      </a:r>
                      <a:endPar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第４回定例会 前日委員会（素案報告）</a:t>
                      </a:r>
                      <a:endPar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extLst>
                  <a:ext uri="{0D108BD9-81ED-4DB2-BD59-A6C34878D82A}">
                    <a16:rowId xmlns:a16="http://schemas.microsoft.com/office/drawing/2014/main" val="10007"/>
                  </a:ext>
                </a:extLst>
              </a:tr>
              <a:tr h="448071">
                <a:tc>
                  <a:txBody>
                    <a:bodyPr/>
                    <a:lstStyle/>
                    <a:p>
                      <a:pPr algn="r"/>
                      <a:r>
                        <a:rPr kumimoji="1" lang="ja-JP" altLang="en-US" sz="1200" b="1" u="none" strike="noStrike" kern="1200" baseline="0" dirty="0" smtClean="0">
                          <a:latin typeface="游ゴシック" panose="020B0400000000000000" pitchFamily="50" charset="-128"/>
                          <a:ea typeface="游ゴシック" panose="020B0400000000000000" pitchFamily="50" charset="-128"/>
                          <a:cs typeface="メイリオ" panose="020B0604030504040204" pitchFamily="50" charset="-128"/>
                        </a:rPr>
                        <a:t>　１２月～</a:t>
                      </a:r>
                      <a:endParaRPr kumimoji="1" lang="en-US" altLang="ja-JP" sz="1200" b="1" u="none" strike="noStrike" kern="1200" baseline="0"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gn="r"/>
                      <a:r>
                        <a:rPr kumimoji="1" lang="ja-JP" altLang="en-US" sz="1200" b="1" u="none" strike="noStrike" kern="1200" baseline="0" dirty="0" smtClean="0">
                          <a:latin typeface="游ゴシック" panose="020B0400000000000000" pitchFamily="50" charset="-128"/>
                          <a:ea typeface="游ゴシック" panose="020B0400000000000000" pitchFamily="50" charset="-128"/>
                          <a:cs typeface="メイリオ" panose="020B0604030504040204" pitchFamily="50" charset="-128"/>
                        </a:rPr>
                        <a:t>令和６年１月</a:t>
                      </a: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endParaRPr kumimoji="1"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パブリックコメント</a:t>
                      </a:r>
                      <a:endPar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p>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保険者協議会 意見照会</a:t>
                      </a:r>
                      <a:endPar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pPr algn="l" defTabSz="896938"/>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協議の場</a:t>
                      </a:r>
                      <a:r>
                        <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rPr>
                        <a:t>(</a:t>
                      </a:r>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素案）</a:t>
                      </a:r>
                      <a:endPar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p>
                      <a:pPr algn="l" defTabSz="896938"/>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地域推進方針策定</a:t>
                      </a:r>
                      <a:endPar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txBody>
                  <a:tcPr/>
                </a:tc>
                <a:extLst>
                  <a:ext uri="{0D108BD9-81ED-4DB2-BD59-A6C34878D82A}">
                    <a16:rowId xmlns:a16="http://schemas.microsoft.com/office/drawing/2014/main" val="10009"/>
                  </a:ext>
                </a:extLst>
              </a:tr>
              <a:tr h="627299">
                <a:tc>
                  <a:txBody>
                    <a:bodyPr/>
                    <a:lstStyle/>
                    <a:p>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　　２月上旬</a:t>
                      </a: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r>
                        <a:rPr kumimoji="1" lang="ja-JP" altLang="en-US" sz="1200" b="1" u="sng"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第８回 地域医療専門委員会</a:t>
                      </a:r>
                      <a:endParaRPr kumimoji="1" lang="en-US" altLang="ja-JP" sz="1200" b="1" u="sng"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r>
                        <a:rPr kumimoji="1" lang="ja-JP" altLang="en-US" sz="1200" b="1" u="sng"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第２回 総会</a:t>
                      </a:r>
                      <a:endParaRPr kumimoji="1" lang="en-US" altLang="ja-JP" sz="1200" b="1" u="sng"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p>
                      <a:r>
                        <a:rPr kumimoji="1" lang="ja-JP" altLang="en-US" sz="12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　・計画案</a:t>
                      </a:r>
                      <a:endParaRPr kumimoji="1" lang="ja-JP" altLang="en-US" sz="12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extLst>
                  <a:ext uri="{0D108BD9-81ED-4DB2-BD59-A6C34878D82A}">
                    <a16:rowId xmlns:a16="http://schemas.microsoft.com/office/drawing/2014/main" val="10010"/>
                  </a:ext>
                </a:extLst>
              </a:tr>
              <a:tr h="268842">
                <a:tc>
                  <a:txBody>
                    <a:bodyPr/>
                    <a:lstStyle/>
                    <a:p>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　　２月下旬</a:t>
                      </a: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第１回定例会前日委員会（計画案報告）</a:t>
                      </a:r>
                      <a:endParaRPr kumimoji="1" lang="en-US" altLang="ja-JP" sz="1200" b="1" dirty="0" smtClean="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extLst>
                  <a:ext uri="{0D108BD9-81ED-4DB2-BD59-A6C34878D82A}">
                    <a16:rowId xmlns:a16="http://schemas.microsoft.com/office/drawing/2014/main" val="10011"/>
                  </a:ext>
                </a:extLst>
              </a:tr>
              <a:tr h="268842">
                <a:tc>
                  <a:txBody>
                    <a:bodyPr/>
                    <a:lstStyle/>
                    <a:p>
                      <a:r>
                        <a:rPr kumimoji="1" lang="ja-JP" altLang="en-US" sz="1200" b="1" dirty="0" smtClean="0">
                          <a:latin typeface="游ゴシック" panose="020B0400000000000000" pitchFamily="50" charset="-128"/>
                          <a:ea typeface="游ゴシック" panose="020B0400000000000000" pitchFamily="50" charset="-128"/>
                          <a:cs typeface="メイリオ" panose="020B0604030504040204" pitchFamily="50" charset="-128"/>
                        </a:rPr>
                        <a:t>　　３月</a:t>
                      </a:r>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tc>
                  <a:txBody>
                    <a:bodyPr/>
                    <a:lstStyle/>
                    <a:p>
                      <a:endParaRPr kumimoji="1" lang="ja-JP" altLang="en-US" sz="1200" b="1" dirty="0">
                        <a:latin typeface="游ゴシック" panose="020B0400000000000000" pitchFamily="50" charset="-128"/>
                        <a:ea typeface="游ゴシック" panose="020B0400000000000000" pitchFamily="50" charset="-128"/>
                        <a:cs typeface="メイリオ" panose="020B0604030504040204" pitchFamily="50" charset="-128"/>
                      </a:endParaRPr>
                    </a:p>
                  </a:txBody>
                  <a:tcPr/>
                </a:tc>
                <a:extLst>
                  <a:ext uri="{0D108BD9-81ED-4DB2-BD59-A6C34878D82A}">
                    <a16:rowId xmlns:a16="http://schemas.microsoft.com/office/drawing/2014/main" val="10012"/>
                  </a:ext>
                </a:extLst>
              </a:tr>
            </a:tbl>
          </a:graphicData>
        </a:graphic>
      </p:graphicFrame>
      <p:sp>
        <p:nvSpPr>
          <p:cNvPr id="2" name="スライド番号プレースホルダー 1"/>
          <p:cNvSpPr>
            <a:spLocks noGrp="1"/>
          </p:cNvSpPr>
          <p:nvPr>
            <p:ph type="sldNum" sz="quarter" idx="12"/>
          </p:nvPr>
        </p:nvSpPr>
        <p:spPr>
          <a:xfrm>
            <a:off x="7677150" y="6500334"/>
            <a:ext cx="2228850" cy="365125"/>
          </a:xfrm>
        </p:spPr>
        <p:txBody>
          <a:bodyPr/>
          <a:lstStyle/>
          <a:p>
            <a:fld id="{1F64C19A-1D39-4639-A1BE-AEFF226A5A14}" type="slidenum">
              <a:rPr lang="ja-JP" altLang="en-US" sz="2800" smtClean="0">
                <a:solidFill>
                  <a:schemeClr val="bg1">
                    <a:lumMod val="50000"/>
                  </a:schemeClr>
                </a:solidFill>
              </a:rPr>
              <a:pPr/>
              <a:t>3</a:t>
            </a:fld>
            <a:endParaRPr lang="ja-JP" altLang="en-US" sz="2400" dirty="0">
              <a:solidFill>
                <a:schemeClr val="bg1">
                  <a:lumMod val="50000"/>
                </a:schemeClr>
              </a:solidFill>
            </a:endParaRPr>
          </a:p>
        </p:txBody>
      </p:sp>
      <p:sp>
        <p:nvSpPr>
          <p:cNvPr id="21" name="テキスト ボックス 20"/>
          <p:cNvSpPr txBox="1"/>
          <p:nvPr/>
        </p:nvSpPr>
        <p:spPr>
          <a:xfrm>
            <a:off x="9116638" y="8033863"/>
            <a:ext cx="1019175" cy="276999"/>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ja-JP" altLang="en-US" sz="1200" dirty="0">
                <a:latin typeface="メイリオ" panose="020B0604030504040204" pitchFamily="50" charset="-128"/>
                <a:ea typeface="メイリオ" panose="020B0604030504040204" pitchFamily="50" charset="-128"/>
              </a:rPr>
              <a:t>計画案作成</a:t>
            </a:r>
          </a:p>
        </p:txBody>
      </p:sp>
      <p:cxnSp>
        <p:nvCxnSpPr>
          <p:cNvPr id="23" name="直線矢印コネクタ 22"/>
          <p:cNvCxnSpPr/>
          <p:nvPr/>
        </p:nvCxnSpPr>
        <p:spPr>
          <a:xfrm>
            <a:off x="9985255" y="8317395"/>
            <a:ext cx="0" cy="3223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flipH="1">
            <a:off x="11046637" y="8359086"/>
            <a:ext cx="2" cy="12940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直線矢印コネクタ 26"/>
          <p:cNvCxnSpPr/>
          <p:nvPr/>
        </p:nvCxnSpPr>
        <p:spPr>
          <a:xfrm>
            <a:off x="8781773" y="6357668"/>
            <a:ext cx="0" cy="3501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 name="テキスト ボックス 14"/>
          <p:cNvSpPr txBox="1"/>
          <p:nvPr/>
        </p:nvSpPr>
        <p:spPr>
          <a:xfrm>
            <a:off x="7961021" y="5612916"/>
            <a:ext cx="1019175" cy="738664"/>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ja-JP" altLang="en-US" sz="1050" dirty="0">
                <a:latin typeface="メイリオ" panose="020B0604030504040204" pitchFamily="50" charset="-128"/>
                <a:ea typeface="メイリオ" panose="020B0604030504040204" pitchFamily="50" charset="-128"/>
              </a:rPr>
              <a:t>二次医療圏</a:t>
            </a:r>
            <a:endParaRPr lang="en-US" altLang="ja-JP" sz="1050" dirty="0">
              <a:latin typeface="メイリオ" panose="020B0604030504040204" pitchFamily="50" charset="-128"/>
              <a:ea typeface="メイリオ" panose="020B0604030504040204" pitchFamily="50" charset="-128"/>
            </a:endParaRPr>
          </a:p>
          <a:p>
            <a:pPr algn="ctr"/>
            <a:r>
              <a:rPr lang="ja-JP" altLang="en-US" sz="1050" dirty="0">
                <a:latin typeface="メイリオ" panose="020B0604030504040204" pitchFamily="50" charset="-128"/>
                <a:ea typeface="メイリオ" panose="020B0604030504040204" pitchFamily="50" charset="-128"/>
              </a:rPr>
              <a:t>ごとに</a:t>
            </a:r>
            <a:endParaRPr lang="en-US" altLang="ja-JP" sz="1050" dirty="0">
              <a:latin typeface="メイリオ" panose="020B0604030504040204" pitchFamily="50" charset="-128"/>
              <a:ea typeface="メイリオ" panose="020B0604030504040204" pitchFamily="50" charset="-128"/>
            </a:endParaRPr>
          </a:p>
          <a:p>
            <a:pPr algn="ctr"/>
            <a:r>
              <a:rPr lang="en-US" altLang="ja-JP" sz="1050" dirty="0" smtClean="0">
                <a:latin typeface="メイリオ" panose="020B0604030504040204" pitchFamily="50" charset="-128"/>
                <a:ea typeface="メイリオ" panose="020B0604030504040204" pitchFamily="50" charset="-128"/>
              </a:rPr>
              <a:t>R</a:t>
            </a:r>
            <a:r>
              <a:rPr lang="ja-JP" altLang="en-US" sz="1050" dirty="0" smtClean="0">
                <a:latin typeface="メイリオ" panose="020B0604030504040204" pitchFamily="50" charset="-128"/>
                <a:ea typeface="メイリオ" panose="020B0604030504040204" pitchFamily="50" charset="-128"/>
              </a:rPr>
              <a:t>６</a:t>
            </a:r>
            <a:r>
              <a:rPr lang="en-US" altLang="ja-JP" sz="1050" dirty="0" smtClean="0">
                <a:latin typeface="メイリオ" panose="020B0604030504040204" pitchFamily="50" charset="-128"/>
                <a:ea typeface="メイリオ" panose="020B0604030504040204" pitchFamily="50" charset="-128"/>
              </a:rPr>
              <a:t>.9</a:t>
            </a:r>
            <a:r>
              <a:rPr lang="ja-JP" altLang="en-US" sz="1050" dirty="0">
                <a:latin typeface="メイリオ" panose="020B0604030504040204" pitchFamily="50" charset="-128"/>
                <a:ea typeface="メイリオ" panose="020B0604030504040204" pitchFamily="50" charset="-128"/>
              </a:rPr>
              <a:t>月末</a:t>
            </a:r>
            <a:endParaRPr lang="en-US" altLang="ja-JP" sz="1050" dirty="0">
              <a:latin typeface="メイリオ" panose="020B0604030504040204" pitchFamily="50" charset="-128"/>
              <a:ea typeface="メイリオ" panose="020B0604030504040204" pitchFamily="50" charset="-128"/>
            </a:endParaRPr>
          </a:p>
          <a:p>
            <a:pPr algn="ctr"/>
            <a:r>
              <a:rPr lang="ja-JP" altLang="en-US" sz="1050" dirty="0" err="1" smtClean="0">
                <a:latin typeface="メイリオ" panose="020B0604030504040204" pitchFamily="50" charset="-128"/>
                <a:ea typeface="メイリオ" panose="020B0604030504040204" pitchFamily="50" charset="-128"/>
              </a:rPr>
              <a:t>までに</a:t>
            </a:r>
            <a:r>
              <a:rPr lang="ja-JP" altLang="en-US" sz="1050" dirty="0" smtClean="0">
                <a:latin typeface="メイリオ" panose="020B0604030504040204" pitchFamily="50" charset="-128"/>
                <a:ea typeface="メイリオ" panose="020B0604030504040204" pitchFamily="50" charset="-128"/>
              </a:rPr>
              <a:t>策定</a:t>
            </a:r>
            <a:endParaRPr lang="ja-JP" altLang="en-US" sz="1050" dirty="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1123045" y="650612"/>
            <a:ext cx="8758687" cy="276999"/>
          </a:xfrm>
          <a:prstGeom prst="rect">
            <a:avLst/>
          </a:prstGeom>
          <a:solidFill>
            <a:schemeClr val="bg1"/>
          </a:solidFill>
          <a:ln>
            <a:solidFill>
              <a:schemeClr val="tx1"/>
            </a:solidFill>
          </a:ln>
        </p:spPr>
        <p:txBody>
          <a:bodyPr wrap="square" rtlCol="0">
            <a:spAutoFit/>
          </a:bodyPr>
          <a:lstStyle/>
          <a:p>
            <a:r>
              <a:rPr kumimoji="1" lang="en-US" altLang="ja-JP" sz="1200" b="1" dirty="0" smtClean="0">
                <a:latin typeface="游ゴシック" panose="020B0400000000000000" pitchFamily="50" charset="-128"/>
                <a:ea typeface="游ゴシック" panose="020B0400000000000000" pitchFamily="50" charset="-128"/>
              </a:rPr>
              <a:t>31</a:t>
            </a:r>
            <a:r>
              <a:rPr kumimoji="1" lang="ja-JP" altLang="en-US" sz="1200" b="1" dirty="0" smtClean="0">
                <a:latin typeface="游ゴシック" panose="020B0400000000000000" pitchFamily="50" charset="-128"/>
                <a:ea typeface="游ゴシック" panose="020B0400000000000000" pitchFamily="50" charset="-128"/>
              </a:rPr>
              <a:t>日</a:t>
            </a:r>
            <a:r>
              <a:rPr kumimoji="1" lang="en-US" altLang="ja-JP" sz="1200" b="1" dirty="0" smtClean="0">
                <a:latin typeface="游ゴシック" panose="020B0400000000000000" pitchFamily="50" charset="-128"/>
                <a:ea typeface="游ゴシック" panose="020B0400000000000000" pitchFamily="50" charset="-128"/>
              </a:rPr>
              <a:t>【</a:t>
            </a:r>
            <a:r>
              <a:rPr kumimoji="1" lang="ja-JP" altLang="en-US" sz="1200" b="1" dirty="0" smtClean="0">
                <a:latin typeface="游ゴシック" panose="020B0400000000000000" pitchFamily="50" charset="-128"/>
                <a:ea typeface="游ゴシック" panose="020B0400000000000000" pitchFamily="50" charset="-128"/>
              </a:rPr>
              <a:t>国</a:t>
            </a:r>
            <a:r>
              <a:rPr kumimoji="1" lang="en-US" altLang="ja-JP" sz="1200" b="1" dirty="0" smtClean="0">
                <a:latin typeface="游ゴシック" panose="020B0400000000000000" pitchFamily="50" charset="-128"/>
                <a:ea typeface="游ゴシック" panose="020B0400000000000000" pitchFamily="50" charset="-128"/>
              </a:rPr>
              <a:t>】</a:t>
            </a:r>
            <a:r>
              <a:rPr kumimoji="1" lang="ja-JP" altLang="en-US" sz="1200" b="1" dirty="0" smtClean="0">
                <a:latin typeface="游ゴシック" panose="020B0400000000000000" pitchFamily="50" charset="-128"/>
                <a:ea typeface="游ゴシック" panose="020B0400000000000000" pitchFamily="50" charset="-128"/>
              </a:rPr>
              <a:t>第８次医療計画の「医療計画作成指針」及び「疾病・事業及び在宅医療に係る医療提供体制構築に係る指針」発出</a:t>
            </a:r>
            <a:endParaRPr kumimoji="1" lang="ja-JP" altLang="en-US" b="1" dirty="0">
              <a:latin typeface="游ゴシック" panose="020B0400000000000000" pitchFamily="50" charset="-128"/>
              <a:ea typeface="游ゴシック" panose="020B0400000000000000" pitchFamily="50" charset="-128"/>
            </a:endParaRPr>
          </a:p>
        </p:txBody>
      </p:sp>
      <p:sp>
        <p:nvSpPr>
          <p:cNvPr id="33" name="テキスト ボックス 32"/>
          <p:cNvSpPr txBox="1"/>
          <p:nvPr/>
        </p:nvSpPr>
        <p:spPr>
          <a:xfrm>
            <a:off x="4280137" y="6539086"/>
            <a:ext cx="4379344" cy="261610"/>
          </a:xfrm>
          <a:prstGeom prst="rect">
            <a:avLst/>
          </a:prstGeom>
          <a:noFill/>
        </p:spPr>
        <p:txBody>
          <a:bodyPr wrap="square" rtlCol="0">
            <a:spAutoFit/>
          </a:bodyPr>
          <a:lstStyle/>
          <a:p>
            <a:r>
              <a:rPr lang="ja-JP" altLang="en-US" sz="1050" b="1" dirty="0" smtClean="0">
                <a:latin typeface="游ゴシック" panose="020B0400000000000000" pitchFamily="50" charset="-128"/>
                <a:ea typeface="游ゴシック" panose="020B0400000000000000" pitchFamily="50" charset="-128"/>
                <a:cs typeface="メイリオ" panose="020B0604030504040204" pitchFamily="50" charset="-128"/>
              </a:rPr>
              <a:t>医療審</a:t>
            </a:r>
            <a:r>
              <a:rPr lang="ja-JP" altLang="en-US" sz="1050" b="1" dirty="0">
                <a:latin typeface="游ゴシック" panose="020B0400000000000000" pitchFamily="50" charset="-128"/>
                <a:ea typeface="游ゴシック" panose="020B0400000000000000" pitchFamily="50" charset="-128"/>
                <a:cs typeface="メイリオ" panose="020B0604030504040204" pitchFamily="50" charset="-128"/>
              </a:rPr>
              <a:t>議会（諮問・答申）⇒告示・公表・国へ</a:t>
            </a:r>
            <a:r>
              <a:rPr lang="ja-JP" altLang="en-US" sz="1050" b="1" dirty="0" smtClean="0">
                <a:latin typeface="游ゴシック" panose="020B0400000000000000" pitchFamily="50" charset="-128"/>
                <a:ea typeface="游ゴシック" panose="020B0400000000000000" pitchFamily="50" charset="-128"/>
                <a:cs typeface="メイリオ" panose="020B0604030504040204" pitchFamily="50" charset="-128"/>
              </a:rPr>
              <a:t>報告</a:t>
            </a:r>
            <a:endParaRPr lang="ja-JP" altLang="en-US" sz="1400" b="1" dirty="0">
              <a:latin typeface="游ゴシック" panose="020B0400000000000000" pitchFamily="50" charset="-128"/>
              <a:ea typeface="游ゴシック" panose="020B0400000000000000" pitchFamily="50" charset="-128"/>
              <a:cs typeface="メイリオ" panose="020B0604030504040204" pitchFamily="50" charset="-128"/>
            </a:endParaRPr>
          </a:p>
        </p:txBody>
      </p:sp>
      <p:sp>
        <p:nvSpPr>
          <p:cNvPr id="5" name="正方形/長方形 4"/>
          <p:cNvSpPr/>
          <p:nvPr/>
        </p:nvSpPr>
        <p:spPr>
          <a:xfrm>
            <a:off x="7526215" y="347971"/>
            <a:ext cx="2379785" cy="6452725"/>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21639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359943"/>
            <a:ext cx="9906000" cy="523220"/>
          </a:xfrm>
          <a:prstGeom prst="rect">
            <a:avLst/>
          </a:prstGeom>
          <a:solidFill>
            <a:schemeClr val="accent5">
              <a:lumMod val="20000"/>
              <a:lumOff val="80000"/>
            </a:schemeClr>
          </a:solidFill>
        </p:spPr>
        <p:txBody>
          <a:bodyPr wrap="square" rtlCol="0">
            <a:spAutoFit/>
          </a:bodyPr>
          <a:lstStyle/>
          <a:p>
            <a:r>
              <a:rPr kumimoji="1" lang="ja-JP" altLang="en-US" sz="1400" b="1" dirty="0" smtClean="0">
                <a:latin typeface="游ゴシック" panose="020B0400000000000000" pitchFamily="50" charset="-128"/>
                <a:ea typeface="游ゴシック" panose="020B0400000000000000" pitchFamily="50" charset="-128"/>
              </a:rPr>
              <a:t>○医療計画の策定・見直しについては、北海道総合保健医療協議会で協議することとしており、各疾患・事業ごとの協議</a:t>
            </a:r>
            <a:endParaRPr kumimoji="1" lang="en-US" altLang="ja-JP" sz="1400" b="1" dirty="0" smtClean="0">
              <a:latin typeface="游ゴシック" panose="020B0400000000000000" pitchFamily="50" charset="-128"/>
              <a:ea typeface="游ゴシック" panose="020B0400000000000000" pitchFamily="50" charset="-128"/>
            </a:endParaRPr>
          </a:p>
          <a:p>
            <a:r>
              <a:rPr kumimoji="1" lang="ja-JP" altLang="en-US" sz="1400" b="1" dirty="0" smtClean="0">
                <a:latin typeface="游ゴシック" panose="020B0400000000000000" pitchFamily="50" charset="-128"/>
                <a:ea typeface="游ゴシック" panose="020B0400000000000000" pitchFamily="50" charset="-128"/>
              </a:rPr>
              <a:t>　は所管の専門委員会・小委員会等で行い、全体については、地域医療専門委員会で協議する</a:t>
            </a:r>
            <a:r>
              <a:rPr lang="ja-JP" altLang="en-US" sz="1400" b="1" dirty="0" smtClean="0">
                <a:latin typeface="游ゴシック" panose="020B0400000000000000" pitchFamily="50" charset="-128"/>
                <a:ea typeface="游ゴシック" panose="020B0400000000000000" pitchFamily="50" charset="-128"/>
              </a:rPr>
              <a:t>。</a:t>
            </a:r>
            <a:endParaRPr kumimoji="1" lang="en-US" altLang="ja-JP" sz="1400" b="1" dirty="0" smtClean="0">
              <a:latin typeface="游ゴシック" panose="020B0400000000000000" pitchFamily="50" charset="-128"/>
              <a:ea typeface="游ゴシック" panose="020B0400000000000000" pitchFamily="50" charset="-128"/>
            </a:endParaRPr>
          </a:p>
        </p:txBody>
      </p:sp>
      <p:grpSp>
        <p:nvGrpSpPr>
          <p:cNvPr id="37" name="グループ化 36"/>
          <p:cNvGrpSpPr/>
          <p:nvPr/>
        </p:nvGrpSpPr>
        <p:grpSpPr>
          <a:xfrm>
            <a:off x="211995" y="3270068"/>
            <a:ext cx="3042000" cy="2871729"/>
            <a:chOff x="2921943" y="4598812"/>
            <a:chExt cx="3042000" cy="2871729"/>
          </a:xfrm>
        </p:grpSpPr>
        <p:sp>
          <p:nvSpPr>
            <p:cNvPr id="21" name="テキスト ボックス 20"/>
            <p:cNvSpPr txBox="1"/>
            <p:nvPr/>
          </p:nvSpPr>
          <p:spPr>
            <a:xfrm>
              <a:off x="2921944" y="4611612"/>
              <a:ext cx="3041999" cy="2858929"/>
            </a:xfrm>
            <a:prstGeom prst="roundRect">
              <a:avLst>
                <a:gd name="adj" fmla="val 2615"/>
              </a:avLst>
            </a:prstGeom>
            <a:noFill/>
            <a:ln w="38100">
              <a:solidFill>
                <a:schemeClr val="accent5">
                  <a:lumMod val="50000"/>
                </a:schemeClr>
              </a:solidFill>
            </a:ln>
          </p:spPr>
          <p:txBody>
            <a:bodyPr wrap="square" rtlCol="0">
              <a:spAutoFit/>
            </a:bodyPr>
            <a:lstStyle/>
            <a:p>
              <a:r>
                <a:rPr lang="ja-JP" altLang="en-US" sz="1600" b="1" dirty="0" smtClean="0">
                  <a:latin typeface="游ゴシック" panose="020B0400000000000000" pitchFamily="50" charset="-128"/>
                  <a:ea typeface="游ゴシック" panose="020B0400000000000000" pitchFamily="50" charset="-128"/>
                </a:rPr>
                <a:t>地域保健専門委員会</a:t>
              </a:r>
              <a:r>
                <a:rPr lang="ja-JP" altLang="en-US" sz="1200" dirty="0">
                  <a:latin typeface="游ゴシック" panose="020B0400000000000000" pitchFamily="50" charset="-128"/>
                  <a:ea typeface="游ゴシック" panose="020B0400000000000000" pitchFamily="50" charset="-128"/>
                </a:rPr>
                <a:t>　</a:t>
              </a:r>
              <a:endParaRPr lang="en-US" altLang="ja-JP" sz="1200" dirty="0" smtClean="0">
                <a:latin typeface="游ゴシック" panose="020B0400000000000000" pitchFamily="50" charset="-128"/>
                <a:ea typeface="游ゴシック" panose="020B0400000000000000" pitchFamily="50" charset="-128"/>
              </a:endParaRPr>
            </a:p>
            <a:p>
              <a:endParaRPr lang="en-US" altLang="ja-JP" sz="1200" dirty="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○がん</a:t>
              </a:r>
              <a:endParaRPr lang="en-US" altLang="ja-JP" sz="1200" dirty="0" smtClean="0">
                <a:latin typeface="游ゴシック" panose="020B0400000000000000" pitchFamily="50" charset="-128"/>
                <a:ea typeface="游ゴシック" panose="020B0400000000000000" pitchFamily="50" charset="-128"/>
              </a:endParaRPr>
            </a:p>
            <a:p>
              <a:endParaRPr lang="en-US" altLang="ja-JP" sz="1200" dirty="0">
                <a:latin typeface="游ゴシック" panose="020B0400000000000000" pitchFamily="50" charset="-128"/>
                <a:ea typeface="游ゴシック" panose="020B0400000000000000" pitchFamily="50" charset="-128"/>
              </a:endParaRPr>
            </a:p>
            <a:p>
              <a:endParaRPr lang="en-US" altLang="ja-JP" sz="1200" dirty="0" smtClean="0">
                <a:latin typeface="游ゴシック" panose="020B0400000000000000" pitchFamily="50" charset="-128"/>
                <a:ea typeface="游ゴシック" panose="020B0400000000000000" pitchFamily="50" charset="-128"/>
              </a:endParaRPr>
            </a:p>
            <a:p>
              <a:endParaRPr lang="en-US" altLang="ja-JP" sz="1200" dirty="0" smtClean="0">
                <a:latin typeface="游ゴシック" panose="020B0400000000000000" pitchFamily="50" charset="-128"/>
                <a:ea typeface="游ゴシック" panose="020B0400000000000000" pitchFamily="50" charset="-128"/>
              </a:endParaRPr>
            </a:p>
            <a:p>
              <a:endParaRPr lang="en-US" altLang="ja-JP" sz="1200" dirty="0" smtClean="0">
                <a:latin typeface="游ゴシック" panose="020B0400000000000000" pitchFamily="50" charset="-128"/>
                <a:ea typeface="游ゴシック" panose="020B0400000000000000" pitchFamily="50" charset="-128"/>
              </a:endParaRPr>
            </a:p>
            <a:p>
              <a:endParaRPr lang="en-US" altLang="ja-JP" sz="1200" dirty="0" smtClean="0">
                <a:latin typeface="游ゴシック" panose="020B0400000000000000" pitchFamily="50" charset="-128"/>
                <a:ea typeface="游ゴシック" panose="020B0400000000000000" pitchFamily="50" charset="-128"/>
              </a:endParaRPr>
            </a:p>
            <a:p>
              <a:endParaRPr lang="en-US" altLang="ja-JP" sz="1200" dirty="0" smtClean="0">
                <a:latin typeface="游ゴシック" panose="020B0400000000000000" pitchFamily="50" charset="-128"/>
                <a:ea typeface="游ゴシック" panose="020B0400000000000000" pitchFamily="50" charset="-128"/>
              </a:endParaRPr>
            </a:p>
            <a:p>
              <a:endParaRPr lang="en-US" altLang="ja-JP" sz="1400" dirty="0">
                <a:latin typeface="游ゴシック" panose="020B0400000000000000" pitchFamily="50" charset="-128"/>
                <a:ea typeface="游ゴシック" panose="020B0400000000000000" pitchFamily="50" charset="-128"/>
              </a:endParaRPr>
            </a:p>
            <a:p>
              <a:endParaRPr lang="en-US" altLang="ja-JP" sz="1400" dirty="0" smtClean="0">
                <a:latin typeface="游ゴシック" panose="020B0400000000000000" pitchFamily="50" charset="-128"/>
                <a:ea typeface="游ゴシック" panose="020B0400000000000000" pitchFamily="50" charset="-128"/>
              </a:endParaRPr>
            </a:p>
            <a:p>
              <a:endParaRPr lang="en-US" altLang="ja-JP" sz="1400" dirty="0">
                <a:latin typeface="游ゴシック" panose="020B0400000000000000" pitchFamily="50" charset="-128"/>
                <a:ea typeface="游ゴシック" panose="020B0400000000000000" pitchFamily="50" charset="-128"/>
              </a:endParaRPr>
            </a:p>
            <a:p>
              <a:endParaRPr lang="en-US" altLang="ja-JP" sz="1200" dirty="0">
                <a:latin typeface="游ゴシック" panose="020B0400000000000000" pitchFamily="50" charset="-128"/>
                <a:ea typeface="游ゴシック" panose="020B0400000000000000" pitchFamily="50" charset="-128"/>
              </a:endParaRPr>
            </a:p>
            <a:p>
              <a:endParaRPr kumimoji="1" lang="en-US" altLang="ja-JP" sz="1200" dirty="0">
                <a:latin typeface="游ゴシック" panose="020B0400000000000000" pitchFamily="50" charset="-128"/>
                <a:ea typeface="游ゴシック" panose="020B0400000000000000" pitchFamily="50" charset="-128"/>
              </a:endParaRPr>
            </a:p>
          </p:txBody>
        </p:sp>
        <p:sp>
          <p:nvSpPr>
            <p:cNvPr id="33" name="テキスト ボックス 32"/>
            <p:cNvSpPr txBox="1"/>
            <p:nvPr/>
          </p:nvSpPr>
          <p:spPr>
            <a:xfrm>
              <a:off x="2921943" y="4598812"/>
              <a:ext cx="3042000" cy="361474"/>
            </a:xfrm>
            <a:prstGeom prst="roundRect">
              <a:avLst>
                <a:gd name="adj" fmla="val 11528"/>
              </a:avLst>
            </a:prstGeom>
            <a:solidFill>
              <a:schemeClr val="accent5">
                <a:lumMod val="50000"/>
              </a:schemeClr>
            </a:solidFill>
          </p:spPr>
          <p:txBody>
            <a:bodyPr wrap="square" rtlCol="0">
              <a:spAutoFit/>
            </a:bodyPr>
            <a:lstStyle/>
            <a:p>
              <a:pPr algn="ctr"/>
              <a:r>
                <a:rPr kumimoji="1" lang="ja-JP" altLang="en-US" sz="1600" b="1" dirty="0" smtClean="0">
                  <a:solidFill>
                    <a:schemeClr val="bg1"/>
                  </a:solidFill>
                  <a:latin typeface="游ゴシック" panose="020B0400000000000000" pitchFamily="50" charset="-128"/>
                  <a:ea typeface="游ゴシック" panose="020B0400000000000000" pitchFamily="50" charset="-128"/>
                </a:rPr>
                <a:t>地域保健専門委員会</a:t>
              </a:r>
              <a:endParaRPr kumimoji="1" lang="ja-JP" altLang="en-US" b="1" dirty="0">
                <a:solidFill>
                  <a:schemeClr val="bg1"/>
                </a:solidFill>
                <a:latin typeface="游ゴシック" panose="020B0400000000000000" pitchFamily="50" charset="-128"/>
                <a:ea typeface="游ゴシック" panose="020B0400000000000000" pitchFamily="50" charset="-128"/>
              </a:endParaRPr>
            </a:p>
          </p:txBody>
        </p:sp>
        <p:sp>
          <p:nvSpPr>
            <p:cNvPr id="25" name="テキスト ボックス 24"/>
            <p:cNvSpPr txBox="1"/>
            <p:nvPr/>
          </p:nvSpPr>
          <p:spPr>
            <a:xfrm>
              <a:off x="3077166" y="5447417"/>
              <a:ext cx="1395291" cy="1310700"/>
            </a:xfrm>
            <a:prstGeom prst="roundRect">
              <a:avLst>
                <a:gd name="adj" fmla="val 6721"/>
              </a:avLst>
            </a:prstGeom>
            <a:noFill/>
            <a:ln w="19050">
              <a:solidFill>
                <a:schemeClr val="accent5">
                  <a:lumMod val="50000"/>
                </a:schemeClr>
              </a:solidFill>
            </a:ln>
          </p:spPr>
          <p:txBody>
            <a:bodyPr wrap="square" rtlCol="0">
              <a:spAutoFit/>
            </a:bodyPr>
            <a:lstStyle/>
            <a:p>
              <a:r>
                <a:rPr lang="ja-JP" altLang="en-US" sz="1400" b="1" dirty="0" smtClean="0">
                  <a:latin typeface="游ゴシック" panose="020B0400000000000000" pitchFamily="50" charset="-128"/>
                  <a:ea typeface="游ゴシック" panose="020B0400000000000000" pitchFamily="50" charset="-128"/>
                </a:rPr>
                <a:t>循環器疾患</a:t>
              </a:r>
              <a:endParaRPr lang="en-US" altLang="ja-JP" sz="1400" b="1" dirty="0" smtClean="0">
                <a:latin typeface="游ゴシック" panose="020B0400000000000000" pitchFamily="50" charset="-128"/>
                <a:ea typeface="游ゴシック" panose="020B0400000000000000" pitchFamily="50" charset="-128"/>
              </a:endParaRPr>
            </a:p>
            <a:p>
              <a:r>
                <a:rPr lang="ja-JP" altLang="en-US" sz="1400" b="1" dirty="0" smtClean="0">
                  <a:latin typeface="游ゴシック" panose="020B0400000000000000" pitchFamily="50" charset="-128"/>
                  <a:ea typeface="游ゴシック" panose="020B0400000000000000" pitchFamily="50" charset="-128"/>
                </a:rPr>
                <a:t>対策小委員会</a:t>
              </a:r>
              <a:endParaRPr lang="en-US" altLang="ja-JP" sz="1400" b="1" dirty="0" smtClean="0">
                <a:latin typeface="游ゴシック" panose="020B0400000000000000" pitchFamily="50" charset="-128"/>
                <a:ea typeface="游ゴシック" panose="020B0400000000000000" pitchFamily="50" charset="-128"/>
              </a:endParaRPr>
            </a:p>
            <a:p>
              <a:endParaRPr lang="en-US" altLang="ja-JP" sz="1200" dirty="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○脳卒中</a:t>
              </a:r>
              <a:endParaRPr lang="en-US" altLang="ja-JP" sz="1200" dirty="0" smtClean="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○心筋梗塞等の</a:t>
              </a:r>
              <a:endParaRPr lang="en-US" altLang="ja-JP" sz="1200" dirty="0" smtClean="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　心血管疾患</a:t>
              </a:r>
              <a:endParaRPr kumimoji="1" lang="ja-JP" altLang="en-US" sz="1200" dirty="0">
                <a:latin typeface="游ゴシック" panose="020B0400000000000000" pitchFamily="50" charset="-128"/>
                <a:ea typeface="游ゴシック" panose="020B0400000000000000" pitchFamily="50" charset="-128"/>
              </a:endParaRPr>
            </a:p>
          </p:txBody>
        </p:sp>
        <p:sp>
          <p:nvSpPr>
            <p:cNvPr id="26" name="テキスト ボックス 25"/>
            <p:cNvSpPr txBox="1"/>
            <p:nvPr/>
          </p:nvSpPr>
          <p:spPr>
            <a:xfrm>
              <a:off x="4568051" y="5458113"/>
              <a:ext cx="1331512" cy="927080"/>
            </a:xfrm>
            <a:prstGeom prst="roundRect">
              <a:avLst>
                <a:gd name="adj" fmla="val 6721"/>
              </a:avLst>
            </a:prstGeom>
            <a:noFill/>
            <a:ln w="19050">
              <a:solidFill>
                <a:schemeClr val="accent5">
                  <a:lumMod val="50000"/>
                </a:schemeClr>
              </a:solidFill>
            </a:ln>
          </p:spPr>
          <p:txBody>
            <a:bodyPr wrap="square" rtlCol="0">
              <a:spAutoFit/>
            </a:bodyPr>
            <a:lstStyle/>
            <a:p>
              <a:r>
                <a:rPr lang="ja-JP" altLang="en-US" sz="1400" b="1" dirty="0" smtClean="0">
                  <a:latin typeface="游ゴシック" panose="020B0400000000000000" pitchFamily="50" charset="-128"/>
                  <a:ea typeface="游ゴシック" panose="020B0400000000000000" pitchFamily="50" charset="-128"/>
                </a:rPr>
                <a:t>糖尿病対策</a:t>
              </a:r>
              <a:endParaRPr lang="en-US" altLang="ja-JP" sz="1400" b="1" dirty="0" smtClean="0">
                <a:latin typeface="游ゴシック" panose="020B0400000000000000" pitchFamily="50" charset="-128"/>
                <a:ea typeface="游ゴシック" panose="020B0400000000000000" pitchFamily="50" charset="-128"/>
              </a:endParaRPr>
            </a:p>
            <a:p>
              <a:r>
                <a:rPr lang="ja-JP" altLang="en-US" sz="1400" b="1" dirty="0" smtClean="0">
                  <a:latin typeface="游ゴシック" panose="020B0400000000000000" pitchFamily="50" charset="-128"/>
                  <a:ea typeface="游ゴシック" panose="020B0400000000000000" pitchFamily="50" charset="-128"/>
                </a:rPr>
                <a:t>小委員会</a:t>
              </a:r>
              <a:endParaRPr lang="en-US" altLang="ja-JP" sz="1400" b="1" dirty="0" smtClean="0">
                <a:latin typeface="游ゴシック" panose="020B0400000000000000" pitchFamily="50" charset="-128"/>
                <a:ea typeface="游ゴシック" panose="020B0400000000000000" pitchFamily="50" charset="-128"/>
              </a:endParaRPr>
            </a:p>
            <a:p>
              <a:endParaRPr lang="en-US" altLang="ja-JP" sz="1200" dirty="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○糖尿病</a:t>
              </a:r>
              <a:endParaRPr kumimoji="1" lang="en-US" altLang="ja-JP" sz="1200" dirty="0" smtClean="0">
                <a:latin typeface="游ゴシック" panose="020B0400000000000000" pitchFamily="50" charset="-128"/>
                <a:ea typeface="游ゴシック" panose="020B0400000000000000" pitchFamily="50" charset="-128"/>
              </a:endParaRPr>
            </a:p>
          </p:txBody>
        </p:sp>
      </p:grpSp>
      <p:grpSp>
        <p:nvGrpSpPr>
          <p:cNvPr id="10" name="グループ化 9"/>
          <p:cNvGrpSpPr/>
          <p:nvPr/>
        </p:nvGrpSpPr>
        <p:grpSpPr>
          <a:xfrm>
            <a:off x="126921" y="1247033"/>
            <a:ext cx="2690740" cy="736852"/>
            <a:chOff x="52456" y="1369210"/>
            <a:chExt cx="2690740" cy="736852"/>
          </a:xfrm>
        </p:grpSpPr>
        <p:sp>
          <p:nvSpPr>
            <p:cNvPr id="20" name="テキスト ボックス 19"/>
            <p:cNvSpPr txBox="1"/>
            <p:nvPr/>
          </p:nvSpPr>
          <p:spPr>
            <a:xfrm>
              <a:off x="52456" y="1370792"/>
              <a:ext cx="2669506" cy="735270"/>
            </a:xfrm>
            <a:prstGeom prst="roundRect">
              <a:avLst>
                <a:gd name="adj" fmla="val 6721"/>
              </a:avLst>
            </a:prstGeom>
            <a:noFill/>
            <a:ln w="38100">
              <a:solidFill>
                <a:srgbClr val="FFC000"/>
              </a:solidFill>
            </a:ln>
          </p:spPr>
          <p:txBody>
            <a:bodyPr wrap="square" rtlCol="0">
              <a:spAutoFit/>
            </a:bodyPr>
            <a:lstStyle/>
            <a:p>
              <a:r>
                <a:rPr lang="ja-JP" altLang="en-US" sz="1600" b="1" dirty="0" smtClean="0">
                  <a:latin typeface="游ゴシック" panose="020B0400000000000000" pitchFamily="50" charset="-128"/>
                  <a:ea typeface="游ゴシック" panose="020B0400000000000000" pitchFamily="50" charset="-128"/>
                </a:rPr>
                <a:t>精神医療審議会</a:t>
              </a:r>
              <a:r>
                <a:rPr lang="ja-JP" altLang="en-US" sz="1200" dirty="0">
                  <a:latin typeface="游ゴシック" panose="020B0400000000000000" pitchFamily="50" charset="-128"/>
                  <a:ea typeface="游ゴシック" panose="020B0400000000000000" pitchFamily="50" charset="-128"/>
                </a:rPr>
                <a:t>　</a:t>
              </a:r>
              <a:endParaRPr lang="en-US" altLang="ja-JP" sz="1200" dirty="0" smtClean="0">
                <a:latin typeface="游ゴシック" panose="020B0400000000000000" pitchFamily="50" charset="-128"/>
                <a:ea typeface="游ゴシック" panose="020B0400000000000000" pitchFamily="50" charset="-128"/>
              </a:endParaRPr>
            </a:p>
            <a:p>
              <a:endParaRPr lang="en-US" altLang="ja-JP" sz="1200" dirty="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○精神疾患</a:t>
              </a:r>
              <a:endParaRPr lang="en-US" altLang="ja-JP" sz="1100" dirty="0">
                <a:latin typeface="游ゴシック" panose="020B0400000000000000" pitchFamily="50" charset="-128"/>
                <a:ea typeface="游ゴシック" panose="020B0400000000000000" pitchFamily="50" charset="-128"/>
              </a:endParaRPr>
            </a:p>
          </p:txBody>
        </p:sp>
        <p:sp>
          <p:nvSpPr>
            <p:cNvPr id="11" name="テキスト ボックス 10"/>
            <p:cNvSpPr txBox="1"/>
            <p:nvPr/>
          </p:nvSpPr>
          <p:spPr>
            <a:xfrm>
              <a:off x="53901" y="1369210"/>
              <a:ext cx="2689295" cy="374571"/>
            </a:xfrm>
            <a:prstGeom prst="round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kumimoji="1" lang="ja-JP" altLang="en-US" sz="1600" b="1" dirty="0" smtClean="0">
                  <a:solidFill>
                    <a:schemeClr val="tx1"/>
                  </a:solidFill>
                  <a:latin typeface="游ゴシック" panose="020B0400000000000000" pitchFamily="50" charset="-128"/>
                  <a:ea typeface="游ゴシック" panose="020B0400000000000000" pitchFamily="50" charset="-128"/>
                </a:rPr>
                <a:t>北海道精神保健福祉審議会</a:t>
              </a:r>
              <a:endParaRPr kumimoji="1" lang="ja-JP" altLang="en-US" b="1" dirty="0">
                <a:solidFill>
                  <a:schemeClr val="tx1"/>
                </a:solidFill>
                <a:latin typeface="游ゴシック" panose="020B0400000000000000" pitchFamily="50" charset="-128"/>
                <a:ea typeface="游ゴシック" panose="020B0400000000000000" pitchFamily="50" charset="-128"/>
              </a:endParaRPr>
            </a:p>
          </p:txBody>
        </p:sp>
      </p:grpSp>
      <p:grpSp>
        <p:nvGrpSpPr>
          <p:cNvPr id="35" name="グループ化 34"/>
          <p:cNvGrpSpPr/>
          <p:nvPr/>
        </p:nvGrpSpPr>
        <p:grpSpPr>
          <a:xfrm>
            <a:off x="7045604" y="3265506"/>
            <a:ext cx="2728011" cy="735270"/>
            <a:chOff x="281353" y="4423014"/>
            <a:chExt cx="2357030" cy="735270"/>
          </a:xfrm>
        </p:grpSpPr>
        <p:sp>
          <p:nvSpPr>
            <p:cNvPr id="23" name="テキスト ボックス 22"/>
            <p:cNvSpPr txBox="1"/>
            <p:nvPr/>
          </p:nvSpPr>
          <p:spPr>
            <a:xfrm>
              <a:off x="281354" y="4423014"/>
              <a:ext cx="2357029" cy="735270"/>
            </a:xfrm>
            <a:prstGeom prst="roundRect">
              <a:avLst>
                <a:gd name="adj" fmla="val 6721"/>
              </a:avLst>
            </a:prstGeom>
            <a:noFill/>
            <a:ln w="38100">
              <a:solidFill>
                <a:schemeClr val="accent5">
                  <a:lumMod val="50000"/>
                </a:schemeClr>
              </a:solidFill>
            </a:ln>
          </p:spPr>
          <p:txBody>
            <a:bodyPr wrap="square" rtlCol="0">
              <a:spAutoFit/>
            </a:bodyPr>
            <a:lstStyle/>
            <a:p>
              <a:r>
                <a:rPr lang="ja-JP" altLang="en-US" sz="1600" b="1" dirty="0" smtClean="0">
                  <a:latin typeface="游ゴシック" panose="020B0400000000000000" pitchFamily="50" charset="-128"/>
                  <a:ea typeface="游ゴシック" panose="020B0400000000000000" pitchFamily="50" charset="-128"/>
                </a:rPr>
                <a:t>救急医療専門委員会</a:t>
              </a:r>
              <a:r>
                <a:rPr lang="ja-JP" altLang="en-US" sz="1200" dirty="0">
                  <a:latin typeface="游ゴシック" panose="020B0400000000000000" pitchFamily="50" charset="-128"/>
                  <a:ea typeface="游ゴシック" panose="020B0400000000000000" pitchFamily="50" charset="-128"/>
                </a:rPr>
                <a:t>　</a:t>
              </a:r>
              <a:endParaRPr lang="en-US" altLang="ja-JP" sz="1200" dirty="0" smtClean="0">
                <a:latin typeface="游ゴシック" panose="020B0400000000000000" pitchFamily="50" charset="-128"/>
                <a:ea typeface="游ゴシック" panose="020B0400000000000000" pitchFamily="50" charset="-128"/>
              </a:endParaRPr>
            </a:p>
            <a:p>
              <a:endParaRPr lang="en-US" altLang="ja-JP" sz="1200" dirty="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○救急医療　○災害医療</a:t>
              </a:r>
              <a:endParaRPr kumimoji="1" lang="en-US" altLang="ja-JP" sz="1100" dirty="0">
                <a:latin typeface="游ゴシック" panose="020B0400000000000000" pitchFamily="50" charset="-128"/>
                <a:ea typeface="游ゴシック" panose="020B0400000000000000" pitchFamily="50" charset="-128"/>
              </a:endParaRPr>
            </a:p>
          </p:txBody>
        </p:sp>
        <p:sp>
          <p:nvSpPr>
            <p:cNvPr id="31" name="テキスト ボックス 30"/>
            <p:cNvSpPr txBox="1"/>
            <p:nvPr/>
          </p:nvSpPr>
          <p:spPr>
            <a:xfrm>
              <a:off x="281353" y="4424628"/>
              <a:ext cx="2357029" cy="374571"/>
            </a:xfrm>
            <a:prstGeom prst="roundRect">
              <a:avLst/>
            </a:prstGeom>
            <a:solidFill>
              <a:schemeClr val="accent5">
                <a:lumMod val="50000"/>
              </a:schemeClr>
            </a:solidFill>
          </p:spPr>
          <p:txBody>
            <a:bodyPr wrap="square" rtlCol="0">
              <a:spAutoFit/>
            </a:bodyPr>
            <a:lstStyle/>
            <a:p>
              <a:pPr algn="ctr"/>
              <a:r>
                <a:rPr kumimoji="1" lang="ja-JP" altLang="en-US" sz="1600" b="1" dirty="0" smtClean="0">
                  <a:solidFill>
                    <a:schemeClr val="bg1"/>
                  </a:solidFill>
                  <a:latin typeface="游ゴシック" panose="020B0400000000000000" pitchFamily="50" charset="-128"/>
                  <a:ea typeface="游ゴシック" panose="020B0400000000000000" pitchFamily="50" charset="-128"/>
                </a:rPr>
                <a:t>救急医療専門委員会</a:t>
              </a:r>
              <a:endParaRPr kumimoji="1" lang="ja-JP" altLang="en-US" b="1" dirty="0">
                <a:solidFill>
                  <a:schemeClr val="bg1"/>
                </a:solidFill>
                <a:latin typeface="游ゴシック" panose="020B0400000000000000" pitchFamily="50" charset="-128"/>
                <a:ea typeface="游ゴシック" panose="020B0400000000000000" pitchFamily="50" charset="-128"/>
              </a:endParaRPr>
            </a:p>
          </p:txBody>
        </p:sp>
      </p:grpSp>
      <p:grpSp>
        <p:nvGrpSpPr>
          <p:cNvPr id="38" name="グループ化 37"/>
          <p:cNvGrpSpPr/>
          <p:nvPr/>
        </p:nvGrpSpPr>
        <p:grpSpPr>
          <a:xfrm>
            <a:off x="3701434" y="3270068"/>
            <a:ext cx="3041828" cy="2858929"/>
            <a:chOff x="2938345" y="1773645"/>
            <a:chExt cx="3041828" cy="2858929"/>
          </a:xfrm>
        </p:grpSpPr>
        <p:sp>
          <p:nvSpPr>
            <p:cNvPr id="8" name="テキスト ボックス 7"/>
            <p:cNvSpPr txBox="1"/>
            <p:nvPr/>
          </p:nvSpPr>
          <p:spPr>
            <a:xfrm>
              <a:off x="2938345" y="1773645"/>
              <a:ext cx="3041828" cy="2858929"/>
            </a:xfrm>
            <a:prstGeom prst="roundRect">
              <a:avLst>
                <a:gd name="adj" fmla="val 1826"/>
              </a:avLst>
            </a:prstGeom>
            <a:noFill/>
            <a:ln w="38100">
              <a:solidFill>
                <a:schemeClr val="accent5">
                  <a:lumMod val="50000"/>
                </a:schemeClr>
              </a:solidFill>
            </a:ln>
          </p:spPr>
          <p:txBody>
            <a:bodyPr wrap="square" rtlCol="0">
              <a:spAutoFit/>
            </a:bodyPr>
            <a:lstStyle/>
            <a:p>
              <a:r>
                <a:rPr kumimoji="1" lang="ja-JP" altLang="en-US" sz="1600" b="1" dirty="0" smtClean="0">
                  <a:latin typeface="游ゴシック" panose="020B0400000000000000" pitchFamily="50" charset="-128"/>
                  <a:ea typeface="游ゴシック" panose="020B0400000000000000" pitchFamily="50" charset="-128"/>
                </a:rPr>
                <a:t>総医協　地域医療専門委員会</a:t>
              </a:r>
              <a:r>
                <a:rPr lang="ja-JP" altLang="en-US" sz="1600" b="1" dirty="0">
                  <a:latin typeface="游ゴシック" panose="020B0400000000000000" pitchFamily="50" charset="-128"/>
                  <a:ea typeface="游ゴシック" panose="020B0400000000000000" pitchFamily="50" charset="-128"/>
                </a:rPr>
                <a:t>　</a:t>
              </a:r>
              <a:endParaRPr lang="en-US" altLang="ja-JP" sz="1600" b="1" dirty="0" smtClean="0">
                <a:latin typeface="游ゴシック" panose="020B0400000000000000" pitchFamily="50" charset="-128"/>
                <a:ea typeface="游ゴシック" panose="020B0400000000000000" pitchFamily="50" charset="-128"/>
              </a:endParaRPr>
            </a:p>
            <a:p>
              <a:r>
                <a:rPr lang="ja-JP" altLang="en-US" sz="1600" b="1" dirty="0" smtClean="0">
                  <a:latin typeface="游ゴシック" panose="020B0400000000000000" pitchFamily="50" charset="-128"/>
                  <a:ea typeface="游ゴシック" panose="020B0400000000000000" pitchFamily="50" charset="-128"/>
                </a:rPr>
                <a:t>　　　　</a:t>
              </a:r>
              <a:endParaRPr lang="en-US" altLang="ja-JP" sz="1200" dirty="0">
                <a:latin typeface="游ゴシック" panose="020B0400000000000000" pitchFamily="50" charset="-128"/>
                <a:ea typeface="游ゴシック" panose="020B0400000000000000" pitchFamily="50" charset="-128"/>
              </a:endParaRPr>
            </a:p>
            <a:p>
              <a:r>
                <a:rPr lang="ja-JP" altLang="en-US" sz="1400" b="1" dirty="0" smtClean="0">
                  <a:solidFill>
                    <a:srgbClr val="FF0000"/>
                  </a:solidFill>
                  <a:latin typeface="游ゴシック" panose="020B0400000000000000" pitchFamily="50" charset="-128"/>
                  <a:ea typeface="游ゴシック" panose="020B0400000000000000" pitchFamily="50" charset="-128"/>
                </a:rPr>
                <a:t>○</a:t>
              </a:r>
              <a:r>
                <a:rPr lang="ja-JP" altLang="en-US" sz="1400" b="1" dirty="0">
                  <a:solidFill>
                    <a:srgbClr val="FF0000"/>
                  </a:solidFill>
                  <a:latin typeface="游ゴシック" panose="020B0400000000000000" pitchFamily="50" charset="-128"/>
                  <a:ea typeface="游ゴシック" panose="020B0400000000000000" pitchFamily="50" charset="-128"/>
                </a:rPr>
                <a:t>医療</a:t>
              </a:r>
              <a:r>
                <a:rPr lang="ja-JP" altLang="en-US" sz="1400" b="1" dirty="0" smtClean="0">
                  <a:solidFill>
                    <a:srgbClr val="FF0000"/>
                  </a:solidFill>
                  <a:latin typeface="游ゴシック" panose="020B0400000000000000" pitchFamily="50" charset="-128"/>
                  <a:ea typeface="游ゴシック" panose="020B0400000000000000" pitchFamily="50" charset="-128"/>
                </a:rPr>
                <a:t>計画取りまとめ・全体協議</a:t>
              </a:r>
              <a:endParaRPr lang="en-US" altLang="ja-JP" sz="1400" b="1" dirty="0" smtClean="0">
                <a:solidFill>
                  <a:srgbClr val="FF0000"/>
                </a:solidFill>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○へき地医療、○外来医療計画</a:t>
              </a:r>
              <a:endParaRPr lang="en-US" altLang="ja-JP" sz="1200" dirty="0" smtClean="0">
                <a:latin typeface="游ゴシック" panose="020B0400000000000000" pitchFamily="50" charset="-128"/>
                <a:ea typeface="游ゴシック" panose="020B0400000000000000" pitchFamily="50" charset="-128"/>
              </a:endParaRPr>
            </a:p>
            <a:p>
              <a:endParaRPr lang="en-US" altLang="ja-JP" sz="1200" dirty="0" smtClean="0">
                <a:latin typeface="游ゴシック" panose="020B0400000000000000" pitchFamily="50" charset="-128"/>
                <a:ea typeface="游ゴシック" panose="020B0400000000000000" pitchFamily="50" charset="-128"/>
              </a:endParaRPr>
            </a:p>
            <a:p>
              <a:endParaRPr lang="en-US" altLang="ja-JP" sz="1200" dirty="0">
                <a:latin typeface="游ゴシック" panose="020B0400000000000000" pitchFamily="50" charset="-128"/>
                <a:ea typeface="游ゴシック" panose="020B0400000000000000" pitchFamily="50" charset="-128"/>
              </a:endParaRPr>
            </a:p>
            <a:p>
              <a:endParaRPr lang="en-US" altLang="ja-JP" sz="1200" dirty="0" smtClean="0">
                <a:latin typeface="游ゴシック" panose="020B0400000000000000" pitchFamily="50" charset="-128"/>
                <a:ea typeface="游ゴシック" panose="020B0400000000000000" pitchFamily="50" charset="-128"/>
              </a:endParaRPr>
            </a:p>
            <a:p>
              <a:endParaRPr lang="en-US" altLang="ja-JP" sz="1200" dirty="0">
                <a:latin typeface="游ゴシック" panose="020B0400000000000000" pitchFamily="50" charset="-128"/>
                <a:ea typeface="游ゴシック" panose="020B0400000000000000" pitchFamily="50" charset="-128"/>
              </a:endParaRPr>
            </a:p>
            <a:p>
              <a:endParaRPr lang="en-US" altLang="ja-JP" sz="1200" dirty="0" smtClean="0">
                <a:latin typeface="游ゴシック" panose="020B0400000000000000" pitchFamily="50" charset="-128"/>
                <a:ea typeface="游ゴシック" panose="020B0400000000000000" pitchFamily="50" charset="-128"/>
              </a:endParaRPr>
            </a:p>
            <a:p>
              <a:endParaRPr lang="en-US" altLang="ja-JP" sz="1200" dirty="0">
                <a:latin typeface="游ゴシック" panose="020B0400000000000000" pitchFamily="50" charset="-128"/>
                <a:ea typeface="游ゴシック" panose="020B0400000000000000" pitchFamily="50" charset="-128"/>
              </a:endParaRPr>
            </a:p>
            <a:p>
              <a:endParaRPr lang="en-US" altLang="ja-JP" sz="1200" dirty="0" smtClean="0">
                <a:latin typeface="游ゴシック" panose="020B0400000000000000" pitchFamily="50" charset="-128"/>
                <a:ea typeface="游ゴシック" panose="020B0400000000000000" pitchFamily="50" charset="-128"/>
              </a:endParaRPr>
            </a:p>
            <a:p>
              <a:endParaRPr lang="en-US" altLang="ja-JP" sz="1200" dirty="0" smtClean="0">
                <a:latin typeface="游ゴシック" panose="020B0400000000000000" pitchFamily="50" charset="-128"/>
                <a:ea typeface="游ゴシック" panose="020B0400000000000000" pitchFamily="50" charset="-128"/>
              </a:endParaRPr>
            </a:p>
            <a:p>
              <a:endParaRPr lang="en-US" altLang="ja-JP" sz="1200" dirty="0">
                <a:latin typeface="游ゴシック" panose="020B0400000000000000" pitchFamily="50" charset="-128"/>
                <a:ea typeface="游ゴシック" panose="020B0400000000000000" pitchFamily="50" charset="-128"/>
              </a:endParaRPr>
            </a:p>
            <a:p>
              <a:endParaRPr lang="en-US" altLang="ja-JP" sz="1200" dirty="0" smtClean="0">
                <a:latin typeface="游ゴシック" panose="020B0400000000000000" pitchFamily="50" charset="-128"/>
                <a:ea typeface="游ゴシック" panose="020B0400000000000000" pitchFamily="50" charset="-128"/>
              </a:endParaRPr>
            </a:p>
          </p:txBody>
        </p:sp>
        <p:sp>
          <p:nvSpPr>
            <p:cNvPr id="18" name="テキスト ボックス 17"/>
            <p:cNvSpPr txBox="1"/>
            <p:nvPr/>
          </p:nvSpPr>
          <p:spPr>
            <a:xfrm>
              <a:off x="3103094" y="2821046"/>
              <a:ext cx="1234422" cy="927080"/>
            </a:xfrm>
            <a:prstGeom prst="roundRect">
              <a:avLst>
                <a:gd name="adj" fmla="val 6721"/>
              </a:avLst>
            </a:prstGeom>
            <a:noFill/>
            <a:ln w="19050">
              <a:solidFill>
                <a:schemeClr val="accent5">
                  <a:lumMod val="50000"/>
                </a:schemeClr>
              </a:solidFill>
            </a:ln>
          </p:spPr>
          <p:txBody>
            <a:bodyPr wrap="square" rtlCol="0" anchor="ctr">
              <a:spAutoFit/>
            </a:bodyPr>
            <a:lstStyle/>
            <a:p>
              <a:r>
                <a:rPr lang="ja-JP" altLang="en-US" sz="1400" b="1" dirty="0" smtClean="0">
                  <a:latin typeface="游ゴシック" panose="020B0400000000000000" pitchFamily="50" charset="-128"/>
                  <a:ea typeface="游ゴシック" panose="020B0400000000000000" pitchFamily="50" charset="-128"/>
                </a:rPr>
                <a:t>看護対策</a:t>
              </a:r>
              <a:endParaRPr lang="en-US" altLang="ja-JP" sz="1400" b="1" dirty="0" smtClean="0">
                <a:latin typeface="游ゴシック" panose="020B0400000000000000" pitchFamily="50" charset="-128"/>
                <a:ea typeface="游ゴシック" panose="020B0400000000000000" pitchFamily="50" charset="-128"/>
              </a:endParaRPr>
            </a:p>
            <a:p>
              <a:r>
                <a:rPr lang="ja-JP" altLang="en-US" sz="1400" b="1" dirty="0" smtClean="0">
                  <a:latin typeface="游ゴシック" panose="020B0400000000000000" pitchFamily="50" charset="-128"/>
                  <a:ea typeface="游ゴシック" panose="020B0400000000000000" pitchFamily="50" charset="-128"/>
                </a:rPr>
                <a:t>小委員会</a:t>
              </a:r>
              <a:endParaRPr lang="en-US" altLang="ja-JP" sz="1400" b="1" dirty="0" smtClean="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○看護師等</a:t>
              </a:r>
              <a:endParaRPr lang="en-US" altLang="ja-JP" sz="1200" dirty="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　確保対策</a:t>
              </a:r>
              <a:endParaRPr kumimoji="1" lang="en-US" altLang="ja-JP" sz="1200" dirty="0" smtClean="0">
                <a:latin typeface="游ゴシック" panose="020B0400000000000000" pitchFamily="50" charset="-128"/>
                <a:ea typeface="游ゴシック" panose="020B0400000000000000" pitchFamily="50" charset="-128"/>
              </a:endParaRPr>
            </a:p>
          </p:txBody>
        </p:sp>
        <p:sp>
          <p:nvSpPr>
            <p:cNvPr id="19" name="テキスト ボックス 18"/>
            <p:cNvSpPr txBox="1"/>
            <p:nvPr/>
          </p:nvSpPr>
          <p:spPr>
            <a:xfrm>
              <a:off x="3115175" y="3801921"/>
              <a:ext cx="2662221" cy="703302"/>
            </a:xfrm>
            <a:prstGeom prst="roundRect">
              <a:avLst>
                <a:gd name="adj" fmla="val 6721"/>
              </a:avLst>
            </a:prstGeom>
            <a:noFill/>
            <a:ln w="19050">
              <a:solidFill>
                <a:schemeClr val="accent5">
                  <a:lumMod val="50000"/>
                </a:schemeClr>
              </a:solidFill>
            </a:ln>
          </p:spPr>
          <p:txBody>
            <a:bodyPr wrap="square" rtlCol="0">
              <a:spAutoFit/>
            </a:bodyPr>
            <a:lstStyle/>
            <a:p>
              <a:r>
                <a:rPr lang="ja-JP" altLang="en-US" sz="1400" b="1" dirty="0" smtClean="0">
                  <a:latin typeface="游ゴシック" panose="020B0400000000000000" pitchFamily="50" charset="-128"/>
                  <a:ea typeface="游ゴシック" panose="020B0400000000000000" pitchFamily="50" charset="-128"/>
                </a:rPr>
                <a:t>周産期・小児医療検討委員会</a:t>
              </a:r>
              <a:r>
                <a:rPr lang="ja-JP" altLang="en-US" sz="1400" dirty="0">
                  <a:latin typeface="游ゴシック" panose="020B0400000000000000" pitchFamily="50" charset="-128"/>
                  <a:ea typeface="游ゴシック" panose="020B0400000000000000" pitchFamily="50" charset="-128"/>
                </a:rPr>
                <a:t>　</a:t>
              </a:r>
              <a:endParaRPr lang="en-US" altLang="ja-JP" sz="1400" dirty="0" smtClean="0">
                <a:latin typeface="游ゴシック" panose="020B0400000000000000" pitchFamily="50" charset="-128"/>
                <a:ea typeface="游ゴシック" panose="020B0400000000000000" pitchFamily="50" charset="-128"/>
              </a:endParaRPr>
            </a:p>
            <a:p>
              <a:endParaRPr lang="en-US" altLang="ja-JP" sz="1200" dirty="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○周産期医療、○小児医療</a:t>
              </a:r>
              <a:endParaRPr kumimoji="1" lang="en-US" altLang="ja-JP" sz="1200" dirty="0" smtClean="0">
                <a:latin typeface="游ゴシック" panose="020B0400000000000000" pitchFamily="50" charset="-128"/>
                <a:ea typeface="游ゴシック" panose="020B0400000000000000" pitchFamily="50" charset="-128"/>
              </a:endParaRPr>
            </a:p>
          </p:txBody>
        </p:sp>
        <p:sp>
          <p:nvSpPr>
            <p:cNvPr id="29" name="テキスト ボックス 28"/>
            <p:cNvSpPr txBox="1"/>
            <p:nvPr/>
          </p:nvSpPr>
          <p:spPr>
            <a:xfrm>
              <a:off x="4453260" y="2842297"/>
              <a:ext cx="1331020" cy="703302"/>
            </a:xfrm>
            <a:prstGeom prst="roundRect">
              <a:avLst>
                <a:gd name="adj" fmla="val 6721"/>
              </a:avLst>
            </a:prstGeom>
            <a:noFill/>
            <a:ln w="19050">
              <a:solidFill>
                <a:schemeClr val="accent5">
                  <a:lumMod val="50000"/>
                </a:schemeClr>
              </a:solidFill>
            </a:ln>
          </p:spPr>
          <p:txBody>
            <a:bodyPr wrap="square" rtlCol="0">
              <a:spAutoFit/>
            </a:bodyPr>
            <a:lstStyle/>
            <a:p>
              <a:r>
                <a:rPr lang="ja-JP" altLang="en-US" sz="1400" b="1" dirty="0" smtClean="0">
                  <a:latin typeface="游ゴシック" panose="020B0400000000000000" pitchFamily="50" charset="-128"/>
                  <a:ea typeface="游ゴシック" panose="020B0400000000000000" pitchFamily="50" charset="-128"/>
                </a:rPr>
                <a:t>在宅小委員会</a:t>
              </a:r>
              <a:r>
                <a:rPr lang="ja-JP" altLang="en-US" sz="1200" dirty="0">
                  <a:latin typeface="游ゴシック" panose="020B0400000000000000" pitchFamily="50" charset="-128"/>
                  <a:ea typeface="游ゴシック" panose="020B0400000000000000" pitchFamily="50" charset="-128"/>
                </a:rPr>
                <a:t>　</a:t>
              </a:r>
              <a:endParaRPr lang="en-US" altLang="ja-JP" sz="1200" dirty="0" smtClean="0">
                <a:latin typeface="游ゴシック" panose="020B0400000000000000" pitchFamily="50" charset="-128"/>
                <a:ea typeface="游ゴシック" panose="020B0400000000000000" pitchFamily="50" charset="-128"/>
              </a:endParaRPr>
            </a:p>
            <a:p>
              <a:endParaRPr lang="en-US" altLang="ja-JP" sz="1200" dirty="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○在宅医療</a:t>
              </a:r>
              <a:endParaRPr kumimoji="1" lang="en-US" altLang="ja-JP" sz="1200" dirty="0" smtClean="0">
                <a:latin typeface="游ゴシック" panose="020B0400000000000000" pitchFamily="50" charset="-128"/>
                <a:ea typeface="游ゴシック" panose="020B0400000000000000" pitchFamily="50" charset="-128"/>
              </a:endParaRPr>
            </a:p>
          </p:txBody>
        </p:sp>
        <p:sp>
          <p:nvSpPr>
            <p:cNvPr id="32" name="テキスト ボックス 31"/>
            <p:cNvSpPr txBox="1"/>
            <p:nvPr/>
          </p:nvSpPr>
          <p:spPr>
            <a:xfrm>
              <a:off x="2939587" y="1773645"/>
              <a:ext cx="3040586" cy="361474"/>
            </a:xfrm>
            <a:prstGeom prst="roundRect">
              <a:avLst>
                <a:gd name="adj" fmla="val 11528"/>
              </a:avLst>
            </a:prstGeom>
            <a:solidFill>
              <a:schemeClr val="accent5">
                <a:lumMod val="50000"/>
              </a:schemeClr>
            </a:solidFill>
          </p:spPr>
          <p:txBody>
            <a:bodyPr wrap="square" rtlCol="0">
              <a:spAutoFit/>
            </a:bodyPr>
            <a:lstStyle/>
            <a:p>
              <a:pPr algn="ctr"/>
              <a:r>
                <a:rPr kumimoji="1" lang="ja-JP" altLang="en-US" sz="1600" b="1" dirty="0" smtClean="0">
                  <a:solidFill>
                    <a:schemeClr val="bg1"/>
                  </a:solidFill>
                  <a:latin typeface="游ゴシック" panose="020B0400000000000000" pitchFamily="50" charset="-128"/>
                  <a:ea typeface="游ゴシック" panose="020B0400000000000000" pitchFamily="50" charset="-128"/>
                </a:rPr>
                <a:t>地域医療専門委員会</a:t>
              </a:r>
              <a:endParaRPr kumimoji="1" lang="ja-JP" altLang="en-US" b="1" dirty="0">
                <a:solidFill>
                  <a:schemeClr val="bg1"/>
                </a:solidFill>
                <a:latin typeface="游ゴシック" panose="020B0400000000000000" pitchFamily="50" charset="-128"/>
                <a:ea typeface="游ゴシック" panose="020B0400000000000000" pitchFamily="50" charset="-128"/>
              </a:endParaRPr>
            </a:p>
          </p:txBody>
        </p:sp>
      </p:grpSp>
      <p:sp>
        <p:nvSpPr>
          <p:cNvPr id="52" name="テキスト ボックス 51"/>
          <p:cNvSpPr txBox="1"/>
          <p:nvPr/>
        </p:nvSpPr>
        <p:spPr>
          <a:xfrm>
            <a:off x="3683699" y="1239604"/>
            <a:ext cx="3088110" cy="740819"/>
          </a:xfrm>
          <a:prstGeom prst="roundRect">
            <a:avLst/>
          </a:prstGeom>
          <a:solidFill>
            <a:schemeClr val="accent5">
              <a:lumMod val="50000"/>
            </a:schemeClr>
          </a:solidFill>
        </p:spPr>
        <p:txBody>
          <a:bodyPr wrap="square" rtlCol="0" anchor="ctr" anchorCtr="0">
            <a:noAutofit/>
          </a:bodyPr>
          <a:lstStyle/>
          <a:p>
            <a:pPr algn="ctr"/>
            <a:r>
              <a:rPr kumimoji="1" lang="ja-JP" altLang="en-US" b="1" dirty="0" smtClean="0">
                <a:solidFill>
                  <a:schemeClr val="bg1"/>
                </a:solidFill>
                <a:latin typeface="游ゴシック" panose="020B0400000000000000" pitchFamily="50" charset="-128"/>
                <a:ea typeface="游ゴシック" panose="020B0400000000000000" pitchFamily="50" charset="-128"/>
              </a:rPr>
              <a:t>北海道総合保健医療協議会</a:t>
            </a:r>
            <a:endParaRPr kumimoji="1" lang="ja-JP" altLang="en-US" b="1" dirty="0">
              <a:solidFill>
                <a:schemeClr val="bg1"/>
              </a:solidFill>
              <a:latin typeface="游ゴシック" panose="020B0400000000000000" pitchFamily="50" charset="-128"/>
              <a:ea typeface="游ゴシック" panose="020B0400000000000000" pitchFamily="50" charset="-128"/>
            </a:endParaRPr>
          </a:p>
        </p:txBody>
      </p:sp>
      <p:sp>
        <p:nvSpPr>
          <p:cNvPr id="53" name="テキスト ボックス 52"/>
          <p:cNvSpPr txBox="1"/>
          <p:nvPr/>
        </p:nvSpPr>
        <p:spPr>
          <a:xfrm>
            <a:off x="153721" y="6259812"/>
            <a:ext cx="3380974" cy="276999"/>
          </a:xfrm>
          <a:prstGeom prst="rect">
            <a:avLst/>
          </a:prstGeom>
          <a:noFill/>
        </p:spPr>
        <p:txBody>
          <a:bodyPr wrap="square" rtlCol="0">
            <a:spAutoFit/>
          </a:bodyPr>
          <a:lstStyle/>
          <a:p>
            <a:r>
              <a:rPr kumimoji="1" lang="en-US" altLang="ja-JP" sz="1200" dirty="0" smtClean="0">
                <a:latin typeface="游ゴシック" panose="020B0400000000000000" pitchFamily="50" charset="-128"/>
                <a:ea typeface="游ゴシック" panose="020B0400000000000000" pitchFamily="50" charset="-128"/>
              </a:rPr>
              <a:t>※</a:t>
            </a:r>
            <a:r>
              <a:rPr kumimoji="1" lang="ja-JP" altLang="en-US" sz="1200" dirty="0" smtClean="0">
                <a:latin typeface="游ゴシック" panose="020B0400000000000000" pitchFamily="50" charset="-128"/>
                <a:ea typeface="游ゴシック" panose="020B0400000000000000" pitchFamily="50" charset="-128"/>
              </a:rPr>
              <a:t>上記以外の関連施策等は他協議会等で協議。</a:t>
            </a:r>
            <a:endParaRPr kumimoji="1" lang="en-US" altLang="ja-JP" sz="1200" dirty="0" smtClean="0">
              <a:latin typeface="游ゴシック" panose="020B0400000000000000" pitchFamily="50" charset="-128"/>
              <a:ea typeface="游ゴシック" panose="020B0400000000000000" pitchFamily="50" charset="-128"/>
            </a:endParaRPr>
          </a:p>
        </p:txBody>
      </p:sp>
      <p:grpSp>
        <p:nvGrpSpPr>
          <p:cNvPr id="67" name="グループ化 66"/>
          <p:cNvGrpSpPr/>
          <p:nvPr/>
        </p:nvGrpSpPr>
        <p:grpSpPr>
          <a:xfrm>
            <a:off x="7340330" y="4450001"/>
            <a:ext cx="3258737" cy="2143365"/>
            <a:chOff x="7245853" y="4439743"/>
            <a:chExt cx="3258737" cy="2143365"/>
          </a:xfrm>
        </p:grpSpPr>
        <p:grpSp>
          <p:nvGrpSpPr>
            <p:cNvPr id="5" name="グループ化 4"/>
            <p:cNvGrpSpPr/>
            <p:nvPr/>
          </p:nvGrpSpPr>
          <p:grpSpPr>
            <a:xfrm>
              <a:off x="7245853" y="4439743"/>
              <a:ext cx="2174904" cy="1635570"/>
              <a:chOff x="6348539" y="2096896"/>
              <a:chExt cx="2133643" cy="1604213"/>
            </a:xfrm>
          </p:grpSpPr>
          <p:sp>
            <p:nvSpPr>
              <p:cNvPr id="9" name="テキスト ボックス 8"/>
              <p:cNvSpPr txBox="1"/>
              <p:nvPr/>
            </p:nvSpPr>
            <p:spPr>
              <a:xfrm>
                <a:off x="8074478" y="2127941"/>
                <a:ext cx="407704" cy="1573168"/>
              </a:xfrm>
              <a:prstGeom prst="roundRect">
                <a:avLst>
                  <a:gd name="adj" fmla="val 6721"/>
                </a:avLst>
              </a:prstGeom>
              <a:solidFill>
                <a:srgbClr val="00B050"/>
              </a:solidFill>
              <a:ln w="38100">
                <a:solidFill>
                  <a:srgbClr val="00B050"/>
                </a:solidFill>
              </a:ln>
            </p:spPr>
            <p:txBody>
              <a:bodyPr vert="eaVert" wrap="square" rtlCol="0" anchor="ctr">
                <a:spAutoFit/>
              </a:bodyPr>
              <a:lstStyle/>
              <a:p>
                <a:pPr algn="ctr"/>
                <a:r>
                  <a:rPr kumimoji="1" lang="ja-JP" altLang="en-US" sz="1400" b="1" dirty="0" smtClean="0">
                    <a:solidFill>
                      <a:schemeClr val="bg1"/>
                    </a:solidFill>
                    <a:latin typeface="游ゴシック" panose="020B0400000000000000" pitchFamily="50" charset="-128"/>
                    <a:ea typeface="游ゴシック" panose="020B0400000000000000" pitchFamily="50" charset="-128"/>
                  </a:rPr>
                  <a:t>北海道医療審議会</a:t>
                </a:r>
                <a:endParaRPr lang="en-US" altLang="ja-JP" sz="1400" b="1" dirty="0">
                  <a:solidFill>
                    <a:schemeClr val="bg1"/>
                  </a:solidFill>
                  <a:latin typeface="游ゴシック" panose="020B0400000000000000" pitchFamily="50" charset="-128"/>
                  <a:ea typeface="游ゴシック" panose="020B0400000000000000" pitchFamily="50" charset="-128"/>
                </a:endParaRPr>
              </a:p>
            </p:txBody>
          </p:sp>
          <p:sp>
            <p:nvSpPr>
              <p:cNvPr id="14" name="右矢印 13"/>
              <p:cNvSpPr/>
              <p:nvPr/>
            </p:nvSpPr>
            <p:spPr>
              <a:xfrm rot="10800000">
                <a:off x="7040468" y="2875753"/>
                <a:ext cx="777683" cy="313418"/>
              </a:xfrm>
              <a:prstGeom prst="rightArrow">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7104222" y="2156208"/>
                <a:ext cx="650175" cy="301876"/>
              </a:xfrm>
              <a:prstGeom prst="rect">
                <a:avLst/>
              </a:prstGeom>
              <a:noFill/>
            </p:spPr>
            <p:txBody>
              <a:bodyPr wrap="square" rtlCol="0">
                <a:spAutoFit/>
              </a:bodyPr>
              <a:lstStyle/>
              <a:p>
                <a:r>
                  <a:rPr kumimoji="1" lang="ja-JP" altLang="en-US" sz="1400" dirty="0" smtClean="0"/>
                  <a:t>諮問</a:t>
                </a:r>
                <a:endParaRPr kumimoji="1" lang="ja-JP" altLang="en-US" sz="1400" dirty="0"/>
              </a:p>
            </p:txBody>
          </p:sp>
          <p:sp>
            <p:nvSpPr>
              <p:cNvPr id="17" name="テキスト ボックス 16"/>
              <p:cNvSpPr txBox="1"/>
              <p:nvPr/>
            </p:nvSpPr>
            <p:spPr>
              <a:xfrm>
                <a:off x="7133826" y="3181888"/>
                <a:ext cx="656453" cy="301876"/>
              </a:xfrm>
              <a:prstGeom prst="rect">
                <a:avLst/>
              </a:prstGeom>
              <a:noFill/>
            </p:spPr>
            <p:txBody>
              <a:bodyPr wrap="square" rtlCol="0">
                <a:spAutoFit/>
              </a:bodyPr>
              <a:lstStyle/>
              <a:p>
                <a:r>
                  <a:rPr kumimoji="1" lang="ja-JP" altLang="en-US" sz="1400" dirty="0" smtClean="0"/>
                  <a:t>答申</a:t>
                </a:r>
                <a:endParaRPr kumimoji="1" lang="ja-JP" altLang="en-US" sz="1400" dirty="0"/>
              </a:p>
            </p:txBody>
          </p:sp>
          <p:sp>
            <p:nvSpPr>
              <p:cNvPr id="44" name="右矢印 43"/>
              <p:cNvSpPr/>
              <p:nvPr/>
            </p:nvSpPr>
            <p:spPr>
              <a:xfrm>
                <a:off x="7073211" y="2361470"/>
                <a:ext cx="777683" cy="313418"/>
              </a:xfrm>
              <a:prstGeom prst="rightArrow">
                <a:avLst/>
              </a:prstGeom>
              <a:solidFill>
                <a:srgbClr val="FF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6348539" y="2096896"/>
                <a:ext cx="501088" cy="1604212"/>
              </a:xfrm>
              <a:prstGeom prst="roundRect">
                <a:avLst/>
              </a:prstGeom>
              <a:solidFill>
                <a:srgbClr val="FF99CC"/>
              </a:solidFill>
            </p:spPr>
            <p:txBody>
              <a:bodyPr vert="eaVert" wrap="square" rtlCol="0" anchor="ctr">
                <a:spAutoFit/>
              </a:bodyPr>
              <a:lstStyle/>
              <a:p>
                <a:r>
                  <a:rPr kumimoji="1" lang="ja-JP" altLang="en-US" b="1" dirty="0" smtClean="0">
                    <a:solidFill>
                      <a:schemeClr val="bg1"/>
                    </a:solidFill>
                    <a:latin typeface="游ゴシック" panose="020B0400000000000000" pitchFamily="50" charset="-128"/>
                    <a:ea typeface="游ゴシック" panose="020B0400000000000000" pitchFamily="50" charset="-128"/>
                  </a:rPr>
                  <a:t>　</a:t>
                </a:r>
                <a:r>
                  <a:rPr kumimoji="1" lang="ja-JP" altLang="en-US" sz="1400" b="1" dirty="0" smtClean="0">
                    <a:solidFill>
                      <a:schemeClr val="bg1"/>
                    </a:solidFill>
                    <a:latin typeface="游ゴシック" panose="020B0400000000000000" pitchFamily="50" charset="-128"/>
                    <a:ea typeface="游ゴシック" panose="020B0400000000000000" pitchFamily="50" charset="-128"/>
                  </a:rPr>
                  <a:t>北海道知事</a:t>
                </a:r>
                <a:endParaRPr kumimoji="1" lang="ja-JP" altLang="en-US" sz="1400" b="1" dirty="0">
                  <a:solidFill>
                    <a:schemeClr val="bg1"/>
                  </a:solidFill>
                  <a:latin typeface="游ゴシック" panose="020B0400000000000000" pitchFamily="50" charset="-128"/>
                  <a:ea typeface="游ゴシック" panose="020B0400000000000000" pitchFamily="50" charset="-128"/>
                </a:endParaRPr>
              </a:p>
            </p:txBody>
          </p:sp>
        </p:grpSp>
        <p:sp>
          <p:nvSpPr>
            <p:cNvPr id="56" name="テキスト ボックス 55"/>
            <p:cNvSpPr txBox="1"/>
            <p:nvPr/>
          </p:nvSpPr>
          <p:spPr>
            <a:xfrm>
              <a:off x="7290071" y="6182998"/>
              <a:ext cx="3214519" cy="400110"/>
            </a:xfrm>
            <a:prstGeom prst="rect">
              <a:avLst/>
            </a:prstGeom>
            <a:noFill/>
          </p:spPr>
          <p:txBody>
            <a:bodyPr wrap="square" rtlCol="0">
              <a:spAutoFit/>
            </a:bodyPr>
            <a:lstStyle/>
            <a:p>
              <a:r>
                <a:rPr kumimoji="1" lang="en-US" altLang="ja-JP" sz="1000" b="1" dirty="0" smtClean="0">
                  <a:latin typeface="游ゴシック" panose="020B0400000000000000" pitchFamily="50" charset="-128"/>
                  <a:ea typeface="游ゴシック" panose="020B0400000000000000" pitchFamily="50" charset="-128"/>
                </a:rPr>
                <a:t>※</a:t>
              </a:r>
              <a:r>
                <a:rPr kumimoji="1" lang="ja-JP" altLang="en-US" sz="1000" b="1" dirty="0" smtClean="0">
                  <a:latin typeface="游ゴシック" panose="020B0400000000000000" pitchFamily="50" charset="-128"/>
                  <a:ea typeface="游ゴシック" panose="020B0400000000000000" pitchFamily="50" charset="-128"/>
                </a:rPr>
                <a:t>北海道総合保健医療協議会での</a:t>
              </a:r>
              <a:endParaRPr kumimoji="1" lang="en-US" altLang="ja-JP" sz="1000" b="1" dirty="0" smtClean="0">
                <a:latin typeface="游ゴシック" panose="020B0400000000000000" pitchFamily="50" charset="-128"/>
                <a:ea typeface="游ゴシック" panose="020B0400000000000000" pitchFamily="50" charset="-128"/>
              </a:endParaRPr>
            </a:p>
            <a:p>
              <a:r>
                <a:rPr kumimoji="1" lang="ja-JP" altLang="en-US" sz="1000" b="1" dirty="0" smtClean="0">
                  <a:latin typeface="游ゴシック" panose="020B0400000000000000" pitchFamily="50" charset="-128"/>
                  <a:ea typeface="游ゴシック" panose="020B0400000000000000" pitchFamily="50" charset="-128"/>
                </a:rPr>
                <a:t>　計画案了承後</a:t>
              </a:r>
              <a:endParaRPr kumimoji="1" lang="ja-JP" altLang="en-US" sz="1000" b="1" dirty="0">
                <a:latin typeface="游ゴシック" panose="020B0400000000000000" pitchFamily="50" charset="-128"/>
                <a:ea typeface="游ゴシック" panose="020B0400000000000000" pitchFamily="50" charset="-128"/>
              </a:endParaRPr>
            </a:p>
          </p:txBody>
        </p:sp>
      </p:grpSp>
      <p:grpSp>
        <p:nvGrpSpPr>
          <p:cNvPr id="30" name="グループ化 29"/>
          <p:cNvGrpSpPr/>
          <p:nvPr/>
        </p:nvGrpSpPr>
        <p:grpSpPr>
          <a:xfrm>
            <a:off x="7171641" y="1238722"/>
            <a:ext cx="2650950" cy="735270"/>
            <a:chOff x="7437640" y="1368017"/>
            <a:chExt cx="2404923" cy="735270"/>
          </a:xfrm>
        </p:grpSpPr>
        <p:sp>
          <p:nvSpPr>
            <p:cNvPr id="43" name="テキスト ボックス 42"/>
            <p:cNvSpPr txBox="1"/>
            <p:nvPr/>
          </p:nvSpPr>
          <p:spPr>
            <a:xfrm>
              <a:off x="7437640" y="1368017"/>
              <a:ext cx="2404923" cy="735270"/>
            </a:xfrm>
            <a:prstGeom prst="roundRect">
              <a:avLst>
                <a:gd name="adj" fmla="val 6721"/>
              </a:avLst>
            </a:prstGeom>
            <a:noFill/>
            <a:ln w="38100">
              <a:solidFill>
                <a:srgbClr val="00B050"/>
              </a:solidFill>
            </a:ln>
          </p:spPr>
          <p:txBody>
            <a:bodyPr wrap="square" rtlCol="0">
              <a:spAutoFit/>
            </a:bodyPr>
            <a:lstStyle/>
            <a:p>
              <a:r>
                <a:rPr lang="ja-JP" altLang="en-US" sz="1600" b="1" dirty="0" smtClean="0">
                  <a:latin typeface="游ゴシック" panose="020B0400000000000000" pitchFamily="50" charset="-128"/>
                  <a:ea typeface="游ゴシック" panose="020B0400000000000000" pitchFamily="50" charset="-128"/>
                </a:rPr>
                <a:t>精神医療審議会</a:t>
              </a:r>
              <a:r>
                <a:rPr lang="ja-JP" altLang="en-US" sz="1200" dirty="0" smtClean="0">
                  <a:latin typeface="游ゴシック" panose="020B0400000000000000" pitchFamily="50" charset="-128"/>
                  <a:ea typeface="游ゴシック" panose="020B0400000000000000" pitchFamily="50" charset="-128"/>
                </a:rPr>
                <a:t>　</a:t>
              </a:r>
              <a:endParaRPr lang="en-US" altLang="ja-JP" sz="1200" dirty="0" smtClean="0">
                <a:latin typeface="游ゴシック" panose="020B0400000000000000" pitchFamily="50" charset="-128"/>
                <a:ea typeface="游ゴシック" panose="020B0400000000000000" pitchFamily="50" charset="-128"/>
              </a:endParaRPr>
            </a:p>
            <a:p>
              <a:endParaRPr lang="en-US" altLang="ja-JP" sz="1200" dirty="0" smtClean="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○医師確保計画</a:t>
              </a:r>
              <a:endParaRPr lang="en-US" altLang="ja-JP" sz="1100" dirty="0">
                <a:latin typeface="游ゴシック" panose="020B0400000000000000" pitchFamily="50" charset="-128"/>
                <a:ea typeface="游ゴシック" panose="020B0400000000000000" pitchFamily="50" charset="-128"/>
              </a:endParaRPr>
            </a:p>
          </p:txBody>
        </p:sp>
        <p:sp>
          <p:nvSpPr>
            <p:cNvPr id="45" name="テキスト ボックス 44"/>
            <p:cNvSpPr txBox="1"/>
            <p:nvPr/>
          </p:nvSpPr>
          <p:spPr>
            <a:xfrm>
              <a:off x="7437640" y="1368017"/>
              <a:ext cx="2404923" cy="374571"/>
            </a:xfrm>
            <a:prstGeom prst="roundRect">
              <a:avLst/>
            </a:prstGeom>
            <a:solidFill>
              <a:srgbClr val="00B050"/>
            </a:solidFill>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kumimoji="1" lang="ja-JP" altLang="en-US" sz="1600" b="1" dirty="0" smtClean="0">
                  <a:solidFill>
                    <a:schemeClr val="tx1"/>
                  </a:solidFill>
                  <a:latin typeface="游ゴシック" panose="020B0400000000000000" pitchFamily="50" charset="-128"/>
                  <a:ea typeface="游ゴシック" panose="020B0400000000000000" pitchFamily="50" charset="-128"/>
                </a:rPr>
                <a:t>北海道医療対策協議会</a:t>
              </a:r>
              <a:endParaRPr kumimoji="1" lang="ja-JP" altLang="en-US" b="1" dirty="0">
                <a:solidFill>
                  <a:schemeClr val="tx1"/>
                </a:solidFill>
                <a:latin typeface="游ゴシック" panose="020B0400000000000000" pitchFamily="50" charset="-128"/>
                <a:ea typeface="游ゴシック" panose="020B0400000000000000" pitchFamily="50" charset="-128"/>
              </a:endParaRPr>
            </a:p>
          </p:txBody>
        </p:sp>
      </p:grpSp>
      <p:cxnSp>
        <p:nvCxnSpPr>
          <p:cNvPr id="46" name="直線コネクタ 45"/>
          <p:cNvCxnSpPr>
            <a:stCxn id="52" idx="2"/>
            <a:endCxn id="32" idx="0"/>
          </p:cNvCxnSpPr>
          <p:nvPr/>
        </p:nvCxnSpPr>
        <p:spPr>
          <a:xfrm flipH="1">
            <a:off x="5222969" y="1980423"/>
            <a:ext cx="4785" cy="128964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0" y="-15964"/>
            <a:ext cx="9906000" cy="365940"/>
          </a:xfrm>
          <a:prstGeom prst="rect">
            <a:avLst/>
          </a:prstGeom>
          <a:solidFill>
            <a:schemeClr val="accent5">
              <a:lumMod val="50000"/>
            </a:schemeClr>
          </a:solidFill>
          <a:effectLst/>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smtClean="0">
                <a:latin typeface="游ゴシック" panose="020B0400000000000000" pitchFamily="50" charset="-128"/>
                <a:ea typeface="游ゴシック" panose="020B0400000000000000" pitchFamily="50" charset="-128"/>
              </a:rPr>
              <a:t>次期北海道医療計画策定に向けた検討体制について</a:t>
            </a:r>
            <a:r>
              <a:rPr lang="en-US" altLang="ja-JP" b="1" dirty="0" smtClean="0">
                <a:latin typeface="游ゴシック" panose="020B0400000000000000" pitchFamily="50" charset="-128"/>
                <a:ea typeface="游ゴシック" panose="020B0400000000000000" pitchFamily="50" charset="-128"/>
              </a:rPr>
              <a:t>【</a:t>
            </a:r>
            <a:r>
              <a:rPr lang="ja-JP" altLang="en-US" b="1" dirty="0" smtClean="0">
                <a:latin typeface="游ゴシック" panose="020B0400000000000000" pitchFamily="50" charset="-128"/>
                <a:ea typeface="游ゴシック" panose="020B0400000000000000" pitchFamily="50" charset="-128"/>
              </a:rPr>
              <a:t>北海道</a:t>
            </a:r>
            <a:r>
              <a:rPr lang="en-US" altLang="ja-JP" b="1" dirty="0" smtClean="0">
                <a:latin typeface="游ゴシック" panose="020B0400000000000000" pitchFamily="50" charset="-128"/>
                <a:ea typeface="游ゴシック" panose="020B0400000000000000" pitchFamily="50" charset="-128"/>
              </a:rPr>
              <a:t>】</a:t>
            </a:r>
            <a:endParaRPr lang="ja-JP" altLang="en-US" b="1" dirty="0">
              <a:latin typeface="游ゴシック" panose="020B0400000000000000" pitchFamily="50" charset="-128"/>
              <a:ea typeface="游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fld id="{0335A466-A7F2-4EC0-A3D7-79D080C32076}" type="slidenum">
              <a:rPr lang="ja-JP" altLang="en-US" smtClean="0"/>
              <a:pPr/>
              <a:t>4</a:t>
            </a:fld>
            <a:endParaRPr lang="ja-JP" altLang="en-US" dirty="0"/>
          </a:p>
        </p:txBody>
      </p:sp>
      <p:grpSp>
        <p:nvGrpSpPr>
          <p:cNvPr id="16" name="グループ化 15"/>
          <p:cNvGrpSpPr/>
          <p:nvPr/>
        </p:nvGrpSpPr>
        <p:grpSpPr>
          <a:xfrm>
            <a:off x="107132" y="2135970"/>
            <a:ext cx="2689295" cy="720246"/>
            <a:chOff x="52456" y="2313667"/>
            <a:chExt cx="2689295" cy="720246"/>
          </a:xfrm>
        </p:grpSpPr>
        <p:sp>
          <p:nvSpPr>
            <p:cNvPr id="47" name="テキスト ボックス 46"/>
            <p:cNvSpPr txBox="1"/>
            <p:nvPr/>
          </p:nvSpPr>
          <p:spPr>
            <a:xfrm>
              <a:off x="52456" y="2362579"/>
              <a:ext cx="2669506" cy="671334"/>
            </a:xfrm>
            <a:prstGeom prst="roundRect">
              <a:avLst>
                <a:gd name="adj" fmla="val 6721"/>
              </a:avLst>
            </a:prstGeom>
            <a:noFill/>
            <a:ln w="38100">
              <a:solidFill>
                <a:schemeClr val="accent2">
                  <a:lumMod val="60000"/>
                  <a:lumOff val="40000"/>
                </a:schemeClr>
              </a:solidFill>
            </a:ln>
          </p:spPr>
          <p:txBody>
            <a:bodyPr wrap="square" rtlCol="0">
              <a:spAutoFit/>
            </a:bodyPr>
            <a:lstStyle/>
            <a:p>
              <a:r>
                <a:rPr lang="ja-JP" altLang="en-US" sz="1200" dirty="0">
                  <a:latin typeface="游ゴシック" panose="020B0400000000000000" pitchFamily="50" charset="-128"/>
                  <a:ea typeface="游ゴシック" panose="020B0400000000000000" pitchFamily="50" charset="-128"/>
                </a:rPr>
                <a:t>　</a:t>
              </a:r>
              <a:endParaRPr lang="en-US" altLang="ja-JP" sz="1200" dirty="0" smtClean="0">
                <a:latin typeface="游ゴシック" panose="020B0400000000000000" pitchFamily="50" charset="-128"/>
                <a:ea typeface="游ゴシック" panose="020B0400000000000000" pitchFamily="50" charset="-128"/>
              </a:endParaRPr>
            </a:p>
            <a:p>
              <a:endParaRPr lang="en-US" altLang="ja-JP" sz="1200" dirty="0">
                <a:latin typeface="游ゴシック" panose="020B0400000000000000" pitchFamily="50" charset="-128"/>
                <a:ea typeface="游ゴシック" panose="020B0400000000000000" pitchFamily="50" charset="-128"/>
              </a:endParaRPr>
            </a:p>
            <a:p>
              <a:r>
                <a:rPr lang="ja-JP" altLang="en-US" sz="1200" dirty="0" smtClean="0">
                  <a:latin typeface="游ゴシック" panose="020B0400000000000000" pitchFamily="50" charset="-128"/>
                  <a:ea typeface="游ゴシック" panose="020B0400000000000000" pitchFamily="50" charset="-128"/>
                </a:rPr>
                <a:t>○新興感染症</a:t>
              </a:r>
              <a:endParaRPr lang="en-US" altLang="ja-JP" sz="1100" dirty="0">
                <a:latin typeface="游ゴシック" panose="020B0400000000000000" pitchFamily="50" charset="-128"/>
                <a:ea typeface="游ゴシック" panose="020B0400000000000000" pitchFamily="50" charset="-128"/>
              </a:endParaRPr>
            </a:p>
          </p:txBody>
        </p:sp>
        <p:sp>
          <p:nvSpPr>
            <p:cNvPr id="42" name="テキスト ボックス 41"/>
            <p:cNvSpPr txBox="1"/>
            <p:nvPr/>
          </p:nvSpPr>
          <p:spPr>
            <a:xfrm>
              <a:off x="52456" y="2313667"/>
              <a:ext cx="2689295" cy="340519"/>
            </a:xfrm>
            <a:prstGeom prst="roundRect">
              <a:avLst/>
            </a:prstGeom>
            <a:solidFill>
              <a:schemeClr val="accent2">
                <a:lumMod val="60000"/>
                <a:lumOff val="40000"/>
              </a:schemeClr>
            </a:solidFill>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kumimoji="1" lang="ja-JP" altLang="en-US" sz="1400" b="1" dirty="0" smtClean="0">
                  <a:solidFill>
                    <a:schemeClr val="tx1"/>
                  </a:solidFill>
                  <a:latin typeface="游ゴシック" panose="020B0400000000000000" pitchFamily="50" charset="-128"/>
                  <a:ea typeface="游ゴシック" panose="020B0400000000000000" pitchFamily="50" charset="-128"/>
                </a:rPr>
                <a:t>北海道感染症対策連携協議会</a:t>
              </a:r>
              <a:endParaRPr kumimoji="1" lang="ja-JP" altLang="en-US" b="1" dirty="0">
                <a:solidFill>
                  <a:schemeClr val="tx1"/>
                </a:solidFill>
                <a:latin typeface="游ゴシック" panose="020B0400000000000000" pitchFamily="50" charset="-128"/>
                <a:ea typeface="游ゴシック" panose="020B0400000000000000" pitchFamily="50" charset="-128"/>
              </a:endParaRPr>
            </a:p>
          </p:txBody>
        </p:sp>
      </p:grpSp>
      <p:cxnSp>
        <p:nvCxnSpPr>
          <p:cNvPr id="48" name="直線コネクタ 47"/>
          <p:cNvCxnSpPr>
            <a:stCxn id="52" idx="1"/>
            <a:endCxn id="20" idx="3"/>
          </p:cNvCxnSpPr>
          <p:nvPr/>
        </p:nvCxnSpPr>
        <p:spPr>
          <a:xfrm flipH="1">
            <a:off x="2796427" y="1610014"/>
            <a:ext cx="887272" cy="6236"/>
          </a:xfrm>
          <a:prstGeom prst="line">
            <a:avLst/>
          </a:prstGeom>
          <a:ln w="38100">
            <a:solidFill>
              <a:srgbClr val="002060"/>
            </a:solidFill>
            <a:prstDash val="sysDot"/>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a:endCxn id="33" idx="0"/>
          </p:cNvCxnSpPr>
          <p:nvPr/>
        </p:nvCxnSpPr>
        <p:spPr>
          <a:xfrm>
            <a:off x="1732995" y="2949618"/>
            <a:ext cx="0" cy="32045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a:endCxn id="31" idx="0"/>
          </p:cNvCxnSpPr>
          <p:nvPr/>
        </p:nvCxnSpPr>
        <p:spPr>
          <a:xfrm>
            <a:off x="8409609" y="2948495"/>
            <a:ext cx="0" cy="318625"/>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flipV="1">
            <a:off x="1732995" y="2948495"/>
            <a:ext cx="6686894" cy="18873"/>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a:endCxn id="47" idx="3"/>
          </p:cNvCxnSpPr>
          <p:nvPr/>
        </p:nvCxnSpPr>
        <p:spPr>
          <a:xfrm flipH="1">
            <a:off x="2776638" y="1967259"/>
            <a:ext cx="924796" cy="553290"/>
          </a:xfrm>
          <a:prstGeom prst="line">
            <a:avLst/>
          </a:prstGeom>
          <a:ln w="38100">
            <a:solidFill>
              <a:srgbClr val="002060"/>
            </a:solidFill>
            <a:prstDash val="sysDot"/>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a:stCxn id="52" idx="3"/>
            <a:endCxn id="43" idx="1"/>
          </p:cNvCxnSpPr>
          <p:nvPr/>
        </p:nvCxnSpPr>
        <p:spPr>
          <a:xfrm flipV="1">
            <a:off x="6771809" y="1606357"/>
            <a:ext cx="399832" cy="3657"/>
          </a:xfrm>
          <a:prstGeom prst="line">
            <a:avLst/>
          </a:prstGeom>
          <a:ln w="38100">
            <a:solidFill>
              <a:srgbClr val="002060"/>
            </a:solidFill>
            <a:prstDash val="sysDot"/>
          </a:ln>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7045603" y="4317469"/>
            <a:ext cx="2728011" cy="2275897"/>
          </a:xfrm>
          <a:prstGeom prst="rect">
            <a:avLst/>
          </a:prstGeom>
          <a:noFill/>
          <a:ln w="38100">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06884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テキスト ボックス 30"/>
          <p:cNvSpPr txBox="1"/>
          <p:nvPr/>
        </p:nvSpPr>
        <p:spPr>
          <a:xfrm>
            <a:off x="4961953" y="6014884"/>
            <a:ext cx="4408760" cy="305468"/>
          </a:xfrm>
          <a:prstGeom prst="rect">
            <a:avLst/>
          </a:prstGeom>
          <a:solidFill>
            <a:schemeClr val="accent5">
              <a:lumMod val="20000"/>
              <a:lumOff val="80000"/>
            </a:schemeClr>
          </a:solidFill>
        </p:spPr>
        <p:txBody>
          <a:bodyPr wrap="square" rtlCol="0">
            <a:spAutoFit/>
          </a:bodyPr>
          <a:lstStyle/>
          <a:p>
            <a:pPr marL="166158" indent="-166158" defTabSz="811805">
              <a:defRPr/>
            </a:pPr>
            <a:r>
              <a:rPr lang="ja-JP" altLang="en-US" sz="1200" b="1" dirty="0" smtClean="0">
                <a:solidFill>
                  <a:prstClr val="black"/>
                </a:solidFill>
                <a:latin typeface="游ゴシック" panose="020B0400000000000000" pitchFamily="50" charset="-128"/>
                <a:ea typeface="游ゴシック" panose="020B0400000000000000" pitchFamily="50" charset="-128"/>
              </a:rPr>
              <a:t>○</a:t>
            </a:r>
            <a:r>
              <a:rPr lang="ja-JP" altLang="en-US" sz="1385" b="1" dirty="0" smtClean="0">
                <a:solidFill>
                  <a:prstClr val="black"/>
                </a:solidFill>
                <a:latin typeface="游ゴシック" panose="020B0400000000000000" pitchFamily="50" charset="-128"/>
                <a:ea typeface="游ゴシック" panose="020B0400000000000000" pitchFamily="50" charset="-128"/>
              </a:rPr>
              <a:t>外来</a:t>
            </a:r>
            <a:r>
              <a:rPr lang="ja-JP" altLang="en-US" sz="1385" b="1" dirty="0">
                <a:solidFill>
                  <a:prstClr val="black"/>
                </a:solidFill>
                <a:latin typeface="游ゴシック" panose="020B0400000000000000" pitchFamily="50" charset="-128"/>
                <a:ea typeface="游ゴシック" panose="020B0400000000000000" pitchFamily="50" charset="-128"/>
              </a:rPr>
              <a:t>医療に係る医療提供体制の確保に関する事項</a:t>
            </a:r>
            <a:r>
              <a:rPr lang="ja-JP" altLang="en-US" sz="1385" b="1" dirty="0">
                <a:solidFill>
                  <a:prstClr val="black"/>
                </a:solidFill>
                <a:latin typeface="ＭＳ Ｐゴシック"/>
                <a:ea typeface="ＭＳ Ｐゴシック" panose="020B0600070205080204" pitchFamily="50" charset="-128"/>
              </a:rPr>
              <a:t>　</a:t>
            </a:r>
            <a:endParaRPr lang="en-US" altLang="ja-JP" sz="1385" b="1" dirty="0">
              <a:solidFill>
                <a:prstClr val="black"/>
              </a:solidFill>
              <a:latin typeface="ＭＳ Ｐゴシック"/>
              <a:ea typeface="ＭＳ Ｐゴシック" panose="020B0600070205080204" pitchFamily="50" charset="-128"/>
            </a:endParaRPr>
          </a:p>
        </p:txBody>
      </p:sp>
      <p:sp>
        <p:nvSpPr>
          <p:cNvPr id="2051" name="AutoShape 5"/>
          <p:cNvSpPr>
            <a:spLocks noChangeArrowheads="1"/>
          </p:cNvSpPr>
          <p:nvPr/>
        </p:nvSpPr>
        <p:spPr bwMode="auto">
          <a:xfrm>
            <a:off x="0" y="435788"/>
            <a:ext cx="9825644" cy="1168203"/>
          </a:xfrm>
          <a:prstGeom prst="roundRect">
            <a:avLst>
              <a:gd name="adj" fmla="val 0"/>
            </a:avLst>
          </a:prstGeom>
          <a:noFill/>
          <a:ln w="19050" algn="ctr">
            <a:solidFill>
              <a:schemeClr val="tx1"/>
            </a:solidFill>
            <a:round/>
            <a:headEnd/>
            <a:tailEnd/>
          </a:ln>
        </p:spPr>
        <p:txBody>
          <a:bodyPr tIns="0" bIns="0" anchor="ctr"/>
          <a:lstStyle/>
          <a:p>
            <a:pPr marL="166158" indent="-166158" defTabSz="811805">
              <a:spcAft>
                <a:spcPts val="554"/>
              </a:spcAft>
              <a:defRPr/>
            </a:pPr>
            <a:r>
              <a:rPr lang="ja-JP" altLang="en-US" sz="1200" b="1" dirty="0">
                <a:solidFill>
                  <a:prstClr val="black"/>
                </a:solidFill>
                <a:latin typeface="+mn-ea"/>
              </a:rPr>
              <a:t>○　都道府県が、国の定める基本方針に即し、地域の実情に応じて、当該都道府県における医療提供体制の確保を図るために策定するもの。</a:t>
            </a:r>
            <a:endParaRPr lang="en-US" altLang="ja-JP" sz="1200" b="1" dirty="0">
              <a:solidFill>
                <a:prstClr val="black"/>
              </a:solidFill>
              <a:latin typeface="+mn-ea"/>
            </a:endParaRPr>
          </a:p>
          <a:p>
            <a:pPr marL="166158" indent="-166158" defTabSz="811805">
              <a:spcAft>
                <a:spcPts val="554"/>
              </a:spcAft>
              <a:defRPr/>
            </a:pPr>
            <a:r>
              <a:rPr lang="ja-JP" altLang="en-US" sz="1200" b="1" dirty="0">
                <a:solidFill>
                  <a:prstClr val="black"/>
                </a:solidFill>
                <a:latin typeface="+mn-ea"/>
              </a:rPr>
              <a:t>○　医療資源の地域的偏在の是正と医療施設の連携を推進するため、昭和</a:t>
            </a:r>
            <a:r>
              <a:rPr lang="en-US" altLang="ja-JP" sz="1200" b="1" dirty="0">
                <a:solidFill>
                  <a:prstClr val="black"/>
                </a:solidFill>
                <a:latin typeface="+mn-ea"/>
              </a:rPr>
              <a:t>60</a:t>
            </a:r>
            <a:r>
              <a:rPr lang="ja-JP" altLang="en-US" sz="1200" b="1" dirty="0">
                <a:solidFill>
                  <a:prstClr val="black"/>
                </a:solidFill>
                <a:latin typeface="+mn-ea"/>
              </a:rPr>
              <a:t>年の医療法改正により導入され、都道府県の二次医療圏ごとの病床数の設定、病院の整備目標、医療従事者の確保等を記載。平成</a:t>
            </a:r>
            <a:r>
              <a:rPr lang="en-US" altLang="ja-JP" sz="1200" b="1" dirty="0">
                <a:solidFill>
                  <a:prstClr val="black"/>
                </a:solidFill>
                <a:latin typeface="+mn-ea"/>
              </a:rPr>
              <a:t>18</a:t>
            </a:r>
            <a:r>
              <a:rPr lang="ja-JP" altLang="en-US" sz="1200" b="1" dirty="0">
                <a:solidFill>
                  <a:prstClr val="black"/>
                </a:solidFill>
                <a:latin typeface="+mn-ea"/>
              </a:rPr>
              <a:t>年の医療法改正により、疾病・事業ごとの医療連携体制について記載されることとなり、平成</a:t>
            </a:r>
            <a:r>
              <a:rPr lang="en-US" altLang="ja-JP" sz="1200" b="1" dirty="0">
                <a:solidFill>
                  <a:prstClr val="black"/>
                </a:solidFill>
                <a:latin typeface="+mn-ea"/>
              </a:rPr>
              <a:t>26</a:t>
            </a:r>
            <a:r>
              <a:rPr lang="ja-JP" altLang="en-US" sz="1200" b="1" dirty="0">
                <a:solidFill>
                  <a:prstClr val="black"/>
                </a:solidFill>
                <a:latin typeface="+mn-ea"/>
              </a:rPr>
              <a:t>年の医療法改正により「地域医療構想」が記載されることとなった。その後、平成</a:t>
            </a:r>
            <a:r>
              <a:rPr lang="en-US" altLang="ja-JP" sz="1200" b="1" dirty="0">
                <a:solidFill>
                  <a:prstClr val="black"/>
                </a:solidFill>
                <a:latin typeface="+mn-ea"/>
              </a:rPr>
              <a:t>30</a:t>
            </a:r>
            <a:r>
              <a:rPr lang="ja-JP" altLang="en-US" sz="1200" b="1" dirty="0">
                <a:solidFill>
                  <a:prstClr val="black"/>
                </a:solidFill>
                <a:latin typeface="+mn-ea"/>
              </a:rPr>
              <a:t>年の医療法改正により、「医師確保計画」及び「外来医療計画」が位置付けられることとなった。</a:t>
            </a:r>
            <a:endParaRPr lang="en-US" altLang="ja-JP" sz="1200" b="1" dirty="0">
              <a:solidFill>
                <a:prstClr val="black"/>
              </a:solidFill>
              <a:latin typeface="+mn-ea"/>
            </a:endParaRPr>
          </a:p>
        </p:txBody>
      </p:sp>
      <p:sp>
        <p:nvSpPr>
          <p:cNvPr id="71" name="テキスト ボックス 70"/>
          <p:cNvSpPr txBox="1"/>
          <p:nvPr/>
        </p:nvSpPr>
        <p:spPr>
          <a:xfrm>
            <a:off x="532025" y="6126888"/>
            <a:ext cx="4370306" cy="430887"/>
          </a:xfrm>
          <a:prstGeom prst="rect">
            <a:avLst/>
          </a:prstGeom>
          <a:noFill/>
        </p:spPr>
        <p:txBody>
          <a:bodyPr wrap="square" rtlCol="0">
            <a:spAutoFit/>
          </a:bodyPr>
          <a:lstStyle/>
          <a:p>
            <a:pPr marL="167058" indent="-167058" defTabSz="811805">
              <a:spcBef>
                <a:spcPts val="831"/>
              </a:spcBef>
              <a:spcAft>
                <a:spcPts val="554"/>
              </a:spcAft>
              <a:defRPr/>
            </a:pPr>
            <a:r>
              <a:rPr lang="ja-JP" altLang="en-US" sz="1100" b="1" dirty="0">
                <a:solidFill>
                  <a:prstClr val="black"/>
                </a:solidFill>
                <a:latin typeface="+mn-ea"/>
              </a:rPr>
              <a:t>・</a:t>
            </a:r>
            <a:r>
              <a:rPr lang="en-US" altLang="ja-JP" sz="1100" b="1" dirty="0">
                <a:solidFill>
                  <a:prstClr val="black"/>
                </a:solidFill>
                <a:latin typeface="+mn-ea"/>
              </a:rPr>
              <a:t>2025</a:t>
            </a:r>
            <a:r>
              <a:rPr lang="ja-JP" altLang="en-US" sz="1100" b="1" dirty="0">
                <a:solidFill>
                  <a:prstClr val="black"/>
                </a:solidFill>
                <a:latin typeface="+mn-ea"/>
              </a:rPr>
              <a:t>年の</a:t>
            </a:r>
            <a:r>
              <a:rPr lang="en-US" altLang="ja-JP" sz="1100" b="1" dirty="0">
                <a:solidFill>
                  <a:prstClr val="black"/>
                </a:solidFill>
                <a:latin typeface="+mn-ea"/>
              </a:rPr>
              <a:t>､</a:t>
            </a:r>
            <a:r>
              <a:rPr lang="ja-JP" altLang="en-US" sz="1100" b="1" dirty="0">
                <a:solidFill>
                  <a:prstClr val="black"/>
                </a:solidFill>
                <a:latin typeface="+mn-ea"/>
              </a:rPr>
              <a:t>高度急性期</a:t>
            </a:r>
            <a:r>
              <a:rPr lang="en-US" altLang="ja-JP" sz="1100" b="1" dirty="0">
                <a:solidFill>
                  <a:prstClr val="black"/>
                </a:solidFill>
                <a:latin typeface="+mn-ea"/>
              </a:rPr>
              <a:t>､</a:t>
            </a:r>
            <a:r>
              <a:rPr lang="ja-JP" altLang="en-US" sz="1100" b="1" dirty="0">
                <a:solidFill>
                  <a:prstClr val="black"/>
                </a:solidFill>
                <a:latin typeface="+mn-ea"/>
              </a:rPr>
              <a:t>急性期</a:t>
            </a:r>
            <a:r>
              <a:rPr lang="en-US" altLang="ja-JP" sz="1100" b="1" dirty="0">
                <a:solidFill>
                  <a:prstClr val="black"/>
                </a:solidFill>
                <a:latin typeface="+mn-ea"/>
              </a:rPr>
              <a:t>､</a:t>
            </a:r>
            <a:r>
              <a:rPr lang="ja-JP" altLang="en-US" sz="1100" b="1" dirty="0">
                <a:solidFill>
                  <a:prstClr val="black"/>
                </a:solidFill>
                <a:latin typeface="+mn-ea"/>
              </a:rPr>
              <a:t>回復期</a:t>
            </a:r>
            <a:r>
              <a:rPr lang="en-US" altLang="ja-JP" sz="1100" b="1" dirty="0">
                <a:solidFill>
                  <a:prstClr val="black"/>
                </a:solidFill>
                <a:latin typeface="+mn-ea"/>
              </a:rPr>
              <a:t>､</a:t>
            </a:r>
            <a:r>
              <a:rPr lang="ja-JP" altLang="en-US" sz="1100" b="1" dirty="0">
                <a:solidFill>
                  <a:prstClr val="black"/>
                </a:solidFill>
                <a:latin typeface="+mn-ea"/>
              </a:rPr>
              <a:t>慢性期の４機能ごとの</a:t>
            </a:r>
            <a:r>
              <a:rPr lang="ja-JP" altLang="en-US" sz="1100" b="1" dirty="0" smtClean="0">
                <a:solidFill>
                  <a:prstClr val="black"/>
                </a:solidFill>
                <a:latin typeface="+mn-ea"/>
              </a:rPr>
              <a:t>医療</a:t>
            </a:r>
            <a:r>
              <a:rPr lang="ja-JP" altLang="en-US" sz="1100" b="1" dirty="0">
                <a:solidFill>
                  <a:prstClr val="black"/>
                </a:solidFill>
                <a:latin typeface="+mn-ea"/>
              </a:rPr>
              <a:t>需要と将来の病床数の必要量</a:t>
            </a:r>
            <a:r>
              <a:rPr lang="en-US" altLang="ja-JP" sz="1100" b="1" dirty="0">
                <a:solidFill>
                  <a:prstClr val="black"/>
                </a:solidFill>
                <a:latin typeface="+mn-ea"/>
              </a:rPr>
              <a:t>､</a:t>
            </a:r>
            <a:r>
              <a:rPr lang="ja-JP" altLang="en-US" sz="1100" b="1" dirty="0">
                <a:solidFill>
                  <a:prstClr val="black"/>
                </a:solidFill>
                <a:latin typeface="+mn-ea"/>
              </a:rPr>
              <a:t>在宅医療等の医療需要を推計。</a:t>
            </a:r>
            <a:endParaRPr lang="en-US" altLang="ja-JP" sz="1100" b="1" dirty="0">
              <a:solidFill>
                <a:prstClr val="black"/>
              </a:solidFill>
              <a:latin typeface="+mn-ea"/>
            </a:endParaRPr>
          </a:p>
        </p:txBody>
      </p:sp>
      <p:sp>
        <p:nvSpPr>
          <p:cNvPr id="74" name="テキスト ボックス 73"/>
          <p:cNvSpPr txBox="1"/>
          <p:nvPr/>
        </p:nvSpPr>
        <p:spPr>
          <a:xfrm>
            <a:off x="532262" y="5848355"/>
            <a:ext cx="4343980" cy="305468"/>
          </a:xfrm>
          <a:prstGeom prst="rect">
            <a:avLst/>
          </a:prstGeom>
          <a:solidFill>
            <a:schemeClr val="accent5">
              <a:lumMod val="20000"/>
              <a:lumOff val="80000"/>
            </a:schemeClr>
          </a:solidFill>
        </p:spPr>
        <p:txBody>
          <a:bodyPr wrap="square" rtlCol="0">
            <a:spAutoFit/>
          </a:bodyPr>
          <a:lstStyle/>
          <a:p>
            <a:pPr defTabSz="811805">
              <a:defRPr/>
            </a:pPr>
            <a:r>
              <a:rPr lang="ja-JP" altLang="en-US" sz="1400" b="1" dirty="0">
                <a:solidFill>
                  <a:prstClr val="black"/>
                </a:solidFill>
                <a:latin typeface="+mn-ea"/>
              </a:rPr>
              <a:t>○地域医療構想</a:t>
            </a:r>
            <a:endParaRPr lang="en-US" altLang="ja-JP" sz="1400" b="1" dirty="0">
              <a:solidFill>
                <a:prstClr val="black"/>
              </a:solidFill>
              <a:latin typeface="+mn-ea"/>
            </a:endParaRPr>
          </a:p>
        </p:txBody>
      </p:sp>
      <p:sp>
        <p:nvSpPr>
          <p:cNvPr id="81" name="額縁 80"/>
          <p:cNvSpPr/>
          <p:nvPr/>
        </p:nvSpPr>
        <p:spPr>
          <a:xfrm>
            <a:off x="416645" y="2259714"/>
            <a:ext cx="2043922" cy="259587"/>
          </a:xfrm>
          <a:prstGeom prst="bevel">
            <a:avLst>
              <a:gd name="adj" fmla="val 0"/>
            </a:avLst>
          </a:prstGeom>
          <a:solidFill>
            <a:schemeClr val="accent5">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3231" bIns="33231" anchor="ctr"/>
          <a:lstStyle/>
          <a:p>
            <a:pPr defTabSz="811805">
              <a:defRPr/>
            </a:pPr>
            <a:r>
              <a:rPr lang="ja-JP" altLang="en-US" sz="1292" b="1" dirty="0">
                <a:solidFill>
                  <a:prstClr val="white"/>
                </a:solidFill>
                <a:latin typeface="游ゴシック" panose="020B0400000000000000" pitchFamily="50" charset="-128"/>
                <a:ea typeface="游ゴシック" panose="020B0400000000000000" pitchFamily="50" charset="-128"/>
              </a:rPr>
              <a:t>　記載事項（主なもの）</a:t>
            </a:r>
          </a:p>
        </p:txBody>
      </p:sp>
      <p:sp>
        <p:nvSpPr>
          <p:cNvPr id="75" name="テキスト ボックス 74"/>
          <p:cNvSpPr txBox="1"/>
          <p:nvPr/>
        </p:nvSpPr>
        <p:spPr>
          <a:xfrm>
            <a:off x="4961954" y="2570847"/>
            <a:ext cx="4385130" cy="307777"/>
          </a:xfrm>
          <a:prstGeom prst="rect">
            <a:avLst/>
          </a:prstGeom>
          <a:solidFill>
            <a:schemeClr val="accent5">
              <a:lumMod val="20000"/>
              <a:lumOff val="80000"/>
            </a:schemeClr>
          </a:solidFill>
        </p:spPr>
        <p:txBody>
          <a:bodyPr wrap="square" rtlCol="0">
            <a:spAutoFit/>
          </a:bodyPr>
          <a:lstStyle/>
          <a:p>
            <a:pPr defTabSz="811805">
              <a:defRPr/>
            </a:pPr>
            <a:r>
              <a:rPr lang="ja-JP" altLang="en-US" sz="1400" b="1" dirty="0">
                <a:solidFill>
                  <a:prstClr val="black"/>
                </a:solidFill>
                <a:latin typeface="+mn-ea"/>
              </a:rPr>
              <a:t>○５疾病</a:t>
            </a:r>
            <a:r>
              <a:rPr lang="ja-JP" altLang="en-US" sz="1400" b="1" dirty="0" smtClean="0">
                <a:solidFill>
                  <a:prstClr val="black"/>
                </a:solidFill>
                <a:latin typeface="+mn-ea"/>
              </a:rPr>
              <a:t>・</a:t>
            </a:r>
            <a:r>
              <a:rPr lang="en-US" altLang="ja-JP" sz="1400" b="1" dirty="0" smtClean="0">
                <a:solidFill>
                  <a:prstClr val="black"/>
                </a:solidFill>
                <a:latin typeface="+mn-ea"/>
              </a:rPr>
              <a:t>6</a:t>
            </a:r>
            <a:r>
              <a:rPr lang="ja-JP" altLang="en-US" sz="1400" b="1" dirty="0" smtClean="0">
                <a:solidFill>
                  <a:prstClr val="black"/>
                </a:solidFill>
                <a:latin typeface="+mn-ea"/>
              </a:rPr>
              <a:t>事業及び</a:t>
            </a:r>
            <a:r>
              <a:rPr lang="ja-JP" altLang="en-US" sz="1400" b="1" dirty="0">
                <a:solidFill>
                  <a:prstClr val="black"/>
                </a:solidFill>
                <a:latin typeface="+mn-ea"/>
              </a:rPr>
              <a:t>在宅医療に関する事項</a:t>
            </a:r>
            <a:endParaRPr lang="en-US" altLang="ja-JP" sz="1400" b="1" dirty="0">
              <a:solidFill>
                <a:prstClr val="black"/>
              </a:solidFill>
              <a:latin typeface="+mn-ea"/>
            </a:endParaRPr>
          </a:p>
        </p:txBody>
      </p:sp>
      <p:sp>
        <p:nvSpPr>
          <p:cNvPr id="39" name="テキスト ボックス 38"/>
          <p:cNvSpPr txBox="1"/>
          <p:nvPr/>
        </p:nvSpPr>
        <p:spPr>
          <a:xfrm>
            <a:off x="5075746" y="3868546"/>
            <a:ext cx="4318661" cy="774315"/>
          </a:xfrm>
          <a:prstGeom prst="rect">
            <a:avLst/>
          </a:prstGeom>
          <a:noFill/>
        </p:spPr>
        <p:txBody>
          <a:bodyPr wrap="square" rtlCol="0">
            <a:spAutoFit/>
          </a:bodyPr>
          <a:lstStyle/>
          <a:p>
            <a:pPr marL="166158" indent="-166158" defTabSz="811805">
              <a:spcAft>
                <a:spcPts val="185"/>
              </a:spcAft>
              <a:defRPr/>
            </a:pPr>
            <a:r>
              <a:rPr lang="ja-JP" altLang="en-US" sz="1100" b="1" dirty="0">
                <a:solidFill>
                  <a:prstClr val="black"/>
                </a:solidFill>
                <a:latin typeface="+mn-ea"/>
              </a:rPr>
              <a:t>・疾病又は事業ごとの医療資源・医療連携等に関する現状を把握し、課題の抽出、数値目標の設定、医療連携体制の構築のための具体的な施策等の策定を行い、その進捗状況等を評価し、見直しを行う（</a:t>
            </a:r>
            <a:r>
              <a:rPr lang="en-US" altLang="ja-JP" sz="1100" b="1" dirty="0">
                <a:solidFill>
                  <a:prstClr val="black"/>
                </a:solidFill>
                <a:latin typeface="+mn-ea"/>
              </a:rPr>
              <a:t>PDCA</a:t>
            </a:r>
            <a:r>
              <a:rPr lang="ja-JP" altLang="en-US" sz="1100" b="1" dirty="0">
                <a:solidFill>
                  <a:prstClr val="black"/>
                </a:solidFill>
                <a:latin typeface="+mn-ea"/>
              </a:rPr>
              <a:t>サイクルの推進）。</a:t>
            </a:r>
            <a:endParaRPr lang="en-US" altLang="ja-JP" sz="1100" b="1" dirty="0">
              <a:solidFill>
                <a:prstClr val="black"/>
              </a:solidFill>
              <a:latin typeface="+mn-ea"/>
            </a:endParaRPr>
          </a:p>
        </p:txBody>
      </p:sp>
      <p:sp>
        <p:nvSpPr>
          <p:cNvPr id="77" name="テキスト ボックス 76"/>
          <p:cNvSpPr txBox="1"/>
          <p:nvPr/>
        </p:nvSpPr>
        <p:spPr>
          <a:xfrm>
            <a:off x="4961953" y="4671090"/>
            <a:ext cx="4408760" cy="305468"/>
          </a:xfrm>
          <a:prstGeom prst="rect">
            <a:avLst/>
          </a:prstGeom>
          <a:solidFill>
            <a:schemeClr val="accent5">
              <a:lumMod val="20000"/>
              <a:lumOff val="80000"/>
            </a:schemeClr>
          </a:solidFill>
        </p:spPr>
        <p:txBody>
          <a:bodyPr wrap="square" rtlCol="0">
            <a:spAutoFit/>
          </a:bodyPr>
          <a:lstStyle/>
          <a:p>
            <a:pPr marL="166158" indent="-166158" defTabSz="811805">
              <a:defRPr/>
            </a:pPr>
            <a:r>
              <a:rPr lang="ja-JP" altLang="en-US" sz="1400" b="1" dirty="0">
                <a:solidFill>
                  <a:prstClr val="black"/>
                </a:solidFill>
                <a:latin typeface="+mn-ea"/>
              </a:rPr>
              <a:t>○医師の確保に関する事項</a:t>
            </a:r>
            <a:endParaRPr lang="en-US" altLang="ja-JP" sz="1400" b="1" dirty="0">
              <a:solidFill>
                <a:prstClr val="black"/>
              </a:solidFill>
              <a:latin typeface="+mn-ea"/>
            </a:endParaRPr>
          </a:p>
        </p:txBody>
      </p:sp>
      <p:sp>
        <p:nvSpPr>
          <p:cNvPr id="2" name="テキスト ボックス 1"/>
          <p:cNvSpPr txBox="1"/>
          <p:nvPr/>
        </p:nvSpPr>
        <p:spPr>
          <a:xfrm>
            <a:off x="5030171" y="4934057"/>
            <a:ext cx="4316913" cy="1107996"/>
          </a:xfrm>
          <a:prstGeom prst="rect">
            <a:avLst/>
          </a:prstGeom>
          <a:noFill/>
        </p:spPr>
        <p:txBody>
          <a:bodyPr wrap="square" rtlCol="0">
            <a:spAutoFit/>
          </a:bodyPr>
          <a:lstStyle/>
          <a:p>
            <a:pPr marL="167058" indent="-167058" defTabSz="811805">
              <a:defRPr/>
            </a:pPr>
            <a:r>
              <a:rPr lang="ja-JP" altLang="en-US" sz="1100" b="1" dirty="0">
                <a:solidFill>
                  <a:prstClr val="black"/>
                </a:solidFill>
                <a:latin typeface="+mn-ea"/>
              </a:rPr>
              <a:t>・　三次・二次医療圏ごとに医師確保の方針、目標医師数、具体的な施策等を定めた「医師確保計画」の策定（３年ごとに計画を見直し）</a:t>
            </a:r>
            <a:endParaRPr lang="en-US" altLang="ja-JP" sz="1100" b="1" dirty="0">
              <a:solidFill>
                <a:prstClr val="black"/>
              </a:solidFill>
              <a:latin typeface="+mn-ea"/>
            </a:endParaRPr>
          </a:p>
          <a:p>
            <a:pPr marL="167058" indent="-167058" defTabSz="811805">
              <a:defRPr/>
            </a:pPr>
            <a:r>
              <a:rPr lang="ja-JP" altLang="en-US" sz="1100" b="1" dirty="0">
                <a:solidFill>
                  <a:prstClr val="black"/>
                </a:solidFill>
                <a:latin typeface="+mn-ea"/>
              </a:rPr>
              <a:t>・　産科、小児科については、政策医療の観点からも必要性が高く、診療科と診療行為の対応も明らかにしやすいことから、個別に策定</a:t>
            </a:r>
          </a:p>
        </p:txBody>
      </p:sp>
      <p:sp>
        <p:nvSpPr>
          <p:cNvPr id="44" name="テキスト ボックス 43"/>
          <p:cNvSpPr txBox="1"/>
          <p:nvPr/>
        </p:nvSpPr>
        <p:spPr>
          <a:xfrm>
            <a:off x="521903" y="2566716"/>
            <a:ext cx="4354338" cy="305468"/>
          </a:xfrm>
          <a:prstGeom prst="rect">
            <a:avLst/>
          </a:prstGeom>
          <a:solidFill>
            <a:schemeClr val="accent5">
              <a:lumMod val="20000"/>
              <a:lumOff val="80000"/>
            </a:schemeClr>
          </a:solidFill>
        </p:spPr>
        <p:txBody>
          <a:bodyPr wrap="square" rtlCol="0">
            <a:spAutoFit/>
          </a:bodyPr>
          <a:lstStyle/>
          <a:p>
            <a:pPr marL="166158" indent="-166158" defTabSz="811805">
              <a:defRPr/>
            </a:pPr>
            <a:r>
              <a:rPr lang="ja-JP" altLang="en-US" sz="1400" b="1" dirty="0">
                <a:solidFill>
                  <a:prstClr val="black"/>
                </a:solidFill>
                <a:latin typeface="+mn-ea"/>
              </a:rPr>
              <a:t>○医療圏の設定、基準病床数の算定</a:t>
            </a:r>
            <a:endParaRPr lang="en-US" altLang="ja-JP" sz="1400" b="1" dirty="0">
              <a:solidFill>
                <a:prstClr val="black"/>
              </a:solidFill>
              <a:latin typeface="+mn-ea"/>
            </a:endParaRPr>
          </a:p>
        </p:txBody>
      </p:sp>
      <p:sp>
        <p:nvSpPr>
          <p:cNvPr id="47" name="テキスト ボックス 14"/>
          <p:cNvSpPr txBox="1">
            <a:spLocks noChangeArrowheads="1"/>
          </p:cNvSpPr>
          <p:nvPr/>
        </p:nvSpPr>
        <p:spPr bwMode="auto">
          <a:xfrm>
            <a:off x="521826" y="5428446"/>
            <a:ext cx="4354416" cy="374461"/>
          </a:xfrm>
          <a:prstGeom prst="rect">
            <a:avLst/>
          </a:prstGeom>
          <a:noFill/>
          <a:ln w="9525">
            <a:noFill/>
            <a:miter lim="800000"/>
            <a:headEnd/>
            <a:tailEnd/>
          </a:ln>
        </p:spPr>
        <p:txBody>
          <a:bodyPr wrap="square">
            <a:spAutoFit/>
          </a:bodyPr>
          <a:lstStyle/>
          <a:p>
            <a:pPr marL="79133" indent="-79133" defTabSz="811805">
              <a:lnSpc>
                <a:spcPts val="1108"/>
              </a:lnSpc>
              <a:defRPr/>
            </a:pPr>
            <a:r>
              <a:rPr lang="ja-JP" altLang="en-US" sz="1050" b="1" dirty="0" smtClean="0">
                <a:solidFill>
                  <a:prstClr val="black"/>
                </a:solidFill>
                <a:latin typeface="+mn-ea"/>
              </a:rPr>
              <a:t>・国</a:t>
            </a:r>
            <a:r>
              <a:rPr lang="ja-JP" altLang="en-US" sz="1050" b="1" dirty="0">
                <a:solidFill>
                  <a:prstClr val="black"/>
                </a:solidFill>
                <a:latin typeface="+mn-ea"/>
              </a:rPr>
              <a:t>の指針において、一定の人口規模及び一定の患者流入</a:t>
            </a:r>
            <a:r>
              <a:rPr lang="en-US" altLang="ja-JP" sz="1050" b="1" dirty="0">
                <a:solidFill>
                  <a:prstClr val="black"/>
                </a:solidFill>
                <a:latin typeface="+mn-ea"/>
              </a:rPr>
              <a:t>/</a:t>
            </a:r>
            <a:r>
              <a:rPr lang="ja-JP" altLang="en-US" sz="1050" b="1" dirty="0">
                <a:solidFill>
                  <a:prstClr val="black"/>
                </a:solidFill>
                <a:latin typeface="+mn-ea"/>
              </a:rPr>
              <a:t>流出</a:t>
            </a:r>
            <a:r>
              <a:rPr lang="ja-JP" altLang="en-US" sz="1050" b="1" dirty="0" smtClean="0">
                <a:solidFill>
                  <a:prstClr val="black"/>
                </a:solidFill>
                <a:latin typeface="+mn-ea"/>
              </a:rPr>
              <a:t>割合</a:t>
            </a:r>
            <a:endParaRPr lang="en-US" altLang="ja-JP" sz="1050" b="1" dirty="0" smtClean="0">
              <a:solidFill>
                <a:prstClr val="black"/>
              </a:solidFill>
              <a:latin typeface="+mn-ea"/>
            </a:endParaRPr>
          </a:p>
          <a:p>
            <a:pPr marL="79133" indent="-79133" defTabSz="811805">
              <a:lnSpc>
                <a:spcPts val="1108"/>
              </a:lnSpc>
              <a:defRPr/>
            </a:pPr>
            <a:r>
              <a:rPr lang="ja-JP" altLang="en-US" sz="1050" b="1" dirty="0" smtClean="0">
                <a:solidFill>
                  <a:prstClr val="black"/>
                </a:solidFill>
                <a:latin typeface="+mn-ea"/>
              </a:rPr>
              <a:t>　に</a:t>
            </a:r>
            <a:r>
              <a:rPr lang="ja-JP" altLang="en-US" sz="1050" b="1" dirty="0">
                <a:solidFill>
                  <a:prstClr val="black"/>
                </a:solidFill>
                <a:latin typeface="+mn-ea"/>
              </a:rPr>
              <a:t>基づく、二次医療圏の設定の考え方を明示し、見直しを促進。</a:t>
            </a:r>
          </a:p>
        </p:txBody>
      </p:sp>
      <p:sp>
        <p:nvSpPr>
          <p:cNvPr id="83" name="テキスト ボックス 82"/>
          <p:cNvSpPr txBox="1"/>
          <p:nvPr/>
        </p:nvSpPr>
        <p:spPr>
          <a:xfrm>
            <a:off x="495827" y="2886185"/>
            <a:ext cx="4140951" cy="433324"/>
          </a:xfrm>
          <a:prstGeom prst="rect">
            <a:avLst/>
          </a:prstGeom>
          <a:noFill/>
        </p:spPr>
        <p:txBody>
          <a:bodyPr wrap="square" rtlCol="0">
            <a:spAutoFit/>
          </a:bodyPr>
          <a:lstStyle/>
          <a:p>
            <a:pPr marL="166158" indent="-166158" defTabSz="811805">
              <a:spcAft>
                <a:spcPts val="185"/>
              </a:spcAft>
              <a:defRPr/>
            </a:pPr>
            <a:r>
              <a:rPr lang="ja-JP" altLang="en-US" sz="1108" b="1" dirty="0">
                <a:solidFill>
                  <a:prstClr val="black"/>
                </a:solidFill>
                <a:latin typeface="+mn-ea"/>
              </a:rPr>
              <a:t>・　病院の病床及び診療所の病床の整備を図るべき地域的単位として区分。</a:t>
            </a:r>
            <a:endParaRPr lang="en-US" altLang="ja-JP" sz="1108" b="1" dirty="0">
              <a:solidFill>
                <a:prstClr val="black"/>
              </a:solidFill>
              <a:latin typeface="+mn-ea"/>
            </a:endParaRPr>
          </a:p>
        </p:txBody>
      </p:sp>
      <p:sp>
        <p:nvSpPr>
          <p:cNvPr id="36" name="額縁 35"/>
          <p:cNvSpPr/>
          <p:nvPr/>
        </p:nvSpPr>
        <p:spPr>
          <a:xfrm>
            <a:off x="416254" y="1706380"/>
            <a:ext cx="1130202" cy="260305"/>
          </a:xfrm>
          <a:prstGeom prst="bevel">
            <a:avLst>
              <a:gd name="adj" fmla="val 0"/>
            </a:avLst>
          </a:prstGeom>
          <a:solidFill>
            <a:schemeClr val="accent5">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33231" bIns="33231" anchor="ctr"/>
          <a:lstStyle/>
          <a:p>
            <a:pPr defTabSz="811805">
              <a:defRPr/>
            </a:pPr>
            <a:r>
              <a:rPr lang="ja-JP" altLang="en-US" sz="1292" b="1" dirty="0">
                <a:solidFill>
                  <a:prstClr val="white"/>
                </a:solidFill>
                <a:latin typeface="游ゴシック" panose="020B0400000000000000" pitchFamily="50" charset="-128"/>
                <a:ea typeface="游ゴシック" panose="020B0400000000000000" pitchFamily="50" charset="-128"/>
              </a:rPr>
              <a:t>　計画期間</a:t>
            </a:r>
          </a:p>
        </p:txBody>
      </p:sp>
      <p:sp>
        <p:nvSpPr>
          <p:cNvPr id="4" name="テキスト ボックス 3"/>
          <p:cNvSpPr txBox="1"/>
          <p:nvPr/>
        </p:nvSpPr>
        <p:spPr>
          <a:xfrm>
            <a:off x="533342" y="1968041"/>
            <a:ext cx="8031823" cy="276999"/>
          </a:xfrm>
          <a:prstGeom prst="rect">
            <a:avLst/>
          </a:prstGeom>
          <a:noFill/>
        </p:spPr>
        <p:txBody>
          <a:bodyPr wrap="square" rtlCol="0">
            <a:spAutoFit/>
          </a:bodyPr>
          <a:lstStyle/>
          <a:p>
            <a:pPr defTabSz="844083">
              <a:defRPr/>
            </a:pPr>
            <a:r>
              <a:rPr lang="ja-JP" altLang="en-US" sz="1200" b="1" dirty="0">
                <a:solidFill>
                  <a:prstClr val="black"/>
                </a:solidFill>
                <a:latin typeface="+mn-ea"/>
              </a:rPr>
              <a:t>○　６年間　　</a:t>
            </a:r>
            <a:r>
              <a:rPr lang="ja-JP" altLang="en-US" sz="1200" b="1" dirty="0" smtClean="0">
                <a:solidFill>
                  <a:srgbClr val="FF0000"/>
                </a:solidFill>
                <a:latin typeface="+mn-ea"/>
              </a:rPr>
              <a:t>（</a:t>
            </a:r>
            <a:r>
              <a:rPr lang="en-US" altLang="ja-JP" sz="1200" b="1" dirty="0" smtClean="0">
                <a:solidFill>
                  <a:srgbClr val="FF0000"/>
                </a:solidFill>
                <a:latin typeface="+mn-ea"/>
              </a:rPr>
              <a:t>2024</a:t>
            </a:r>
            <a:r>
              <a:rPr lang="ja-JP" altLang="en-US" sz="1200" b="1" dirty="0" smtClean="0">
                <a:solidFill>
                  <a:srgbClr val="FF0000"/>
                </a:solidFill>
                <a:latin typeface="+mn-ea"/>
              </a:rPr>
              <a:t>年度</a:t>
            </a:r>
            <a:r>
              <a:rPr lang="ja-JP" altLang="en-US" sz="1200" b="1" dirty="0">
                <a:solidFill>
                  <a:srgbClr val="FF0000"/>
                </a:solidFill>
                <a:latin typeface="+mn-ea"/>
              </a:rPr>
              <a:t>～</a:t>
            </a:r>
            <a:r>
              <a:rPr lang="en-US" altLang="ja-JP" sz="1200" b="1" dirty="0" smtClean="0">
                <a:solidFill>
                  <a:srgbClr val="FF0000"/>
                </a:solidFill>
                <a:latin typeface="+mn-ea"/>
              </a:rPr>
              <a:t>2029</a:t>
            </a:r>
            <a:r>
              <a:rPr lang="ja-JP" altLang="en-US" sz="1200" b="1" dirty="0" smtClean="0">
                <a:solidFill>
                  <a:srgbClr val="FF0000"/>
                </a:solidFill>
                <a:latin typeface="+mn-ea"/>
              </a:rPr>
              <a:t>年度</a:t>
            </a:r>
            <a:r>
              <a:rPr lang="ja-JP" altLang="en-US" sz="1200" b="1" dirty="0">
                <a:solidFill>
                  <a:srgbClr val="FF0000"/>
                </a:solidFill>
                <a:latin typeface="+mn-ea"/>
              </a:rPr>
              <a:t>。中間年で必要な見直しを実施。）</a:t>
            </a:r>
            <a:endParaRPr lang="en-US" altLang="ja-JP" sz="1200" b="1" dirty="0">
              <a:solidFill>
                <a:srgbClr val="FF0000"/>
              </a:solidFill>
              <a:latin typeface="+mn-ea"/>
            </a:endParaRPr>
          </a:p>
        </p:txBody>
      </p:sp>
      <p:sp>
        <p:nvSpPr>
          <p:cNvPr id="5" name="正方形/長方形 4"/>
          <p:cNvSpPr/>
          <p:nvPr/>
        </p:nvSpPr>
        <p:spPr>
          <a:xfrm>
            <a:off x="521903" y="2566716"/>
            <a:ext cx="4354338" cy="3227822"/>
          </a:xfrm>
          <a:prstGeom prst="rect">
            <a:avLst/>
          </a:prstGeom>
          <a:noFill/>
          <a:ln w="952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2215" b="1" dirty="0">
              <a:solidFill>
                <a:prstClr val="black"/>
              </a:solidFill>
              <a:latin typeface="Calibri"/>
              <a:ea typeface="ＭＳ Ｐゴシック" panose="020B0600070205080204" pitchFamily="50" charset="-128"/>
            </a:endParaRPr>
          </a:p>
        </p:txBody>
      </p:sp>
      <p:sp>
        <p:nvSpPr>
          <p:cNvPr id="38" name="正方形/長方形 37"/>
          <p:cNvSpPr/>
          <p:nvPr/>
        </p:nvSpPr>
        <p:spPr>
          <a:xfrm>
            <a:off x="533342" y="5830888"/>
            <a:ext cx="4342901" cy="698746"/>
          </a:xfrm>
          <a:prstGeom prst="rect">
            <a:avLst/>
          </a:prstGeom>
          <a:noFill/>
          <a:ln w="952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2215" b="1" dirty="0">
              <a:solidFill>
                <a:prstClr val="black"/>
              </a:solidFill>
              <a:latin typeface="Calibri"/>
              <a:ea typeface="ＭＳ Ｐゴシック" panose="020B0600070205080204" pitchFamily="50" charset="-128"/>
            </a:endParaRPr>
          </a:p>
        </p:txBody>
      </p:sp>
      <p:sp>
        <p:nvSpPr>
          <p:cNvPr id="40" name="正方形/長方形 39"/>
          <p:cNvSpPr/>
          <p:nvPr/>
        </p:nvSpPr>
        <p:spPr>
          <a:xfrm>
            <a:off x="4953000" y="2567830"/>
            <a:ext cx="4394084" cy="2027058"/>
          </a:xfrm>
          <a:prstGeom prst="rect">
            <a:avLst/>
          </a:prstGeom>
          <a:noFill/>
          <a:ln w="952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2215" b="1" dirty="0">
              <a:solidFill>
                <a:prstClr val="black"/>
              </a:solidFill>
              <a:latin typeface="Calibri"/>
              <a:ea typeface="ＭＳ Ｐゴシック" panose="020B0600070205080204" pitchFamily="50" charset="-128"/>
            </a:endParaRPr>
          </a:p>
        </p:txBody>
      </p:sp>
      <p:sp>
        <p:nvSpPr>
          <p:cNvPr id="45" name="正方形/長方形 44"/>
          <p:cNvSpPr/>
          <p:nvPr/>
        </p:nvSpPr>
        <p:spPr>
          <a:xfrm>
            <a:off x="4952618" y="4659478"/>
            <a:ext cx="4402961" cy="1309115"/>
          </a:xfrm>
          <a:prstGeom prst="rect">
            <a:avLst/>
          </a:prstGeom>
          <a:noFill/>
          <a:ln w="952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2215" b="1" dirty="0">
              <a:solidFill>
                <a:prstClr val="black"/>
              </a:solidFill>
              <a:latin typeface="Calibri"/>
              <a:ea typeface="ＭＳ Ｐゴシック" panose="020B0600070205080204" pitchFamily="50" charset="-128"/>
            </a:endParaRPr>
          </a:p>
        </p:txBody>
      </p:sp>
      <p:sp>
        <p:nvSpPr>
          <p:cNvPr id="66" name="角丸四角形 65"/>
          <p:cNvSpPr/>
          <p:nvPr/>
        </p:nvSpPr>
        <p:spPr>
          <a:xfrm>
            <a:off x="2880739" y="3327106"/>
            <a:ext cx="1956778" cy="2073370"/>
          </a:xfrm>
          <a:prstGeom prst="roundRect">
            <a:avLst>
              <a:gd name="adj" fmla="val 8953"/>
            </a:avLst>
          </a:prstGeom>
          <a:solidFill>
            <a:schemeClr val="accent3">
              <a:lumMod val="20000"/>
              <a:lumOff val="8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292">
              <a:solidFill>
                <a:prstClr val="white"/>
              </a:solidFill>
              <a:latin typeface="Calibri"/>
              <a:ea typeface="ＭＳ Ｐゴシック" panose="020B0600070205080204" pitchFamily="50" charset="-128"/>
            </a:endParaRPr>
          </a:p>
        </p:txBody>
      </p:sp>
      <p:sp>
        <p:nvSpPr>
          <p:cNvPr id="67" name="テキスト ボックス 66"/>
          <p:cNvSpPr txBox="1"/>
          <p:nvPr/>
        </p:nvSpPr>
        <p:spPr>
          <a:xfrm>
            <a:off x="2895330" y="3611698"/>
            <a:ext cx="2077983" cy="546881"/>
          </a:xfrm>
          <a:prstGeom prst="rect">
            <a:avLst/>
          </a:prstGeom>
          <a:noFill/>
        </p:spPr>
        <p:txBody>
          <a:bodyPr wrap="square">
            <a:spAutoFit/>
          </a:bodyPr>
          <a:lstStyle/>
          <a:p>
            <a:pPr defTabSz="844083">
              <a:defRPr/>
            </a:pPr>
            <a:r>
              <a:rPr lang="ja-JP" altLang="en-US" sz="1292" u="sng" dirty="0">
                <a:solidFill>
                  <a:prstClr val="black"/>
                </a:solidFill>
                <a:latin typeface="ＭＳ Ｐゴシック" panose="020B0600070205080204" pitchFamily="50" charset="-128"/>
                <a:ea typeface="ＭＳ Ｐゴシック" panose="020B0600070205080204" pitchFamily="50" charset="-128"/>
              </a:rPr>
              <a:t> </a:t>
            </a:r>
            <a:r>
              <a:rPr lang="ja-JP" altLang="en-US" sz="1292" b="1" u="sng" dirty="0">
                <a:solidFill>
                  <a:prstClr val="black"/>
                </a:solidFill>
                <a:latin typeface="+mn-ea"/>
              </a:rPr>
              <a:t>５２医療圏</a:t>
            </a:r>
            <a:r>
              <a:rPr lang="ja-JP" altLang="en-US" sz="800" dirty="0">
                <a:solidFill>
                  <a:prstClr val="black"/>
                </a:solidFill>
                <a:latin typeface="+mn-ea"/>
              </a:rPr>
              <a:t>（令和２年４月現在）</a:t>
            </a:r>
            <a:endParaRPr lang="en-US" altLang="ja-JP" sz="800" dirty="0">
              <a:solidFill>
                <a:prstClr val="black"/>
              </a:solidFill>
              <a:latin typeface="+mn-ea"/>
            </a:endParaRPr>
          </a:p>
          <a:p>
            <a:pPr defTabSz="844083">
              <a:defRPr/>
            </a:pPr>
            <a:r>
              <a:rPr lang="ja-JP" altLang="en-US" sz="831" dirty="0">
                <a:solidFill>
                  <a:prstClr val="black"/>
                </a:solidFill>
                <a:latin typeface="+mn-ea"/>
              </a:rPr>
              <a:t>　</a:t>
            </a:r>
            <a:r>
              <a:rPr lang="en-US" altLang="ja-JP" sz="831" dirty="0">
                <a:solidFill>
                  <a:prstClr val="black"/>
                </a:solidFill>
                <a:latin typeface="+mn-ea"/>
              </a:rPr>
              <a:t>※</a:t>
            </a:r>
            <a:r>
              <a:rPr lang="ja-JP" altLang="en-US" sz="831" dirty="0">
                <a:solidFill>
                  <a:prstClr val="black"/>
                </a:solidFill>
                <a:latin typeface="+mn-ea"/>
              </a:rPr>
              <a:t>都道府県ごとに１つ</a:t>
            </a:r>
            <a:endParaRPr lang="en-US" altLang="ja-JP" sz="831" dirty="0">
              <a:solidFill>
                <a:prstClr val="black"/>
              </a:solidFill>
              <a:latin typeface="+mn-ea"/>
            </a:endParaRPr>
          </a:p>
          <a:p>
            <a:pPr defTabSz="844083">
              <a:defRPr/>
            </a:pPr>
            <a:r>
              <a:rPr lang="ja-JP" altLang="en-US" sz="831" dirty="0">
                <a:solidFill>
                  <a:prstClr val="black"/>
                </a:solidFill>
                <a:latin typeface="+mn-ea"/>
              </a:rPr>
              <a:t>　　（</a:t>
            </a:r>
            <a:r>
              <a:rPr lang="ja-JP" altLang="en-US" sz="831" dirty="0">
                <a:solidFill>
                  <a:srgbClr val="FF0000"/>
                </a:solidFill>
                <a:latin typeface="+mn-ea"/>
              </a:rPr>
              <a:t>北海道のみ</a:t>
            </a:r>
            <a:r>
              <a:rPr lang="ja-JP" altLang="en-US" sz="831" u="sng" dirty="0">
                <a:solidFill>
                  <a:srgbClr val="FF0000"/>
                </a:solidFill>
                <a:latin typeface="+mn-ea"/>
              </a:rPr>
              <a:t>６医療圏</a:t>
            </a:r>
            <a:r>
              <a:rPr lang="ja-JP" altLang="en-US" sz="831" dirty="0">
                <a:solidFill>
                  <a:prstClr val="black"/>
                </a:solidFill>
                <a:latin typeface="+mn-ea"/>
              </a:rPr>
              <a:t>）</a:t>
            </a:r>
            <a:r>
              <a:rPr lang="ja-JP" altLang="en-US" sz="831" dirty="0">
                <a:solidFill>
                  <a:prstClr val="black"/>
                </a:solidFill>
                <a:latin typeface="Calibri"/>
                <a:ea typeface="ＭＳ Ｐゴシック" panose="020B0600070205080204" pitchFamily="50" charset="-128"/>
              </a:rPr>
              <a:t>　</a:t>
            </a:r>
            <a:endParaRPr lang="ja-JP" altLang="en-US" sz="831" dirty="0">
              <a:solidFill>
                <a:prstClr val="black"/>
              </a:solidFill>
              <a:latin typeface="ＭＳ Ｐゴシック" panose="020B0600070205080204" pitchFamily="50" charset="-128"/>
              <a:ea typeface="ＭＳ Ｐゴシック" panose="020B0600070205080204" pitchFamily="50" charset="-128"/>
            </a:endParaRPr>
          </a:p>
        </p:txBody>
      </p:sp>
      <p:sp>
        <p:nvSpPr>
          <p:cNvPr id="68" name="テキスト ボックス 67"/>
          <p:cNvSpPr txBox="1"/>
          <p:nvPr/>
        </p:nvSpPr>
        <p:spPr>
          <a:xfrm>
            <a:off x="2923224" y="4084071"/>
            <a:ext cx="1914293" cy="1243033"/>
          </a:xfrm>
          <a:prstGeom prst="rect">
            <a:avLst/>
          </a:prstGeom>
          <a:noFill/>
        </p:spPr>
        <p:txBody>
          <a:bodyPr wrap="square">
            <a:spAutoFit/>
          </a:bodyPr>
          <a:lstStyle/>
          <a:p>
            <a:pPr defTabSz="844083">
              <a:defRPr/>
            </a:pPr>
            <a:r>
              <a:rPr lang="en-US" altLang="ja-JP" sz="831" b="1" dirty="0">
                <a:solidFill>
                  <a:prstClr val="black"/>
                </a:solidFill>
                <a:latin typeface="+mn-ea"/>
              </a:rPr>
              <a:t>【</a:t>
            </a:r>
            <a:r>
              <a:rPr lang="ja-JP" altLang="en-US" sz="831" b="1" dirty="0">
                <a:solidFill>
                  <a:prstClr val="black"/>
                </a:solidFill>
                <a:latin typeface="+mn-ea"/>
              </a:rPr>
              <a:t>医療圏設定の考え方</a:t>
            </a:r>
            <a:r>
              <a:rPr lang="en-US" altLang="ja-JP" sz="831" b="1" dirty="0">
                <a:solidFill>
                  <a:prstClr val="black"/>
                </a:solidFill>
                <a:latin typeface="+mn-ea"/>
              </a:rPr>
              <a:t>】</a:t>
            </a:r>
            <a:r>
              <a:rPr lang="ja-JP" altLang="en-US" sz="831" b="1" dirty="0">
                <a:solidFill>
                  <a:prstClr val="black"/>
                </a:solidFill>
                <a:latin typeface="+mn-ea"/>
              </a:rPr>
              <a:t>　</a:t>
            </a:r>
            <a:endParaRPr lang="en-US" altLang="ja-JP" sz="831" b="1" dirty="0">
              <a:solidFill>
                <a:prstClr val="black"/>
              </a:solidFill>
              <a:latin typeface="+mn-ea"/>
            </a:endParaRPr>
          </a:p>
          <a:p>
            <a:pPr defTabSz="844083">
              <a:defRPr/>
            </a:pPr>
            <a:r>
              <a:rPr lang="ja-JP" altLang="en-US" sz="831" b="1" dirty="0">
                <a:solidFill>
                  <a:prstClr val="black"/>
                </a:solidFill>
                <a:latin typeface="+mn-ea"/>
              </a:rPr>
              <a:t>　</a:t>
            </a:r>
            <a:r>
              <a:rPr lang="ja-JP" altLang="en-US" sz="831" b="1" u="sng" dirty="0">
                <a:solidFill>
                  <a:prstClr val="black"/>
                </a:solidFill>
                <a:latin typeface="+mn-ea"/>
              </a:rPr>
              <a:t>特殊な医療を提供する単位</a:t>
            </a:r>
            <a:r>
              <a:rPr lang="ja-JP" altLang="en-US" sz="831" b="1" dirty="0">
                <a:solidFill>
                  <a:prstClr val="black"/>
                </a:solidFill>
                <a:latin typeface="+mn-ea"/>
              </a:rPr>
              <a:t>として設定。　ただし、都道府県の区域が著しく広いことその他特別な事情があるときは、当該都道府県の区域内に二以上の区域を設定し、また、都道府県の境界周辺の地域における医療の需給の実情に応じ、二以上の都道府県にわたる区域を設定することができる。</a:t>
            </a:r>
          </a:p>
        </p:txBody>
      </p:sp>
      <p:sp>
        <p:nvSpPr>
          <p:cNvPr id="64" name="テキスト ボックス 34"/>
          <p:cNvSpPr txBox="1">
            <a:spLocks noChangeArrowheads="1"/>
          </p:cNvSpPr>
          <p:nvPr/>
        </p:nvSpPr>
        <p:spPr bwMode="auto">
          <a:xfrm>
            <a:off x="3046435" y="3315290"/>
            <a:ext cx="1462316" cy="307777"/>
          </a:xfrm>
          <a:prstGeom prst="rect">
            <a:avLst/>
          </a:prstGeom>
          <a:noFill/>
          <a:ln w="9525">
            <a:noFill/>
            <a:miter lim="800000"/>
            <a:headEnd/>
            <a:tailEnd/>
          </a:ln>
        </p:spPr>
        <p:txBody>
          <a:bodyPr wrap="square">
            <a:spAutoFit/>
          </a:bodyPr>
          <a:lstStyle/>
          <a:p>
            <a:pPr algn="ctr" defTabSz="844083">
              <a:defRPr/>
            </a:pPr>
            <a:r>
              <a:rPr lang="ja-JP" altLang="en-US" sz="1400" b="1" dirty="0">
                <a:solidFill>
                  <a:prstClr val="black"/>
                </a:solidFill>
                <a:latin typeface="+mn-ea"/>
              </a:rPr>
              <a:t>三次医療圏</a:t>
            </a:r>
          </a:p>
        </p:txBody>
      </p:sp>
      <p:sp>
        <p:nvSpPr>
          <p:cNvPr id="79" name="角丸四角形 78"/>
          <p:cNvSpPr/>
          <p:nvPr/>
        </p:nvSpPr>
        <p:spPr>
          <a:xfrm>
            <a:off x="557801" y="3331559"/>
            <a:ext cx="2261924" cy="2068916"/>
          </a:xfrm>
          <a:prstGeom prst="roundRect">
            <a:avLst>
              <a:gd name="adj" fmla="val 8851"/>
            </a:avLst>
          </a:prstGeom>
          <a:solidFill>
            <a:schemeClr val="accent6">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1292">
              <a:solidFill>
                <a:prstClr val="white"/>
              </a:solidFill>
              <a:latin typeface="Calibri"/>
              <a:ea typeface="ＭＳ Ｐゴシック" panose="020B0600070205080204" pitchFamily="50" charset="-128"/>
            </a:endParaRPr>
          </a:p>
        </p:txBody>
      </p:sp>
      <p:sp>
        <p:nvSpPr>
          <p:cNvPr id="80" name="テキスト ボックス 79"/>
          <p:cNvSpPr txBox="1"/>
          <p:nvPr/>
        </p:nvSpPr>
        <p:spPr>
          <a:xfrm>
            <a:off x="589907" y="4034318"/>
            <a:ext cx="2229821" cy="987322"/>
          </a:xfrm>
          <a:prstGeom prst="rect">
            <a:avLst/>
          </a:prstGeom>
          <a:noFill/>
        </p:spPr>
        <p:txBody>
          <a:bodyPr wrap="square">
            <a:spAutoFit/>
          </a:bodyPr>
          <a:lstStyle/>
          <a:p>
            <a:pPr defTabSz="844083">
              <a:defRPr/>
            </a:pPr>
            <a:r>
              <a:rPr lang="en-US" altLang="ja-JP" sz="831" b="1" dirty="0">
                <a:solidFill>
                  <a:prstClr val="black"/>
                </a:solidFill>
                <a:latin typeface="ＭＳ Ｐゴシック" panose="020B0600070205080204" pitchFamily="50" charset="-128"/>
                <a:ea typeface="ＭＳ Ｐゴシック" panose="020B0600070205080204" pitchFamily="50" charset="-128"/>
              </a:rPr>
              <a:t>【</a:t>
            </a:r>
            <a:r>
              <a:rPr lang="ja-JP" altLang="en-US" sz="831" b="1" dirty="0">
                <a:solidFill>
                  <a:prstClr val="black"/>
                </a:solidFill>
                <a:latin typeface="ＭＳ Ｐゴシック" panose="020B0600070205080204" pitchFamily="50" charset="-128"/>
                <a:ea typeface="ＭＳ Ｐゴシック" panose="020B0600070205080204" pitchFamily="50" charset="-128"/>
              </a:rPr>
              <a:t>医療圏設定の考え方</a:t>
            </a:r>
            <a:r>
              <a:rPr lang="en-US" altLang="ja-JP" sz="831" b="1" dirty="0">
                <a:solidFill>
                  <a:prstClr val="black"/>
                </a:solidFill>
                <a:latin typeface="ＭＳ Ｐゴシック" panose="020B0600070205080204" pitchFamily="50" charset="-128"/>
                <a:ea typeface="ＭＳ Ｐゴシック" panose="020B0600070205080204" pitchFamily="50" charset="-128"/>
              </a:rPr>
              <a:t>】</a:t>
            </a:r>
            <a:endParaRPr lang="en-US" altLang="ja-JP" sz="831" dirty="0">
              <a:solidFill>
                <a:prstClr val="black"/>
              </a:solidFill>
              <a:latin typeface="ＭＳ Ｐゴシック" panose="020B0600070205080204" pitchFamily="50" charset="-128"/>
              <a:ea typeface="ＭＳ Ｐゴシック" panose="020B0600070205080204" pitchFamily="50" charset="-128"/>
            </a:endParaRPr>
          </a:p>
          <a:p>
            <a:pPr defTabSz="844083">
              <a:defRPr/>
            </a:pPr>
            <a:r>
              <a:rPr lang="ja-JP" altLang="en-US" sz="831" dirty="0">
                <a:solidFill>
                  <a:prstClr val="black"/>
                </a:solidFill>
                <a:latin typeface="Calibri"/>
                <a:ea typeface="ＭＳ Ｐゴシック" panose="020B0600070205080204" pitchFamily="50" charset="-128"/>
              </a:rPr>
              <a:t>　</a:t>
            </a:r>
            <a:r>
              <a:rPr lang="ja-JP" altLang="en-US" sz="831" b="1" u="sng" dirty="0">
                <a:solidFill>
                  <a:prstClr val="black"/>
                </a:solidFill>
                <a:latin typeface="+mn-ea"/>
              </a:rPr>
              <a:t>一般の入院に係る医療</a:t>
            </a:r>
            <a:r>
              <a:rPr lang="ja-JP" altLang="en-US" sz="831" b="1" dirty="0">
                <a:solidFill>
                  <a:prstClr val="black"/>
                </a:solidFill>
                <a:latin typeface="+mn-ea"/>
              </a:rPr>
              <a:t>を提供することが相当である単位として設定。その際、以下の社会的条件を考慮。</a:t>
            </a:r>
            <a:endParaRPr lang="en-US" altLang="ja-JP" sz="831" b="1" dirty="0">
              <a:solidFill>
                <a:prstClr val="black"/>
              </a:solidFill>
              <a:latin typeface="+mn-ea"/>
            </a:endParaRPr>
          </a:p>
          <a:p>
            <a:pPr defTabSz="844083">
              <a:defRPr/>
            </a:pPr>
            <a:r>
              <a:rPr lang="ja-JP" altLang="en-US" sz="831" b="1" dirty="0">
                <a:solidFill>
                  <a:prstClr val="black"/>
                </a:solidFill>
                <a:latin typeface="+mn-ea"/>
              </a:rPr>
              <a:t>　　　・地理的条件等の自然的条件</a:t>
            </a:r>
            <a:endParaRPr lang="en-US" altLang="ja-JP" sz="831" b="1" dirty="0">
              <a:solidFill>
                <a:prstClr val="black"/>
              </a:solidFill>
              <a:latin typeface="+mn-ea"/>
            </a:endParaRPr>
          </a:p>
          <a:p>
            <a:pPr defTabSz="844083">
              <a:defRPr/>
            </a:pPr>
            <a:r>
              <a:rPr lang="ja-JP" altLang="en-US" sz="831" b="1" dirty="0">
                <a:solidFill>
                  <a:prstClr val="black"/>
                </a:solidFill>
                <a:latin typeface="+mn-ea"/>
              </a:rPr>
              <a:t>　　　・日常生活の需要の充足状況</a:t>
            </a:r>
            <a:endParaRPr lang="en-US" altLang="ja-JP" sz="831" b="1" dirty="0">
              <a:solidFill>
                <a:prstClr val="black"/>
              </a:solidFill>
              <a:latin typeface="+mn-ea"/>
            </a:endParaRPr>
          </a:p>
          <a:p>
            <a:pPr defTabSz="844083">
              <a:defRPr/>
            </a:pPr>
            <a:r>
              <a:rPr lang="ja-JP" altLang="en-US" sz="831" b="1" dirty="0">
                <a:solidFill>
                  <a:prstClr val="black"/>
                </a:solidFill>
                <a:latin typeface="+mn-ea"/>
              </a:rPr>
              <a:t>　　　・交通事情　等</a:t>
            </a:r>
            <a:endParaRPr lang="en-US" altLang="ja-JP" sz="831" b="1" dirty="0">
              <a:solidFill>
                <a:prstClr val="black"/>
              </a:solidFill>
              <a:latin typeface="+mn-ea"/>
            </a:endParaRPr>
          </a:p>
        </p:txBody>
      </p:sp>
      <p:sp>
        <p:nvSpPr>
          <p:cNvPr id="82" name="テキスト ボックス 81"/>
          <p:cNvSpPr txBox="1"/>
          <p:nvPr/>
        </p:nvSpPr>
        <p:spPr>
          <a:xfrm>
            <a:off x="557024" y="3624781"/>
            <a:ext cx="2304167" cy="291170"/>
          </a:xfrm>
          <a:prstGeom prst="rect">
            <a:avLst/>
          </a:prstGeom>
          <a:noFill/>
        </p:spPr>
        <p:txBody>
          <a:bodyPr wrap="square">
            <a:spAutoFit/>
          </a:bodyPr>
          <a:lstStyle/>
          <a:p>
            <a:pPr defTabSz="844083">
              <a:defRPr/>
            </a:pPr>
            <a:r>
              <a:rPr lang="ja-JP" altLang="en-US" sz="1015" b="1" dirty="0">
                <a:solidFill>
                  <a:prstClr val="black"/>
                </a:solidFill>
                <a:latin typeface="ＭＳ Ｐゴシック" panose="020B0600070205080204" pitchFamily="50" charset="-128"/>
                <a:ea typeface="ＭＳ Ｐゴシック" panose="020B0600070205080204" pitchFamily="50" charset="-128"/>
              </a:rPr>
              <a:t>　</a:t>
            </a:r>
            <a:r>
              <a:rPr lang="ja-JP" altLang="en-US" sz="1292" b="1" u="sng" dirty="0">
                <a:solidFill>
                  <a:prstClr val="black"/>
                </a:solidFill>
                <a:latin typeface="+mn-ea"/>
              </a:rPr>
              <a:t>３３５医療圏</a:t>
            </a:r>
            <a:r>
              <a:rPr lang="ja-JP" altLang="en-US" sz="800" dirty="0">
                <a:solidFill>
                  <a:prstClr val="black"/>
                </a:solidFill>
                <a:latin typeface="+mn-ea"/>
              </a:rPr>
              <a:t>（令和２年４月現在）</a:t>
            </a:r>
            <a:endParaRPr lang="en-US" altLang="ja-JP" sz="800" dirty="0">
              <a:solidFill>
                <a:prstClr val="black"/>
              </a:solidFill>
              <a:latin typeface="+mn-ea"/>
            </a:endParaRPr>
          </a:p>
        </p:txBody>
      </p:sp>
      <p:sp>
        <p:nvSpPr>
          <p:cNvPr id="70" name="テキスト ボックス 32"/>
          <p:cNvSpPr txBox="1">
            <a:spLocks noChangeArrowheads="1"/>
          </p:cNvSpPr>
          <p:nvPr/>
        </p:nvSpPr>
        <p:spPr bwMode="auto">
          <a:xfrm>
            <a:off x="459820" y="3348688"/>
            <a:ext cx="2325565" cy="307777"/>
          </a:xfrm>
          <a:prstGeom prst="rect">
            <a:avLst/>
          </a:prstGeom>
          <a:noFill/>
          <a:ln w="9525">
            <a:noFill/>
            <a:miter lim="800000"/>
            <a:headEnd/>
            <a:tailEnd/>
          </a:ln>
        </p:spPr>
        <p:txBody>
          <a:bodyPr>
            <a:spAutoFit/>
          </a:bodyPr>
          <a:lstStyle/>
          <a:p>
            <a:pPr algn="ctr" defTabSz="844083">
              <a:defRPr/>
            </a:pPr>
            <a:r>
              <a:rPr lang="ja-JP" altLang="en-US" sz="1400" b="1" dirty="0">
                <a:solidFill>
                  <a:prstClr val="black"/>
                </a:solidFill>
                <a:latin typeface="+mn-ea"/>
              </a:rPr>
              <a:t>二次医療圏</a:t>
            </a:r>
          </a:p>
        </p:txBody>
      </p:sp>
      <p:sp>
        <p:nvSpPr>
          <p:cNvPr id="30" name="正方形/長方形 29"/>
          <p:cNvSpPr/>
          <p:nvPr/>
        </p:nvSpPr>
        <p:spPr>
          <a:xfrm>
            <a:off x="4967752" y="6002696"/>
            <a:ext cx="4402961" cy="787612"/>
          </a:xfrm>
          <a:prstGeom prst="rect">
            <a:avLst/>
          </a:prstGeom>
          <a:noFill/>
          <a:ln w="952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4083">
              <a:defRPr/>
            </a:pPr>
            <a:endParaRPr lang="ja-JP" altLang="en-US" sz="2215" b="1" dirty="0">
              <a:solidFill>
                <a:prstClr val="black"/>
              </a:solidFill>
              <a:latin typeface="Calibri"/>
              <a:ea typeface="ＭＳ Ｐゴシック" panose="020B0600070205080204" pitchFamily="50" charset="-128"/>
            </a:endParaRPr>
          </a:p>
        </p:txBody>
      </p:sp>
      <p:sp>
        <p:nvSpPr>
          <p:cNvPr id="32" name="テキスト ボックス 31"/>
          <p:cNvSpPr txBox="1"/>
          <p:nvPr/>
        </p:nvSpPr>
        <p:spPr>
          <a:xfrm>
            <a:off x="5033070" y="6354455"/>
            <a:ext cx="4316913" cy="433324"/>
          </a:xfrm>
          <a:prstGeom prst="rect">
            <a:avLst/>
          </a:prstGeom>
          <a:noFill/>
        </p:spPr>
        <p:txBody>
          <a:bodyPr wrap="square" rtlCol="0">
            <a:spAutoFit/>
          </a:bodyPr>
          <a:lstStyle/>
          <a:p>
            <a:pPr marL="167058" indent="-167058" defTabSz="811805">
              <a:defRPr/>
            </a:pPr>
            <a:r>
              <a:rPr lang="ja-JP" altLang="en-US" sz="1108" b="1" dirty="0" smtClean="0">
                <a:solidFill>
                  <a:prstClr val="black"/>
                </a:solidFill>
                <a:latin typeface="+mn-ea"/>
              </a:rPr>
              <a:t>・外来</a:t>
            </a:r>
            <a:r>
              <a:rPr lang="ja-JP" altLang="en-US" sz="1108" b="1" dirty="0">
                <a:solidFill>
                  <a:prstClr val="black"/>
                </a:solidFill>
                <a:latin typeface="+mn-ea"/>
              </a:rPr>
              <a:t>医療機能に関する情報の可視化、協議の場の設置、</a:t>
            </a:r>
            <a:r>
              <a:rPr lang="ja-JP" altLang="en-US" sz="1108" b="1" dirty="0" smtClean="0">
                <a:solidFill>
                  <a:prstClr val="black"/>
                </a:solidFill>
                <a:latin typeface="+mn-ea"/>
              </a:rPr>
              <a:t>医療機</a:t>
            </a:r>
            <a:endParaRPr lang="en-US" altLang="ja-JP" sz="1108" b="1" dirty="0" smtClean="0">
              <a:solidFill>
                <a:prstClr val="black"/>
              </a:solidFill>
              <a:latin typeface="+mn-ea"/>
            </a:endParaRPr>
          </a:p>
          <a:p>
            <a:pPr marL="167058" indent="-167058" defTabSz="811805">
              <a:defRPr/>
            </a:pPr>
            <a:r>
              <a:rPr lang="ja-JP" altLang="en-US" sz="1108" b="1" dirty="0" smtClean="0">
                <a:solidFill>
                  <a:prstClr val="black"/>
                </a:solidFill>
                <a:latin typeface="+mn-ea"/>
              </a:rPr>
              <a:t>　器</a:t>
            </a:r>
            <a:r>
              <a:rPr lang="ja-JP" altLang="en-US" sz="1108" b="1" dirty="0">
                <a:solidFill>
                  <a:prstClr val="black"/>
                </a:solidFill>
                <a:latin typeface="+mn-ea"/>
              </a:rPr>
              <a:t>の共同利用等を定めた「外来医療計画」の策定</a:t>
            </a:r>
            <a:r>
              <a:rPr lang="ja-JP" altLang="en-US" sz="1108" dirty="0">
                <a:solidFill>
                  <a:prstClr val="black"/>
                </a:solidFill>
                <a:latin typeface="Calibri"/>
                <a:ea typeface="ＭＳ Ｐゴシック" panose="020B0600070205080204" pitchFamily="50" charset="-128"/>
              </a:rPr>
              <a:t>　　</a:t>
            </a:r>
          </a:p>
        </p:txBody>
      </p:sp>
      <p:sp>
        <p:nvSpPr>
          <p:cNvPr id="34" name="テキスト ボックス 33"/>
          <p:cNvSpPr txBox="1"/>
          <p:nvPr/>
        </p:nvSpPr>
        <p:spPr>
          <a:xfrm>
            <a:off x="323207" y="6627168"/>
            <a:ext cx="3530946" cy="230832"/>
          </a:xfrm>
          <a:prstGeom prst="rect">
            <a:avLst/>
          </a:prstGeom>
          <a:noFill/>
        </p:spPr>
        <p:txBody>
          <a:bodyPr wrap="square" rtlCol="0">
            <a:spAutoFit/>
          </a:bodyPr>
          <a:lstStyle/>
          <a:p>
            <a:r>
              <a:rPr lang="ja-JP" altLang="en-US" sz="900" dirty="0">
                <a:latin typeface="+mn-ea"/>
              </a:rPr>
              <a:t>（</a:t>
            </a:r>
            <a:r>
              <a:rPr lang="en-US" altLang="ja-JP" sz="900" dirty="0">
                <a:latin typeface="+mn-ea"/>
              </a:rPr>
              <a:t>R3.6.18 </a:t>
            </a:r>
            <a:r>
              <a:rPr lang="ja-JP" altLang="en-US" sz="900" dirty="0">
                <a:latin typeface="+mn-ea"/>
              </a:rPr>
              <a:t>第８次医療計画等に関する検討会</a:t>
            </a:r>
            <a:r>
              <a:rPr lang="ja-JP" altLang="en-US" sz="900" dirty="0" smtClean="0">
                <a:latin typeface="+mn-ea"/>
              </a:rPr>
              <a:t>資料　一部改変）</a:t>
            </a:r>
            <a:endParaRPr lang="ja-JP" altLang="en-US" sz="900" dirty="0">
              <a:latin typeface="+mn-ea"/>
            </a:endParaRPr>
          </a:p>
        </p:txBody>
      </p:sp>
      <p:sp>
        <p:nvSpPr>
          <p:cNvPr id="35" name="正方形/長方形 34"/>
          <p:cNvSpPr/>
          <p:nvPr/>
        </p:nvSpPr>
        <p:spPr>
          <a:xfrm>
            <a:off x="0" y="19016"/>
            <a:ext cx="9906000" cy="365940"/>
          </a:xfrm>
          <a:prstGeom prst="rect">
            <a:avLst/>
          </a:prstGeom>
          <a:solidFill>
            <a:schemeClr val="accent5">
              <a:lumMod val="50000"/>
            </a:schemeClr>
          </a:solidFill>
          <a:effectLst/>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a:latin typeface="游ゴシック" panose="020B0400000000000000" pitchFamily="50" charset="-128"/>
              </a:rPr>
              <a:t>医療計画について</a:t>
            </a:r>
          </a:p>
        </p:txBody>
      </p:sp>
      <p:sp>
        <p:nvSpPr>
          <p:cNvPr id="37" name="テキスト ボックス 14"/>
          <p:cNvSpPr txBox="1">
            <a:spLocks noChangeArrowheads="1"/>
          </p:cNvSpPr>
          <p:nvPr/>
        </p:nvSpPr>
        <p:spPr bwMode="auto">
          <a:xfrm>
            <a:off x="4993624" y="2854766"/>
            <a:ext cx="4353462" cy="1278492"/>
          </a:xfrm>
          <a:prstGeom prst="rect">
            <a:avLst/>
          </a:prstGeom>
          <a:noFill/>
          <a:ln w="9525">
            <a:noFill/>
            <a:miter lim="800000"/>
            <a:headEnd/>
            <a:tailEnd/>
          </a:ln>
        </p:spPr>
        <p:txBody>
          <a:bodyPr wrap="square">
            <a:spAutoFit/>
          </a:bodyPr>
          <a:lstStyle/>
          <a:p>
            <a:pPr marL="1160614" indent="-1160614" defTabSz="811805">
              <a:defRPr/>
            </a:pPr>
            <a:r>
              <a:rPr lang="en-US" altLang="ja-JP" sz="1100" b="1" dirty="0">
                <a:solidFill>
                  <a:prstClr val="black"/>
                </a:solidFill>
                <a:latin typeface="+mn-ea"/>
              </a:rPr>
              <a:t>※</a:t>
            </a:r>
            <a:r>
              <a:rPr lang="ja-JP" altLang="en-US" sz="1100" b="1" dirty="0">
                <a:solidFill>
                  <a:prstClr val="black"/>
                </a:solidFill>
                <a:latin typeface="+mn-ea"/>
              </a:rPr>
              <a:t>５疾病･･･５つの疾病（がん、脳卒中、心筋梗塞等の心血管疾患、</a:t>
            </a:r>
            <a:endParaRPr lang="en-US" altLang="ja-JP" sz="1100" b="1" dirty="0">
              <a:solidFill>
                <a:prstClr val="black"/>
              </a:solidFill>
              <a:latin typeface="+mn-ea"/>
            </a:endParaRPr>
          </a:p>
          <a:p>
            <a:pPr marL="1160614" indent="-1160614" defTabSz="811805">
              <a:defRPr/>
            </a:pPr>
            <a:r>
              <a:rPr lang="ja-JP" altLang="en-US" sz="1100" b="1" dirty="0">
                <a:solidFill>
                  <a:prstClr val="black"/>
                </a:solidFill>
                <a:latin typeface="+mn-ea"/>
              </a:rPr>
              <a:t>　　　　　　　　　　　  糖尿病、精神疾患）。</a:t>
            </a:r>
            <a:endParaRPr lang="en-US" altLang="ja-JP" sz="1100" b="1" dirty="0">
              <a:solidFill>
                <a:prstClr val="black"/>
              </a:solidFill>
              <a:latin typeface="+mn-ea"/>
            </a:endParaRPr>
          </a:p>
          <a:p>
            <a:pPr marL="1160614" indent="-1160614" defTabSz="811805">
              <a:defRPr/>
            </a:pPr>
            <a:r>
              <a:rPr lang="ja-JP" altLang="en-US" sz="1100" b="1" dirty="0">
                <a:solidFill>
                  <a:prstClr val="black"/>
                </a:solidFill>
                <a:latin typeface="+mn-ea"/>
              </a:rPr>
              <a:t>　</a:t>
            </a:r>
            <a:r>
              <a:rPr lang="ja-JP" altLang="en-US" sz="1100" b="1" dirty="0" smtClean="0">
                <a:solidFill>
                  <a:prstClr val="black"/>
                </a:solidFill>
                <a:latin typeface="+mn-ea"/>
              </a:rPr>
              <a:t>６事業･</a:t>
            </a:r>
            <a:r>
              <a:rPr lang="ja-JP" altLang="en-US" sz="1100" b="1" dirty="0">
                <a:solidFill>
                  <a:prstClr val="black"/>
                </a:solidFill>
                <a:latin typeface="+mn-ea"/>
              </a:rPr>
              <a:t>･</a:t>
            </a:r>
            <a:r>
              <a:rPr lang="ja-JP" altLang="en-US" sz="1100" b="1" dirty="0" smtClean="0">
                <a:solidFill>
                  <a:prstClr val="black"/>
                </a:solidFill>
                <a:latin typeface="+mn-ea"/>
              </a:rPr>
              <a:t>･６つの</a:t>
            </a:r>
            <a:r>
              <a:rPr lang="ja-JP" altLang="en-US" sz="1100" b="1" dirty="0">
                <a:solidFill>
                  <a:prstClr val="black"/>
                </a:solidFill>
                <a:latin typeface="+mn-ea"/>
              </a:rPr>
              <a:t>事業（救急医療、災害時における医療</a:t>
            </a:r>
            <a:r>
              <a:rPr lang="ja-JP" altLang="en-US" sz="1100" b="1" dirty="0" smtClean="0">
                <a:solidFill>
                  <a:prstClr val="black"/>
                </a:solidFill>
                <a:latin typeface="+mn-ea"/>
              </a:rPr>
              <a:t>、新興感　　</a:t>
            </a:r>
            <a:endParaRPr lang="en-US" altLang="ja-JP" sz="1100" b="1" dirty="0" smtClean="0">
              <a:solidFill>
                <a:prstClr val="black"/>
              </a:solidFill>
              <a:latin typeface="+mn-ea"/>
            </a:endParaRPr>
          </a:p>
          <a:p>
            <a:pPr marL="1160614" indent="-1160614" defTabSz="811805">
              <a:defRPr/>
            </a:pPr>
            <a:r>
              <a:rPr lang="ja-JP" altLang="en-US" sz="1100" b="1" dirty="0" smtClean="0">
                <a:solidFill>
                  <a:prstClr val="black"/>
                </a:solidFill>
                <a:latin typeface="+mn-ea"/>
              </a:rPr>
              <a:t>　　　　　　　　　　　  染症発生・まん延時における医療、へき    </a:t>
            </a:r>
            <a:endParaRPr lang="en-US" altLang="ja-JP" sz="1100" b="1" dirty="0" smtClean="0">
              <a:solidFill>
                <a:prstClr val="black"/>
              </a:solidFill>
              <a:latin typeface="+mn-ea"/>
            </a:endParaRPr>
          </a:p>
          <a:p>
            <a:pPr marL="1160614" indent="-1160614" defTabSz="811805">
              <a:defRPr/>
            </a:pPr>
            <a:r>
              <a:rPr lang="en-US" altLang="ja-JP" sz="1100" b="1" dirty="0">
                <a:solidFill>
                  <a:prstClr val="black"/>
                </a:solidFill>
                <a:latin typeface="+mn-ea"/>
              </a:rPr>
              <a:t> </a:t>
            </a:r>
            <a:r>
              <a:rPr lang="en-US" altLang="ja-JP" sz="1100" b="1" dirty="0" smtClean="0">
                <a:solidFill>
                  <a:prstClr val="black"/>
                </a:solidFill>
                <a:latin typeface="+mn-ea"/>
              </a:rPr>
              <a:t>                                        </a:t>
            </a:r>
            <a:r>
              <a:rPr lang="ja-JP" altLang="en-US" sz="1100" b="1" dirty="0" smtClean="0">
                <a:solidFill>
                  <a:prstClr val="black"/>
                </a:solidFill>
                <a:latin typeface="+mn-ea"/>
              </a:rPr>
              <a:t>地</a:t>
            </a:r>
            <a:r>
              <a:rPr lang="ja-JP" altLang="en-US" sz="1100" b="1" dirty="0">
                <a:solidFill>
                  <a:prstClr val="black"/>
                </a:solidFill>
                <a:latin typeface="+mn-ea"/>
              </a:rPr>
              <a:t>の医療、周産期医療、小児医療（</a:t>
            </a:r>
            <a:r>
              <a:rPr lang="ja-JP" altLang="en-US" sz="1100" b="1" dirty="0" smtClean="0">
                <a:solidFill>
                  <a:prstClr val="black"/>
                </a:solidFill>
                <a:latin typeface="+mn-ea"/>
              </a:rPr>
              <a:t>小児</a:t>
            </a:r>
            <a:endParaRPr lang="en-US" altLang="ja-JP" sz="1100" b="1" dirty="0" smtClean="0">
              <a:solidFill>
                <a:prstClr val="black"/>
              </a:solidFill>
              <a:latin typeface="+mn-ea"/>
            </a:endParaRPr>
          </a:p>
          <a:p>
            <a:pPr marL="1160614" indent="-1160614" defTabSz="811805">
              <a:defRPr/>
            </a:pPr>
            <a:r>
              <a:rPr lang="en-US" altLang="ja-JP" sz="1100" b="1" dirty="0">
                <a:solidFill>
                  <a:prstClr val="black"/>
                </a:solidFill>
                <a:latin typeface="+mn-ea"/>
              </a:rPr>
              <a:t> </a:t>
            </a:r>
            <a:r>
              <a:rPr lang="en-US" altLang="ja-JP" sz="1100" b="1" dirty="0" smtClean="0">
                <a:solidFill>
                  <a:prstClr val="black"/>
                </a:solidFill>
                <a:latin typeface="+mn-ea"/>
              </a:rPr>
              <a:t>                                        </a:t>
            </a:r>
            <a:r>
              <a:rPr lang="ja-JP" altLang="en-US" sz="1100" b="1" dirty="0" smtClean="0">
                <a:solidFill>
                  <a:prstClr val="black"/>
                </a:solidFill>
                <a:latin typeface="+mn-ea"/>
              </a:rPr>
              <a:t>救急</a:t>
            </a:r>
            <a:r>
              <a:rPr lang="ja-JP" altLang="en-US" sz="1100" b="1" dirty="0">
                <a:solidFill>
                  <a:prstClr val="black"/>
                </a:solidFill>
                <a:latin typeface="+mn-ea"/>
              </a:rPr>
              <a:t>医療を含む。））。</a:t>
            </a:r>
            <a:endParaRPr lang="en-US" altLang="ja-JP" sz="1100" b="1" dirty="0">
              <a:solidFill>
                <a:prstClr val="black"/>
              </a:solidFill>
              <a:latin typeface="+mn-ea"/>
            </a:endParaRPr>
          </a:p>
          <a:p>
            <a:pPr marL="1160614" indent="-1160614" defTabSz="811805">
              <a:defRPr/>
            </a:pPr>
            <a:r>
              <a:rPr lang="ja-JP" altLang="en-US" sz="1108" b="1" dirty="0">
                <a:solidFill>
                  <a:prstClr val="black"/>
                </a:solidFill>
                <a:latin typeface="+mn-ea"/>
              </a:rPr>
              <a:t>　</a:t>
            </a:r>
            <a:r>
              <a:rPr lang="ja-JP" altLang="en-US" sz="738" b="1" dirty="0">
                <a:solidFill>
                  <a:srgbClr val="FF0000"/>
                </a:solidFill>
                <a:latin typeface="+mn-ea"/>
              </a:rPr>
              <a:t>　</a:t>
            </a:r>
            <a:r>
              <a:rPr lang="en-US" altLang="ja-JP" sz="738" b="1" dirty="0">
                <a:solidFill>
                  <a:srgbClr val="FF0000"/>
                </a:solidFill>
                <a:latin typeface="+mn-ea"/>
              </a:rPr>
              <a:t> </a:t>
            </a:r>
            <a:r>
              <a:rPr lang="ja-JP" altLang="en-US" sz="738" b="1" dirty="0" err="1" smtClean="0">
                <a:solidFill>
                  <a:srgbClr val="FF0000"/>
                </a:solidFill>
                <a:latin typeface="+mn-ea"/>
              </a:rPr>
              <a:t>。</a:t>
            </a:r>
            <a:endParaRPr lang="en-US" altLang="ja-JP" sz="738" b="1" dirty="0">
              <a:solidFill>
                <a:srgbClr val="FF0000"/>
              </a:solidFill>
              <a:latin typeface="+mn-ea"/>
            </a:endParaRPr>
          </a:p>
        </p:txBody>
      </p:sp>
      <p:sp>
        <p:nvSpPr>
          <p:cNvPr id="6" name="スライド番号プレースホルダー 5"/>
          <p:cNvSpPr>
            <a:spLocks noGrp="1"/>
          </p:cNvSpPr>
          <p:nvPr>
            <p:ph type="sldNum" sz="quarter" idx="12"/>
          </p:nvPr>
        </p:nvSpPr>
        <p:spPr/>
        <p:txBody>
          <a:bodyPr/>
          <a:lstStyle/>
          <a:p>
            <a:fld id="{7D1F2A22-9BBE-4B2C-A83B-E072242DD3B0}" type="slidenum">
              <a:rPr kumimoji="1" lang="ja-JP" altLang="en-US" smtClean="0"/>
              <a:pPr/>
              <a:t>5</a:t>
            </a:fld>
            <a:endParaRPr kumimoji="1" lang="ja-JP" altLang="en-US" dirty="0"/>
          </a:p>
        </p:txBody>
      </p:sp>
    </p:spTree>
    <p:extLst>
      <p:ext uri="{BB962C8B-B14F-4D97-AF65-F5344CB8AC3E}">
        <p14:creationId xmlns:p14="http://schemas.microsoft.com/office/powerpoint/2010/main" val="1329300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435" name="Object 3"/>
          <p:cNvGraphicFramePr>
            <a:graphicFrameLocks noChangeAspect="1"/>
          </p:cNvGraphicFramePr>
          <p:nvPr>
            <p:extLst/>
          </p:nvPr>
        </p:nvGraphicFramePr>
        <p:xfrm>
          <a:off x="702601" y="649622"/>
          <a:ext cx="8224837" cy="6170612"/>
        </p:xfrm>
        <a:graphic>
          <a:graphicData uri="http://schemas.openxmlformats.org/presentationml/2006/ole">
            <mc:AlternateContent xmlns:mc="http://schemas.openxmlformats.org/markup-compatibility/2006">
              <mc:Choice xmlns:v="urn:schemas-microsoft-com:vml" Requires="v">
                <p:oleObj spid="_x0000_s1051" name="スライド" r:id="rId3" imgW="911243" imgH="682614" progId="PowerPoint.Slide.8">
                  <p:embed/>
                </p:oleObj>
              </mc:Choice>
              <mc:Fallback>
                <p:oleObj name="スライド" r:id="rId3" imgW="911243" imgH="682614" progId="PowerPoint.Slide.8">
                  <p:embed/>
                  <p:pic>
                    <p:nvPicPr>
                      <p:cNvPr id="18435" name="Object 3"/>
                      <p:cNvPicPr>
                        <a:picLocks noChangeAspect="1" noChangeArrowheads="1"/>
                      </p:cNvPicPr>
                      <p:nvPr/>
                    </p:nvPicPr>
                    <p:blipFill>
                      <a:blip r:embed="rId4"/>
                      <a:srcRect/>
                      <a:stretch>
                        <a:fillRect/>
                      </a:stretch>
                    </p:blipFill>
                    <p:spPr bwMode="auto">
                      <a:xfrm>
                        <a:off x="702601" y="649622"/>
                        <a:ext cx="8224837" cy="6170612"/>
                      </a:xfrm>
                      <a:prstGeom prst="rect">
                        <a:avLst/>
                      </a:prstGeom>
                      <a:solidFill>
                        <a:schemeClr val="bg1"/>
                      </a:solidFill>
                      <a:extLst/>
                    </p:spPr>
                  </p:pic>
                </p:oleObj>
              </mc:Fallback>
            </mc:AlternateContent>
          </a:graphicData>
        </a:graphic>
      </p:graphicFrame>
      <p:sp>
        <p:nvSpPr>
          <p:cNvPr id="2" name="正方形/長方形 1"/>
          <p:cNvSpPr/>
          <p:nvPr/>
        </p:nvSpPr>
        <p:spPr>
          <a:xfrm>
            <a:off x="8237113" y="1287888"/>
            <a:ext cx="270456" cy="2446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7902263" y="1540412"/>
            <a:ext cx="334851" cy="2497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7528776" y="649623"/>
            <a:ext cx="334851" cy="2497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8018173" y="239100"/>
            <a:ext cx="334851" cy="2497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5972464" y="5227679"/>
            <a:ext cx="3289111" cy="1378424"/>
          </a:xfrm>
          <a:prstGeom prst="rect">
            <a:avLst/>
          </a:prstGeom>
          <a:solidFill>
            <a:schemeClr val="accent1">
              <a:lumMod val="20000"/>
              <a:lumOff val="80000"/>
            </a:schemeClr>
          </a:solidFill>
          <a:ln w="952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6136352" y="5346368"/>
            <a:ext cx="2947917" cy="327546"/>
          </a:xfrm>
          <a:prstGeom prst="rect">
            <a:avLst/>
          </a:prstGeom>
          <a:solidFill>
            <a:schemeClr val="bg1"/>
          </a:solidFill>
          <a:ln w="2857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rgbClr val="008000"/>
                </a:solidFill>
              </a:rPr>
              <a:t>第三次医療圏：　 　  　６圏域</a:t>
            </a:r>
            <a:r>
              <a:rPr kumimoji="1" lang="en-US" altLang="ja-JP" sz="1400" b="1" dirty="0">
                <a:solidFill>
                  <a:srgbClr val="008000"/>
                </a:solidFill>
              </a:rPr>
              <a:t> </a:t>
            </a:r>
            <a:endParaRPr kumimoji="1" lang="ja-JP" altLang="en-US" sz="1400" b="1" dirty="0">
              <a:solidFill>
                <a:srgbClr val="008000"/>
              </a:solidFill>
            </a:endParaRPr>
          </a:p>
        </p:txBody>
      </p:sp>
      <p:sp>
        <p:nvSpPr>
          <p:cNvPr id="11" name="正方形/長方形 10"/>
          <p:cNvSpPr/>
          <p:nvPr/>
        </p:nvSpPr>
        <p:spPr>
          <a:xfrm>
            <a:off x="6143177" y="5783096"/>
            <a:ext cx="2947917" cy="327546"/>
          </a:xfrm>
          <a:prstGeom prst="rect">
            <a:avLst/>
          </a:prstGeom>
          <a:solidFill>
            <a:srgbClr val="0033CC"/>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rPr>
              <a:t>第二次医療圏：　　　２１圏域</a:t>
            </a:r>
            <a:r>
              <a:rPr kumimoji="1" lang="en-US" altLang="ja-JP" sz="1400" b="1" dirty="0">
                <a:solidFill>
                  <a:schemeClr val="bg1"/>
                </a:solidFill>
              </a:rPr>
              <a:t> </a:t>
            </a:r>
            <a:endParaRPr kumimoji="1" lang="ja-JP" altLang="en-US" sz="1400" b="1" dirty="0">
              <a:solidFill>
                <a:schemeClr val="bg1"/>
              </a:solidFill>
            </a:endParaRPr>
          </a:p>
        </p:txBody>
      </p:sp>
      <p:sp>
        <p:nvSpPr>
          <p:cNvPr id="12" name="正方形/長方形 11"/>
          <p:cNvSpPr/>
          <p:nvPr/>
        </p:nvSpPr>
        <p:spPr>
          <a:xfrm>
            <a:off x="6143177" y="6204447"/>
            <a:ext cx="2947917" cy="327546"/>
          </a:xfrm>
          <a:prstGeom prst="rect">
            <a:avLst/>
          </a:prstGeom>
          <a:solidFill>
            <a:schemeClr val="bg1">
              <a:lumMod val="8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ysClr val="windowText" lastClr="000000"/>
                </a:solidFill>
              </a:rPr>
              <a:t>第一次医療圏：  　１７９圏域</a:t>
            </a:r>
            <a:r>
              <a:rPr kumimoji="1" lang="en-US" altLang="ja-JP" sz="1400" b="1" dirty="0">
                <a:solidFill>
                  <a:sysClr val="windowText" lastClr="000000"/>
                </a:solidFill>
              </a:rPr>
              <a:t> </a:t>
            </a:r>
            <a:endParaRPr kumimoji="1" lang="ja-JP" altLang="en-US" sz="1400" b="1" dirty="0">
              <a:solidFill>
                <a:sysClr val="windowText" lastClr="000000"/>
              </a:solidFill>
            </a:endParaRPr>
          </a:p>
        </p:txBody>
      </p:sp>
      <p:sp>
        <p:nvSpPr>
          <p:cNvPr id="13" name="正方形/長方形 12"/>
          <p:cNvSpPr/>
          <p:nvPr/>
        </p:nvSpPr>
        <p:spPr>
          <a:xfrm>
            <a:off x="0" y="-15964"/>
            <a:ext cx="9906000" cy="365940"/>
          </a:xfrm>
          <a:prstGeom prst="rect">
            <a:avLst/>
          </a:prstGeom>
          <a:solidFill>
            <a:schemeClr val="accent5">
              <a:lumMod val="50000"/>
            </a:schemeClr>
          </a:solidFill>
          <a:effectLst/>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smtClean="0">
                <a:latin typeface="游ゴシック" panose="020B0400000000000000" pitchFamily="50" charset="-128"/>
                <a:ea typeface="游ゴシック" panose="020B0400000000000000" pitchFamily="50" charset="-128"/>
              </a:rPr>
              <a:t>医療圏の設定について（北海道）</a:t>
            </a:r>
            <a:endParaRPr lang="ja-JP" altLang="en-US" b="1" dirty="0">
              <a:latin typeface="游ゴシック" panose="020B0400000000000000" pitchFamily="50" charset="-128"/>
              <a:ea typeface="游ゴシック" panose="020B0400000000000000" pitchFamily="50" charset="-128"/>
            </a:endParaRPr>
          </a:p>
        </p:txBody>
      </p:sp>
      <p:sp>
        <p:nvSpPr>
          <p:cNvPr id="14" name="スライド番号プレースホルダー 1"/>
          <p:cNvSpPr>
            <a:spLocks noGrp="1"/>
          </p:cNvSpPr>
          <p:nvPr>
            <p:ph type="sldNum" sz="quarter" idx="12"/>
          </p:nvPr>
        </p:nvSpPr>
        <p:spPr>
          <a:xfrm>
            <a:off x="7677150" y="6356351"/>
            <a:ext cx="2228850" cy="365125"/>
          </a:xfrm>
        </p:spPr>
        <p:txBody>
          <a:bodyPr/>
          <a:lstStyle/>
          <a:p>
            <a:fld id="{7D1F2A22-9BBE-4B2C-A83B-E072242DD3B0}" type="slidenum">
              <a:rPr kumimoji="1" lang="ja-JP" altLang="en-US" smtClean="0"/>
              <a:t>6</a:t>
            </a:fld>
            <a:endParaRPr kumimoji="1" lang="ja-JP" altLang="en-US" dirty="0"/>
          </a:p>
        </p:txBody>
      </p:sp>
    </p:spTree>
    <p:extLst>
      <p:ext uri="{BB962C8B-B14F-4D97-AF65-F5344CB8AC3E}">
        <p14:creationId xmlns:p14="http://schemas.microsoft.com/office/powerpoint/2010/main" val="22975271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31864" y="5352045"/>
            <a:ext cx="9842269" cy="1004306"/>
          </a:xfrm>
          <a:prstGeom prst="roundRect">
            <a:avLst>
              <a:gd name="adj" fmla="val 10046"/>
            </a:avLst>
          </a:prstGeom>
          <a:solidFill>
            <a:schemeClr val="accent2">
              <a:lumMod val="20000"/>
              <a:lumOff val="80000"/>
            </a:schemeClr>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　４月</a:t>
            </a:r>
            <a:r>
              <a:rPr kumimoji="1" lang="en-US" altLang="ja-JP" sz="16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18</a:t>
            </a:r>
            <a:r>
              <a:rPr kumimoji="1" lang="ja-JP" altLang="en-US" sz="1600" b="1" dirty="0" smtClean="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日開催の第１回地域医療専門委員会にて、</a:t>
            </a:r>
            <a:r>
              <a:rPr kumimoji="1" lang="ja-JP" altLang="en-US" sz="1600" b="1" dirty="0">
                <a:solidFill>
                  <a:schemeClr val="tx1"/>
                </a:solidFill>
                <a:latin typeface="游ゴシック" panose="020B0400000000000000" pitchFamily="50" charset="-128"/>
                <a:ea typeface="游ゴシック" panose="020B0400000000000000" pitchFamily="50" charset="-128"/>
                <a:cs typeface="メイリオ" panose="020B0604030504040204" pitchFamily="50" charset="-128"/>
              </a:rPr>
              <a:t>二次医療圏設定の方向性については、</a:t>
            </a:r>
            <a:r>
              <a:rPr kumimoji="1" lang="ja-JP" altLang="en-US" sz="1600" b="1" dirty="0" smtClean="0">
                <a:solidFill>
                  <a:schemeClr val="tx1"/>
                </a:solidFill>
                <a:latin typeface="游ゴシック" panose="020B0400000000000000" pitchFamily="50" charset="-128"/>
                <a:ea typeface="游ゴシック" panose="020B0400000000000000" pitchFamily="50" charset="-128"/>
              </a:rPr>
              <a:t>現状</a:t>
            </a:r>
            <a:r>
              <a:rPr kumimoji="1" lang="ja-JP" altLang="en-US" sz="1600" b="1" dirty="0">
                <a:solidFill>
                  <a:schemeClr val="tx1"/>
                </a:solidFill>
                <a:latin typeface="游ゴシック" panose="020B0400000000000000" pitchFamily="50" charset="-128"/>
                <a:ea typeface="游ゴシック" panose="020B0400000000000000" pitchFamily="50" charset="-128"/>
              </a:rPr>
              <a:t>維持</a:t>
            </a:r>
            <a:r>
              <a:rPr kumimoji="1" lang="ja-JP" altLang="en-US" sz="1600" b="1" dirty="0" smtClean="0">
                <a:solidFill>
                  <a:schemeClr val="tx1"/>
                </a:solidFill>
                <a:latin typeface="游ゴシック" panose="020B0400000000000000" pitchFamily="50" charset="-128"/>
                <a:ea typeface="游ゴシック" panose="020B0400000000000000" pitchFamily="50" charset="-128"/>
              </a:rPr>
              <a:t>と　</a:t>
            </a:r>
            <a:endParaRPr kumimoji="1" lang="en-US" altLang="ja-JP" sz="1600" b="1"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600" b="1" dirty="0" smtClean="0">
                <a:solidFill>
                  <a:schemeClr val="tx1"/>
                </a:solidFill>
                <a:latin typeface="游ゴシック" panose="020B0400000000000000" pitchFamily="50" charset="-128"/>
                <a:ea typeface="游ゴシック" panose="020B0400000000000000" pitchFamily="50" charset="-128"/>
              </a:rPr>
              <a:t>　しつつ</a:t>
            </a:r>
            <a:r>
              <a:rPr kumimoji="1" lang="en-US" altLang="ja-JP" sz="1600" b="1" dirty="0">
                <a:solidFill>
                  <a:schemeClr val="tx1"/>
                </a:solidFill>
                <a:latin typeface="游ゴシック" panose="020B0400000000000000" pitchFamily="50" charset="-128"/>
                <a:ea typeface="游ゴシック" panose="020B0400000000000000" pitchFamily="50" charset="-128"/>
              </a:rPr>
              <a:t>､</a:t>
            </a:r>
            <a:r>
              <a:rPr kumimoji="1" lang="ja-JP" altLang="en-US" sz="1600" b="1" dirty="0">
                <a:solidFill>
                  <a:schemeClr val="tx1"/>
                </a:solidFill>
                <a:latin typeface="游ゴシック" panose="020B0400000000000000" pitchFamily="50" charset="-128"/>
                <a:ea typeface="游ゴシック" panose="020B0400000000000000" pitchFamily="50" charset="-128"/>
              </a:rPr>
              <a:t>５疾病６事業及び在宅医療ごとの圏域設定は、しっかりと検討議論</a:t>
            </a:r>
            <a:r>
              <a:rPr kumimoji="1" lang="ja-JP" altLang="en-US" sz="1600" b="1" dirty="0" smtClean="0">
                <a:solidFill>
                  <a:schemeClr val="tx1"/>
                </a:solidFill>
                <a:latin typeface="游ゴシック" panose="020B0400000000000000" pitchFamily="50" charset="-128"/>
                <a:ea typeface="游ゴシック" panose="020B0400000000000000" pitchFamily="50" charset="-128"/>
              </a:rPr>
              <a:t>を行った</a:t>
            </a:r>
            <a:r>
              <a:rPr kumimoji="1" lang="ja-JP" altLang="en-US" sz="1600" b="1" dirty="0">
                <a:solidFill>
                  <a:schemeClr val="tx1"/>
                </a:solidFill>
                <a:latin typeface="游ゴシック" panose="020B0400000000000000" pitchFamily="50" charset="-128"/>
                <a:ea typeface="游ゴシック" panose="020B0400000000000000" pitchFamily="50" charset="-128"/>
              </a:rPr>
              <a:t>上で、計画に</a:t>
            </a:r>
            <a:r>
              <a:rPr kumimoji="1" lang="ja-JP" altLang="en-US" sz="1600" b="1" dirty="0" smtClean="0">
                <a:solidFill>
                  <a:schemeClr val="tx1"/>
                </a:solidFill>
                <a:latin typeface="游ゴシック" panose="020B0400000000000000" pitchFamily="50" charset="-128"/>
                <a:ea typeface="游ゴシック" panose="020B0400000000000000" pitchFamily="50" charset="-128"/>
              </a:rPr>
              <a:t>位置</a:t>
            </a:r>
            <a:endParaRPr kumimoji="1" lang="en-US" altLang="ja-JP" sz="1600" b="1" dirty="0" smtClean="0">
              <a:solidFill>
                <a:schemeClr val="tx1"/>
              </a:solidFill>
              <a:latin typeface="游ゴシック" panose="020B0400000000000000" pitchFamily="50" charset="-128"/>
              <a:ea typeface="游ゴシック" panose="020B0400000000000000" pitchFamily="50" charset="-128"/>
            </a:endParaRPr>
          </a:p>
          <a:p>
            <a:r>
              <a:rPr kumimoji="1" lang="ja-JP" altLang="en-US" sz="1600" b="1" dirty="0" smtClean="0">
                <a:solidFill>
                  <a:schemeClr val="tx1"/>
                </a:solidFill>
                <a:latin typeface="游ゴシック" panose="020B0400000000000000" pitchFamily="50" charset="-128"/>
                <a:ea typeface="游ゴシック" panose="020B0400000000000000" pitchFamily="50" charset="-128"/>
              </a:rPr>
              <a:t>　付けることとして了承を得たところ。</a:t>
            </a:r>
            <a:endParaRPr kumimoji="1" lang="ja-JP" altLang="en-US" sz="1600" b="1" dirty="0">
              <a:solidFill>
                <a:schemeClr val="tx1"/>
              </a:solidFill>
              <a:latin typeface="游ゴシック" panose="020B0400000000000000" pitchFamily="50" charset="-128"/>
              <a:ea typeface="游ゴシック" panose="020B0400000000000000" pitchFamily="50" charset="-128"/>
            </a:endParaRPr>
          </a:p>
        </p:txBody>
      </p:sp>
      <p:sp>
        <p:nvSpPr>
          <p:cNvPr id="7" name="正方形/長方形 6"/>
          <p:cNvSpPr/>
          <p:nvPr/>
        </p:nvSpPr>
        <p:spPr>
          <a:xfrm>
            <a:off x="0" y="19016"/>
            <a:ext cx="9906000" cy="365940"/>
          </a:xfrm>
          <a:prstGeom prst="rect">
            <a:avLst/>
          </a:prstGeom>
          <a:solidFill>
            <a:schemeClr val="accent5">
              <a:lumMod val="50000"/>
            </a:schemeClr>
          </a:solidFill>
          <a:effectLst/>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smtClean="0">
                <a:latin typeface="游ゴシック" panose="020B0400000000000000" pitchFamily="50" charset="-128"/>
              </a:rPr>
              <a:t>医療計画作成指針（二次医療圏の設定について）</a:t>
            </a:r>
            <a:endParaRPr lang="ja-JP" altLang="en-US" b="1" dirty="0">
              <a:latin typeface="游ゴシック" panose="020B0400000000000000" pitchFamily="50" charset="-128"/>
            </a:endParaRPr>
          </a:p>
        </p:txBody>
      </p:sp>
      <p:sp>
        <p:nvSpPr>
          <p:cNvPr id="5" name="テキスト ボックス 4"/>
          <p:cNvSpPr txBox="1"/>
          <p:nvPr/>
        </p:nvSpPr>
        <p:spPr>
          <a:xfrm>
            <a:off x="0" y="448887"/>
            <a:ext cx="9906000" cy="954107"/>
          </a:xfrm>
          <a:prstGeom prst="rect">
            <a:avLst/>
          </a:prstGeom>
          <a:solidFill>
            <a:schemeClr val="accent5">
              <a:lumMod val="20000"/>
              <a:lumOff val="80000"/>
            </a:schemeClr>
          </a:solidFill>
          <a:ln w="38100">
            <a:noFill/>
          </a:ln>
        </p:spPr>
        <p:txBody>
          <a:bodyPr wrap="square" rtlCol="0">
            <a:spAutoFit/>
          </a:bodyPr>
          <a:lstStyle/>
          <a:p>
            <a:r>
              <a:rPr kumimoji="1" lang="ja-JP" altLang="en-US" sz="1400" dirty="0" smtClean="0"/>
              <a:t>　二次医療圏の設定に当たっては、地理的条件等の自然的条件及び日常生活の需要の充足状態、交通事情等の社会的条件を考慮して一体の区域として病院における入院に係る医療（三次医療圏で提供することが適当と考えられるものを除く。）を提供する体制の確保を図ることが相当であると認められる区域を単位として認定することとなるが、その際に参考となる事項を次に示す。</a:t>
            </a:r>
            <a:endParaRPr kumimoji="1" lang="ja-JP" altLang="en-US" sz="1400" dirty="0"/>
          </a:p>
        </p:txBody>
      </p:sp>
      <p:sp>
        <p:nvSpPr>
          <p:cNvPr id="9" name="テキスト ボックス 8"/>
          <p:cNvSpPr txBox="1"/>
          <p:nvPr/>
        </p:nvSpPr>
        <p:spPr>
          <a:xfrm>
            <a:off x="31865" y="1466925"/>
            <a:ext cx="9842269" cy="3754874"/>
          </a:xfrm>
          <a:prstGeom prst="rect">
            <a:avLst/>
          </a:prstGeom>
          <a:noFill/>
          <a:ln w="38100">
            <a:solidFill>
              <a:schemeClr val="accent5">
                <a:lumMod val="50000"/>
              </a:schemeClr>
            </a:solidFill>
          </a:ln>
        </p:spPr>
        <p:txBody>
          <a:bodyPr wrap="square" rtlCol="0">
            <a:spAutoFit/>
          </a:bodyPr>
          <a:lstStyle/>
          <a:p>
            <a:r>
              <a:rPr kumimoji="1" lang="ja-JP" altLang="en-US" sz="1400" dirty="0" smtClean="0"/>
              <a:t>○　</a:t>
            </a:r>
            <a:r>
              <a:rPr kumimoji="1" lang="ja-JP" altLang="en-US" sz="1400" dirty="0" smtClean="0">
                <a:latin typeface="游ゴシック" panose="020B0400000000000000" pitchFamily="50" charset="-128"/>
                <a:ea typeface="游ゴシック" panose="020B0400000000000000" pitchFamily="50" charset="-128"/>
              </a:rPr>
              <a:t>人口構造、患者の受療の状況（流入患者割合及び流出患者割合を含む。）、医療提供施設の分布など、健康に関する</a:t>
            </a:r>
            <a:endParaRPr kumimoji="1" lang="en-US" altLang="ja-JP" sz="1400" dirty="0" smtClean="0">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　需要と保健医療の供給に関する基礎的事項については、二次医療圏単位または市町村単位で地図上に表示することなど</a:t>
            </a:r>
            <a:endParaRPr kumimoji="1" lang="en-US" altLang="ja-JP" sz="1400" dirty="0" smtClean="0">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　を検討する。また、人口規模が</a:t>
            </a:r>
            <a:r>
              <a:rPr kumimoji="1" lang="en-US" altLang="ja-JP" sz="1400" dirty="0" smtClean="0">
                <a:latin typeface="游ゴシック" panose="020B0400000000000000" pitchFamily="50" charset="-128"/>
                <a:ea typeface="游ゴシック" panose="020B0400000000000000" pitchFamily="50" charset="-128"/>
              </a:rPr>
              <a:t>100</a:t>
            </a:r>
            <a:r>
              <a:rPr kumimoji="1" lang="ja-JP" altLang="en-US" sz="1400" dirty="0" smtClean="0">
                <a:latin typeface="游ゴシック" panose="020B0400000000000000" pitchFamily="50" charset="-128"/>
                <a:ea typeface="游ゴシック" panose="020B0400000000000000" pitchFamily="50" charset="-128"/>
              </a:rPr>
              <a:t>万人以上の二次医療圏については、構想区域としての運用に課題が生じている場合</a:t>
            </a:r>
            <a:endParaRPr kumimoji="1" lang="en-US" altLang="ja-JP" sz="1400" dirty="0" smtClean="0">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　が多いことを踏まえ、必要に応じて区域の設定の見直しについて検討するとともに、地域医療構想調整会議について、</a:t>
            </a:r>
            <a:endParaRPr kumimoji="1" lang="en-US" altLang="ja-JP" sz="1400" dirty="0" smtClean="0">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　構想区域内をさらに細分化した地域や地域の医療課題等の協議項目ごとに分けて開催するなど運用上の工夫を行うこと。</a:t>
            </a:r>
            <a:endParaRPr kumimoji="1" lang="en-US" altLang="ja-JP" sz="1400" dirty="0" smtClean="0">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　なお、患者の受療状況の把握については、患者調査の利用の他、統計学的に有意な方法による諸調査を実施することが</a:t>
            </a:r>
            <a:endParaRPr kumimoji="1" lang="en-US" altLang="ja-JP" sz="1400" dirty="0" smtClean="0">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　望ましい。</a:t>
            </a:r>
            <a:endParaRPr kumimoji="1" lang="en-US" altLang="ja-JP" sz="1400" dirty="0" smtClean="0">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　　</a:t>
            </a:r>
            <a:r>
              <a:rPr kumimoji="1" lang="ja-JP" altLang="en-US" sz="1400" b="1" u="sng" dirty="0" smtClean="0">
                <a:solidFill>
                  <a:srgbClr val="FF0000"/>
                </a:solidFill>
                <a:latin typeface="游ゴシック" panose="020B0400000000000000" pitchFamily="50" charset="-128"/>
                <a:ea typeface="游ゴシック" panose="020B0400000000000000" pitchFamily="50" charset="-128"/>
              </a:rPr>
              <a:t>人口規模が</a:t>
            </a:r>
            <a:r>
              <a:rPr kumimoji="1" lang="en-US" altLang="ja-JP" sz="1400" b="1" u="sng" dirty="0" smtClean="0">
                <a:solidFill>
                  <a:srgbClr val="FF0000"/>
                </a:solidFill>
                <a:latin typeface="游ゴシック" panose="020B0400000000000000" pitchFamily="50" charset="-128"/>
                <a:ea typeface="游ゴシック" panose="020B0400000000000000" pitchFamily="50" charset="-128"/>
              </a:rPr>
              <a:t>20</a:t>
            </a:r>
            <a:r>
              <a:rPr kumimoji="1" lang="ja-JP" altLang="en-US" sz="1400" b="1" u="sng" dirty="0" smtClean="0">
                <a:solidFill>
                  <a:srgbClr val="FF0000"/>
                </a:solidFill>
                <a:latin typeface="游ゴシック" panose="020B0400000000000000" pitchFamily="50" charset="-128"/>
                <a:ea typeface="游ゴシック" panose="020B0400000000000000" pitchFamily="50" charset="-128"/>
              </a:rPr>
              <a:t>万人未満の二次医療圏については、入院に係る医療を提供する一体の区域として成り立っていないと考</a:t>
            </a:r>
            <a:endParaRPr kumimoji="1" lang="en-US" altLang="ja-JP" sz="1400" b="1" u="sng" dirty="0" smtClean="0">
              <a:solidFill>
                <a:srgbClr val="FF0000"/>
              </a:solidFill>
              <a:latin typeface="游ゴシック" panose="020B0400000000000000" pitchFamily="50" charset="-128"/>
              <a:ea typeface="游ゴシック" panose="020B0400000000000000" pitchFamily="50" charset="-128"/>
            </a:endParaRPr>
          </a:p>
          <a:p>
            <a:r>
              <a:rPr kumimoji="1" lang="ja-JP" altLang="en-US" sz="1400" b="1" dirty="0" smtClean="0">
                <a:solidFill>
                  <a:srgbClr val="FF0000"/>
                </a:solidFill>
                <a:latin typeface="游ゴシック" panose="020B0400000000000000" pitchFamily="50" charset="-128"/>
                <a:ea typeface="游ゴシック" panose="020B0400000000000000" pitchFamily="50" charset="-128"/>
              </a:rPr>
              <a:t>　</a:t>
            </a:r>
            <a:r>
              <a:rPr kumimoji="1" lang="ja-JP" altLang="en-US" sz="1400" b="1" u="sng" dirty="0" smtClean="0">
                <a:solidFill>
                  <a:srgbClr val="FF0000"/>
                </a:solidFill>
                <a:latin typeface="游ゴシック" panose="020B0400000000000000" pitchFamily="50" charset="-128"/>
                <a:ea typeface="游ゴシック" panose="020B0400000000000000" pitchFamily="50" charset="-128"/>
              </a:rPr>
              <a:t>えられる場合（特に、流入患者割合が</a:t>
            </a:r>
            <a:r>
              <a:rPr kumimoji="1" lang="en-US" altLang="ja-JP" sz="1400" b="1" u="sng" dirty="0" smtClean="0">
                <a:solidFill>
                  <a:srgbClr val="FF0000"/>
                </a:solidFill>
                <a:latin typeface="游ゴシック" panose="020B0400000000000000" pitchFamily="50" charset="-128"/>
                <a:ea typeface="游ゴシック" panose="020B0400000000000000" pitchFamily="50" charset="-128"/>
              </a:rPr>
              <a:t>20</a:t>
            </a:r>
            <a:r>
              <a:rPr kumimoji="1" lang="ja-JP" altLang="en-US" sz="1400" b="1" u="sng" dirty="0" smtClean="0">
                <a:solidFill>
                  <a:srgbClr val="FF0000"/>
                </a:solidFill>
                <a:latin typeface="游ゴシック" panose="020B0400000000000000" pitchFamily="50" charset="-128"/>
                <a:ea typeface="游ゴシック" panose="020B0400000000000000" pitchFamily="50" charset="-128"/>
              </a:rPr>
              <a:t>％未満であり、流出患者割合が</a:t>
            </a:r>
            <a:r>
              <a:rPr kumimoji="1" lang="en-US" altLang="ja-JP" sz="1400" b="1" u="sng" dirty="0" smtClean="0">
                <a:solidFill>
                  <a:srgbClr val="FF0000"/>
                </a:solidFill>
                <a:latin typeface="游ゴシック" panose="020B0400000000000000" pitchFamily="50" charset="-128"/>
                <a:ea typeface="游ゴシック" panose="020B0400000000000000" pitchFamily="50" charset="-128"/>
              </a:rPr>
              <a:t>20</a:t>
            </a:r>
            <a:r>
              <a:rPr kumimoji="1" lang="ja-JP" altLang="en-US" sz="1400" b="1" u="sng" dirty="0" smtClean="0">
                <a:solidFill>
                  <a:srgbClr val="FF0000"/>
                </a:solidFill>
                <a:latin typeface="游ゴシック" panose="020B0400000000000000" pitchFamily="50" charset="-128"/>
                <a:ea typeface="游ゴシック" panose="020B0400000000000000" pitchFamily="50" charset="-128"/>
              </a:rPr>
              <a:t>％以上である場合）、その設定の見直しに</a:t>
            </a:r>
            <a:r>
              <a:rPr kumimoji="1" lang="ja-JP" altLang="en-US" sz="1400" b="1" u="sng" dirty="0" err="1" smtClean="0">
                <a:solidFill>
                  <a:srgbClr val="FF0000"/>
                </a:solidFill>
                <a:latin typeface="游ゴシック" panose="020B0400000000000000" pitchFamily="50" charset="-128"/>
                <a:ea typeface="游ゴシック" panose="020B0400000000000000" pitchFamily="50" charset="-128"/>
              </a:rPr>
              <a:t>つ</a:t>
            </a:r>
            <a:endParaRPr kumimoji="1" lang="en-US" altLang="ja-JP" sz="1400" b="1" u="sng" dirty="0" smtClean="0">
              <a:solidFill>
                <a:srgbClr val="FF0000"/>
              </a:solidFill>
              <a:latin typeface="游ゴシック" panose="020B0400000000000000" pitchFamily="50" charset="-128"/>
              <a:ea typeface="游ゴシック" panose="020B0400000000000000" pitchFamily="50" charset="-128"/>
            </a:endParaRPr>
          </a:p>
          <a:p>
            <a:r>
              <a:rPr kumimoji="1" lang="ja-JP" altLang="en-US" sz="1400" b="1" dirty="0" smtClean="0">
                <a:solidFill>
                  <a:srgbClr val="FF0000"/>
                </a:solidFill>
                <a:latin typeface="游ゴシック" panose="020B0400000000000000" pitchFamily="50" charset="-128"/>
                <a:ea typeface="游ゴシック" panose="020B0400000000000000" pitchFamily="50" charset="-128"/>
              </a:rPr>
              <a:t>　</a:t>
            </a:r>
            <a:r>
              <a:rPr kumimoji="1" lang="ja-JP" altLang="en-US" sz="1400" b="1" u="sng" dirty="0" smtClean="0">
                <a:solidFill>
                  <a:srgbClr val="FF0000"/>
                </a:solidFill>
                <a:latin typeface="游ゴシック" panose="020B0400000000000000" pitchFamily="50" charset="-128"/>
                <a:ea typeface="游ゴシック" panose="020B0400000000000000" pitchFamily="50" charset="-128"/>
              </a:rPr>
              <a:t>いて検討すること</a:t>
            </a:r>
            <a:r>
              <a:rPr kumimoji="1" lang="ja-JP" altLang="en-US" sz="1400" dirty="0" smtClean="0">
                <a:latin typeface="游ゴシック" panose="020B0400000000000000" pitchFamily="50" charset="-128"/>
                <a:ea typeface="游ゴシック" panose="020B0400000000000000" pitchFamily="50" charset="-128"/>
              </a:rPr>
              <a:t>。なお、設定の見直しを検討する際は、二次医療圏の面積や基幹となる病院までのアクセスの時間等</a:t>
            </a:r>
            <a:endParaRPr kumimoji="1" lang="en-US" altLang="ja-JP" sz="1400" dirty="0" smtClean="0">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　も考慮することが必要である。</a:t>
            </a:r>
            <a:endParaRPr kumimoji="1" lang="en-US" altLang="ja-JP" sz="1400" dirty="0" smtClean="0">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　　また、設定を変更しない場合には、その理由（地理的条件、当該圏域の面積、地理的アクセス等）を明記すること。</a:t>
            </a:r>
            <a:endParaRPr kumimoji="1" lang="en-US" altLang="ja-JP" sz="1400" dirty="0" smtClean="0">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　既存の圏域、すなわち、広域市町村圏、保健所・福祉事務所等都道府県の行政機関の管轄区域、学校区（特に高等学</a:t>
            </a:r>
            <a:endParaRPr kumimoji="1" lang="en-US" altLang="ja-JP" sz="1400" dirty="0" smtClean="0">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　校に係る区域）等に関する資料を参考とすること。</a:t>
            </a:r>
            <a:endParaRPr kumimoji="1" lang="en-US" altLang="ja-JP" sz="1400" dirty="0" smtClean="0">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　構想区域に二次医療圏を合わせることが適当であること。</a:t>
            </a:r>
            <a:endParaRPr kumimoji="1" lang="en-US" altLang="ja-JP" sz="1400" dirty="0" smtClean="0">
              <a:latin typeface="游ゴシック" panose="020B0400000000000000" pitchFamily="50" charset="-128"/>
              <a:ea typeface="游ゴシック" panose="020B0400000000000000" pitchFamily="50" charset="-128"/>
            </a:endParaRPr>
          </a:p>
          <a:p>
            <a:r>
              <a:rPr kumimoji="1" lang="ja-JP" altLang="en-US" sz="1400" dirty="0" smtClean="0">
                <a:latin typeface="游ゴシック" panose="020B0400000000000000" pitchFamily="50" charset="-128"/>
                <a:ea typeface="游ゴシック" panose="020B0400000000000000" pitchFamily="50" charset="-128"/>
              </a:rPr>
              <a:t>○　</a:t>
            </a:r>
            <a:r>
              <a:rPr kumimoji="1" lang="ja-JP" altLang="en-US" sz="1400" b="1" u="sng" dirty="0" smtClean="0">
                <a:solidFill>
                  <a:srgbClr val="FF0000"/>
                </a:solidFill>
                <a:latin typeface="游ゴシック" panose="020B0400000000000000" pitchFamily="50" charset="-128"/>
                <a:ea typeface="游ゴシック" panose="020B0400000000000000" pitchFamily="50" charset="-128"/>
              </a:rPr>
              <a:t>５疾病・５事業及び在宅医療のそれぞれに係る医療連携体制を構築する圏域については、従来の二次医療圏に拘らず、</a:t>
            </a:r>
            <a:endParaRPr kumimoji="1" lang="en-US" altLang="ja-JP" sz="1400" b="1" u="sng" dirty="0" smtClean="0">
              <a:solidFill>
                <a:srgbClr val="FF0000"/>
              </a:solidFill>
              <a:latin typeface="游ゴシック" panose="020B0400000000000000" pitchFamily="50" charset="-128"/>
              <a:ea typeface="游ゴシック" panose="020B0400000000000000" pitchFamily="50" charset="-128"/>
            </a:endParaRPr>
          </a:p>
          <a:p>
            <a:r>
              <a:rPr kumimoji="1" lang="ja-JP" altLang="en-US" sz="1400" b="1" dirty="0" smtClean="0">
                <a:solidFill>
                  <a:srgbClr val="FF0000"/>
                </a:solidFill>
                <a:latin typeface="游ゴシック" panose="020B0400000000000000" pitchFamily="50" charset="-128"/>
                <a:ea typeface="游ゴシック" panose="020B0400000000000000" pitchFamily="50" charset="-128"/>
              </a:rPr>
              <a:t>　</a:t>
            </a:r>
            <a:r>
              <a:rPr kumimoji="1" lang="ja-JP" altLang="en-US" sz="1400" b="1" u="sng" dirty="0" smtClean="0">
                <a:solidFill>
                  <a:srgbClr val="FF0000"/>
                </a:solidFill>
                <a:latin typeface="游ゴシック" panose="020B0400000000000000" pitchFamily="50" charset="-128"/>
                <a:ea typeface="游ゴシック" panose="020B0400000000000000" pitchFamily="50" charset="-128"/>
              </a:rPr>
              <a:t>患者の移動状況や地域の医療資源等の実情に応じて弾力的に設定すること</a:t>
            </a:r>
            <a:r>
              <a:rPr kumimoji="1" lang="ja-JP" altLang="en-US" sz="1400" dirty="0" smtClean="0">
                <a:latin typeface="游ゴシック" panose="020B0400000000000000" pitchFamily="50" charset="-128"/>
                <a:ea typeface="游ゴシック" panose="020B0400000000000000" pitchFamily="50" charset="-128"/>
              </a:rPr>
              <a:t>。</a:t>
            </a:r>
            <a:endParaRPr kumimoji="1" lang="ja-JP" altLang="en-US" sz="1400" dirty="0">
              <a:latin typeface="游ゴシック" panose="020B0400000000000000" pitchFamily="50" charset="-128"/>
              <a:ea typeface="游ゴシック" panose="020B0400000000000000" pitchFamily="50" charset="-128"/>
            </a:endParaRPr>
          </a:p>
        </p:txBody>
      </p:sp>
      <p:sp>
        <p:nvSpPr>
          <p:cNvPr id="11" name="スライド番号プレースホルダー 5"/>
          <p:cNvSpPr>
            <a:spLocks noGrp="1"/>
          </p:cNvSpPr>
          <p:nvPr>
            <p:ph type="sldNum" sz="quarter" idx="12"/>
          </p:nvPr>
        </p:nvSpPr>
        <p:spPr>
          <a:xfrm>
            <a:off x="7677150" y="6356352"/>
            <a:ext cx="2228850" cy="365125"/>
          </a:xfrm>
        </p:spPr>
        <p:txBody>
          <a:bodyPr/>
          <a:lstStyle/>
          <a:p>
            <a:fld id="{7D1F2A22-9BBE-4B2C-A83B-E072242DD3B0}" type="slidenum">
              <a:rPr kumimoji="1" lang="ja-JP" altLang="en-US" smtClean="0"/>
              <a:pPr/>
              <a:t>7</a:t>
            </a:fld>
            <a:endParaRPr kumimoji="1" lang="ja-JP" altLang="en-US" dirty="0"/>
          </a:p>
        </p:txBody>
      </p:sp>
    </p:spTree>
    <p:extLst>
      <p:ext uri="{BB962C8B-B14F-4D97-AF65-F5344CB8AC3E}">
        <p14:creationId xmlns:p14="http://schemas.microsoft.com/office/powerpoint/2010/main" val="22175390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7D1F2A22-9BBE-4B2C-A83B-E072242DD3B0}" type="slidenum">
              <a:rPr kumimoji="1" lang="ja-JP" altLang="en-US" smtClean="0"/>
              <a:t>8</a:t>
            </a:fld>
            <a:endParaRPr kumimoji="1" lang="ja-JP" altLang="en-US" dirty="0"/>
          </a:p>
        </p:txBody>
      </p:sp>
      <p:sp>
        <p:nvSpPr>
          <p:cNvPr id="3" name="正方形/長方形 2"/>
          <p:cNvSpPr/>
          <p:nvPr/>
        </p:nvSpPr>
        <p:spPr>
          <a:xfrm>
            <a:off x="0" y="19016"/>
            <a:ext cx="9906000" cy="365940"/>
          </a:xfrm>
          <a:prstGeom prst="rect">
            <a:avLst/>
          </a:prstGeom>
          <a:solidFill>
            <a:schemeClr val="accent5">
              <a:lumMod val="50000"/>
            </a:schemeClr>
          </a:solidFill>
          <a:effectLst/>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b="1" dirty="0" smtClean="0">
                <a:latin typeface="游ゴシック" panose="020B0400000000000000" pitchFamily="50" charset="-128"/>
              </a:rPr>
              <a:t>二次医療圏の見直しについて</a:t>
            </a:r>
            <a:r>
              <a:rPr lang="ja-JP" altLang="en-US" sz="1200" b="1" dirty="0" smtClean="0">
                <a:latin typeface="游ゴシック" panose="020B0400000000000000" pitchFamily="50" charset="-128"/>
              </a:rPr>
              <a:t>（</a:t>
            </a:r>
            <a:r>
              <a:rPr lang="en-US" altLang="ja-JP" sz="1200" b="1" dirty="0" smtClean="0">
                <a:latin typeface="游ゴシック" panose="020B0400000000000000" pitchFamily="50" charset="-128"/>
              </a:rPr>
              <a:t>R5.4.18</a:t>
            </a:r>
            <a:r>
              <a:rPr lang="ja-JP" altLang="en-US" sz="1200" b="1" dirty="0" smtClean="0">
                <a:latin typeface="游ゴシック" panose="020B0400000000000000" pitchFamily="50" charset="-128"/>
              </a:rPr>
              <a:t>＿北海道総合保健医療協議会地域医療専門委員会）</a:t>
            </a:r>
            <a:endParaRPr lang="en-US" altLang="ja-JP" sz="1200" b="1" dirty="0" smtClean="0">
              <a:latin typeface="游ゴシック" panose="020B0400000000000000" pitchFamily="50" charset="-128"/>
            </a:endParaRPr>
          </a:p>
        </p:txBody>
      </p:sp>
      <p:sp>
        <p:nvSpPr>
          <p:cNvPr id="4" name="テキスト ボックス 3"/>
          <p:cNvSpPr txBox="1"/>
          <p:nvPr/>
        </p:nvSpPr>
        <p:spPr>
          <a:xfrm>
            <a:off x="-1" y="665510"/>
            <a:ext cx="9906001" cy="2677656"/>
          </a:xfrm>
          <a:prstGeom prst="rect">
            <a:avLst/>
          </a:prstGeom>
          <a:noFill/>
          <a:ln w="19050">
            <a:solidFill>
              <a:schemeClr val="accent5">
                <a:lumMod val="50000"/>
              </a:schemeClr>
            </a:solidFill>
          </a:ln>
        </p:spPr>
        <p:txBody>
          <a:bodyPr wrap="square" rtlCol="0">
            <a:spAutoFit/>
          </a:bodyPr>
          <a:lstStyle/>
          <a:p>
            <a:r>
              <a:rPr kumimoji="1" lang="ja-JP" altLang="en-US" sz="1200" b="1" dirty="0" smtClean="0"/>
              <a:t>＜委員からの主な意見＞</a:t>
            </a:r>
            <a:endParaRPr kumimoji="1" lang="en-US" altLang="ja-JP" sz="1200" b="1" dirty="0" smtClean="0"/>
          </a:p>
          <a:p>
            <a:r>
              <a:rPr kumimoji="1" lang="ja-JP" altLang="en-US" sz="1200" dirty="0" smtClean="0"/>
              <a:t>●　道南３圏域（南渡島、南檜山、北渡島檜山）、東胆振と日高、北空知と中空知、釧路と根室、遠紋と北網を統合してはどうか。</a:t>
            </a:r>
            <a:endParaRPr kumimoji="1" lang="en-US" altLang="ja-JP" sz="1200" dirty="0" smtClean="0"/>
          </a:p>
          <a:p>
            <a:r>
              <a:rPr kumimoji="1" lang="ja-JP" altLang="en-US" sz="1200" dirty="0" smtClean="0"/>
              <a:t>●　一般的な入院医療が複数圏域の連携で完結している場合は統合してもいいのではないか。　</a:t>
            </a:r>
            <a:endParaRPr kumimoji="1" lang="en-US" altLang="ja-JP" sz="1200" dirty="0" smtClean="0"/>
          </a:p>
          <a:p>
            <a:endParaRPr kumimoji="1" lang="en-US" altLang="ja-JP" sz="1200" b="1" dirty="0" smtClean="0"/>
          </a:p>
          <a:p>
            <a:r>
              <a:rPr kumimoji="1" lang="ja-JP" altLang="en-US" sz="1200" b="1" dirty="0" smtClean="0"/>
              <a:t>＜</a:t>
            </a:r>
            <a:r>
              <a:rPr kumimoji="1" lang="ja-JP" altLang="en-US" sz="1200" b="1" dirty="0"/>
              <a:t>検証結果＞</a:t>
            </a:r>
            <a:endParaRPr kumimoji="1" lang="en-US" altLang="ja-JP" sz="1200" b="1" dirty="0"/>
          </a:p>
          <a:p>
            <a:r>
              <a:rPr kumimoji="1" lang="ja-JP" altLang="en-US" sz="1200" dirty="0"/>
              <a:t>○　二次医療圏については、人口規模や患者の受療動向のみで設定を行った</a:t>
            </a:r>
            <a:r>
              <a:rPr kumimoji="1" lang="ja-JP" altLang="en-US" sz="1200" dirty="0" smtClean="0"/>
              <a:t>場合</a:t>
            </a:r>
            <a:r>
              <a:rPr kumimoji="1" lang="ja-JP" altLang="en-US" sz="1200" dirty="0"/>
              <a:t>、</a:t>
            </a:r>
            <a:r>
              <a:rPr kumimoji="1" lang="ja-JP" altLang="en-US" sz="1200" b="1" u="sng" dirty="0"/>
              <a:t>医療機能の都市部への更なる集約化も懸念</a:t>
            </a:r>
            <a:r>
              <a:rPr kumimoji="1" lang="ja-JP" altLang="en-US" sz="1200" dirty="0"/>
              <a:t>されるなど、</a:t>
            </a:r>
            <a:r>
              <a:rPr kumimoji="1" lang="ja-JP" altLang="en-US" sz="1200" dirty="0" smtClean="0"/>
              <a:t>高</a:t>
            </a:r>
            <a:endParaRPr kumimoji="1" lang="en-US" altLang="ja-JP" sz="1200" dirty="0" smtClean="0"/>
          </a:p>
          <a:p>
            <a:r>
              <a:rPr kumimoji="1" lang="ja-JP" altLang="en-US" sz="1200" dirty="0" smtClean="0"/>
              <a:t>　齢化</a:t>
            </a:r>
            <a:r>
              <a:rPr kumimoji="1" lang="ja-JP" altLang="en-US" sz="1200" dirty="0"/>
              <a:t>が進行</a:t>
            </a:r>
            <a:r>
              <a:rPr kumimoji="1" lang="ja-JP" altLang="en-US" sz="1200" dirty="0" smtClean="0"/>
              <a:t>する</a:t>
            </a:r>
            <a:r>
              <a:rPr kumimoji="1" lang="ja-JP" altLang="en-US" sz="1200" dirty="0"/>
              <a:t>中、</a:t>
            </a:r>
            <a:r>
              <a:rPr kumimoji="1" lang="ja-JP" altLang="en-US" sz="1200" b="1" u="sng" dirty="0"/>
              <a:t>医療機関へのアクセス面で患者やその家族などの負担増につながる</a:t>
            </a:r>
            <a:r>
              <a:rPr kumimoji="1" lang="ja-JP" altLang="en-US" sz="1200" b="1" u="sng" dirty="0" smtClean="0"/>
              <a:t>可能性</a:t>
            </a:r>
            <a:r>
              <a:rPr kumimoji="1" lang="ja-JP" altLang="en-US" sz="1200" dirty="0"/>
              <a:t>。</a:t>
            </a:r>
            <a:endParaRPr kumimoji="1" lang="en-US" altLang="ja-JP" sz="1200" dirty="0"/>
          </a:p>
          <a:p>
            <a:r>
              <a:rPr kumimoji="1" lang="ja-JP" altLang="en-US" sz="1200" dirty="0"/>
              <a:t>○　圏域の統合により、二次医療圏を単位として基準を設けている制度・</a:t>
            </a:r>
            <a:r>
              <a:rPr kumimoji="1" lang="ja-JP" altLang="en-US" sz="1200" dirty="0" smtClean="0"/>
              <a:t>施策等</a:t>
            </a:r>
            <a:r>
              <a:rPr kumimoji="1" lang="ja-JP" altLang="en-US" sz="1200" dirty="0"/>
              <a:t>に影響があり、</a:t>
            </a:r>
            <a:endParaRPr kumimoji="1" lang="en-US" altLang="ja-JP" sz="1200" dirty="0"/>
          </a:p>
          <a:p>
            <a:r>
              <a:rPr kumimoji="1" lang="ja-JP" altLang="en-US" sz="1200" dirty="0"/>
              <a:t>　</a:t>
            </a:r>
            <a:r>
              <a:rPr kumimoji="1" lang="ja-JP" altLang="en-US" sz="1200" b="1" u="sng" dirty="0"/>
              <a:t>①医師確保施策の（優先）対象から外れる可能性</a:t>
            </a:r>
            <a:endParaRPr kumimoji="1" lang="en-US" altLang="ja-JP" sz="1200" b="1" u="sng" dirty="0"/>
          </a:p>
          <a:p>
            <a:r>
              <a:rPr kumimoji="1" lang="ja-JP" altLang="en-US" sz="1200" b="1" dirty="0"/>
              <a:t>　</a:t>
            </a:r>
            <a:r>
              <a:rPr kumimoji="1" lang="ja-JP" altLang="en-US" sz="1200" b="1" u="sng" dirty="0"/>
              <a:t>②感染症指定医療機関、感染症病床の減の可能性</a:t>
            </a:r>
            <a:endParaRPr kumimoji="1" lang="en-US" altLang="ja-JP" sz="1200" b="1" u="sng" dirty="0"/>
          </a:p>
          <a:p>
            <a:r>
              <a:rPr kumimoji="1" lang="ja-JP" altLang="en-US" sz="1200" b="1" dirty="0"/>
              <a:t>　</a:t>
            </a:r>
            <a:r>
              <a:rPr kumimoji="1" lang="ja-JP" altLang="en-US" sz="1200" b="1" u="sng" dirty="0"/>
              <a:t>③保健所設置数の減少・規模縮小の可能性</a:t>
            </a:r>
            <a:r>
              <a:rPr kumimoji="1" lang="ja-JP" altLang="en-US" sz="1200" dirty="0"/>
              <a:t>　等</a:t>
            </a:r>
            <a:endParaRPr kumimoji="1" lang="en-US" altLang="ja-JP" sz="1200" dirty="0"/>
          </a:p>
          <a:p>
            <a:r>
              <a:rPr kumimoji="1" lang="ja-JP" altLang="en-US" sz="1200" dirty="0"/>
              <a:t>　</a:t>
            </a:r>
            <a:r>
              <a:rPr kumimoji="1" lang="ja-JP" altLang="en-US" sz="1200" b="1" u="sng" dirty="0"/>
              <a:t>現状の改善に繋がらない</a:t>
            </a:r>
            <a:r>
              <a:rPr kumimoji="1" lang="ja-JP" altLang="en-US" sz="1200" dirty="0"/>
              <a:t>ほか、コロナ禍の経験を踏まえ、感染症対策</a:t>
            </a:r>
            <a:r>
              <a:rPr kumimoji="1" lang="ja-JP" altLang="en-US" sz="1200" dirty="0" smtClean="0"/>
              <a:t>及び保健所</a:t>
            </a:r>
            <a:r>
              <a:rPr kumimoji="1" lang="ja-JP" altLang="en-US" sz="1200" dirty="0"/>
              <a:t>の機能強化が求められる中、逆行する方向性を示すこと</a:t>
            </a:r>
            <a:r>
              <a:rPr kumimoji="1" lang="ja-JP" altLang="en-US" sz="1200" dirty="0" smtClean="0"/>
              <a:t>と　</a:t>
            </a:r>
            <a:endParaRPr kumimoji="1" lang="en-US" altLang="ja-JP" sz="1200" dirty="0" smtClean="0"/>
          </a:p>
          <a:p>
            <a:r>
              <a:rPr kumimoji="1" lang="ja-JP" altLang="en-US" sz="1200" dirty="0" smtClean="0"/>
              <a:t>　なる</a:t>
            </a:r>
            <a:r>
              <a:rPr kumimoji="1" lang="ja-JP" altLang="en-US" sz="1200" dirty="0"/>
              <a:t>ので</a:t>
            </a:r>
            <a:r>
              <a:rPr kumimoji="1" lang="ja-JP" altLang="en-US" sz="1200" dirty="0" smtClean="0"/>
              <a:t>はない</a:t>
            </a:r>
            <a:r>
              <a:rPr kumimoji="1" lang="ja-JP" altLang="en-US" sz="1200" dirty="0"/>
              <a:t>か。</a:t>
            </a:r>
            <a:endParaRPr kumimoji="1" lang="en-US" altLang="ja-JP" sz="1200" dirty="0"/>
          </a:p>
          <a:p>
            <a:r>
              <a:rPr kumimoji="1" lang="ja-JP" altLang="en-US" sz="1200" dirty="0"/>
              <a:t>○　統合により、</a:t>
            </a:r>
            <a:r>
              <a:rPr kumimoji="1" lang="ja-JP" altLang="en-US" sz="1200" b="1" u="sng" dirty="0">
                <a:solidFill>
                  <a:srgbClr val="FF0000"/>
                </a:solidFill>
              </a:rPr>
              <a:t>全体として医療提供体制が向上するという明確な変化がない</a:t>
            </a:r>
            <a:r>
              <a:rPr kumimoji="1" lang="ja-JP" altLang="en-US" sz="1200" dirty="0" smtClean="0"/>
              <a:t>。</a:t>
            </a:r>
            <a:endParaRPr kumimoji="1" lang="ja-JP" altLang="en-US" sz="1200" dirty="0"/>
          </a:p>
        </p:txBody>
      </p:sp>
      <p:sp>
        <p:nvSpPr>
          <p:cNvPr id="6" name="正方形/長方形 5"/>
          <p:cNvSpPr/>
          <p:nvPr/>
        </p:nvSpPr>
        <p:spPr>
          <a:xfrm>
            <a:off x="0" y="428433"/>
            <a:ext cx="9906000" cy="237077"/>
          </a:xfrm>
          <a:prstGeom prst="rect">
            <a:avLst/>
          </a:prstGeom>
          <a:solidFill>
            <a:schemeClr val="accent5">
              <a:lumMod val="50000"/>
            </a:schemeClr>
          </a:solidFill>
          <a:effectLst/>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1200" b="1" dirty="0" smtClean="0">
                <a:latin typeface="游ゴシック" panose="020B0400000000000000" pitchFamily="50" charset="-128"/>
              </a:rPr>
              <a:t>圏域統合の検証</a:t>
            </a:r>
            <a:endParaRPr lang="en-US" altLang="ja-JP" sz="1200" b="1" dirty="0" smtClean="0">
              <a:latin typeface="游ゴシック" panose="020B0400000000000000" pitchFamily="50" charset="-128"/>
            </a:endParaRPr>
          </a:p>
        </p:txBody>
      </p:sp>
      <p:sp>
        <p:nvSpPr>
          <p:cNvPr id="7" name="正方形/長方形 6"/>
          <p:cNvSpPr/>
          <p:nvPr/>
        </p:nvSpPr>
        <p:spPr>
          <a:xfrm>
            <a:off x="0" y="3532043"/>
            <a:ext cx="4156280" cy="237077"/>
          </a:xfrm>
          <a:prstGeom prst="rect">
            <a:avLst/>
          </a:prstGeom>
          <a:solidFill>
            <a:schemeClr val="accent5">
              <a:lumMod val="50000"/>
            </a:schemeClr>
          </a:solidFill>
          <a:effectLst/>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1200" b="1" dirty="0" smtClean="0">
                <a:latin typeface="游ゴシック" panose="020B0400000000000000" pitchFamily="50" charset="-128"/>
              </a:rPr>
              <a:t>医療と介護の連携に関して</a:t>
            </a:r>
            <a:endParaRPr lang="en-US" altLang="ja-JP" sz="1200" b="1" dirty="0" smtClean="0">
              <a:latin typeface="游ゴシック" panose="020B0400000000000000" pitchFamily="50" charset="-128"/>
            </a:endParaRPr>
          </a:p>
        </p:txBody>
      </p:sp>
      <p:sp>
        <p:nvSpPr>
          <p:cNvPr id="8" name="テキスト ボックス 7"/>
          <p:cNvSpPr txBox="1"/>
          <p:nvPr/>
        </p:nvSpPr>
        <p:spPr>
          <a:xfrm>
            <a:off x="-2" y="3769120"/>
            <a:ext cx="4156281" cy="2862322"/>
          </a:xfrm>
          <a:prstGeom prst="rect">
            <a:avLst/>
          </a:prstGeom>
          <a:noFill/>
          <a:ln w="19050">
            <a:solidFill>
              <a:schemeClr val="accent5">
                <a:lumMod val="50000"/>
              </a:schemeClr>
            </a:solidFill>
          </a:ln>
        </p:spPr>
        <p:txBody>
          <a:bodyPr wrap="square" rtlCol="0">
            <a:spAutoFit/>
          </a:bodyPr>
          <a:lstStyle/>
          <a:p>
            <a:r>
              <a:rPr kumimoji="1" lang="ja-JP" altLang="en-US" sz="1200" dirty="0" smtClean="0"/>
              <a:t>○　医療介護総合確保方針第２項二第２号において、二次</a:t>
            </a:r>
            <a:endParaRPr kumimoji="1" lang="en-US" altLang="ja-JP" sz="1200" dirty="0" smtClean="0"/>
          </a:p>
          <a:p>
            <a:r>
              <a:rPr kumimoji="1" lang="ja-JP" altLang="en-US" sz="1200" dirty="0" smtClean="0"/>
              <a:t>　医療圏と老人福祉圏域を可能な限り一致させるよう努め</a:t>
            </a:r>
            <a:endParaRPr kumimoji="1" lang="en-US" altLang="ja-JP" sz="1200" dirty="0" smtClean="0"/>
          </a:p>
          <a:p>
            <a:r>
              <a:rPr kumimoji="1" lang="ja-JP" altLang="en-US" sz="1200" dirty="0" smtClean="0"/>
              <a:t>　</a:t>
            </a:r>
            <a:r>
              <a:rPr kumimoji="1" lang="ja-JP" altLang="en-US" sz="1200" dirty="0" err="1" smtClean="0"/>
              <a:t>る</a:t>
            </a:r>
            <a:r>
              <a:rPr kumimoji="1" lang="ja-JP" altLang="en-US" sz="1200" dirty="0" smtClean="0"/>
              <a:t>必要があると規定されているが、</a:t>
            </a:r>
            <a:r>
              <a:rPr kumimoji="1" lang="ja-JP" altLang="en-US" sz="1200" b="1" u="sng" dirty="0" smtClean="0"/>
              <a:t>身近な地域で提供</a:t>
            </a:r>
            <a:endParaRPr kumimoji="1" lang="en-US" altLang="ja-JP" sz="1200" b="1" u="sng" dirty="0" smtClean="0"/>
          </a:p>
          <a:p>
            <a:r>
              <a:rPr kumimoji="1" lang="ja-JP" altLang="en-US" sz="1200" dirty="0" smtClean="0"/>
              <a:t>　</a:t>
            </a:r>
            <a:r>
              <a:rPr kumimoji="1" lang="ja-JP" altLang="en-US" sz="1200" b="1" u="sng" dirty="0" smtClean="0"/>
              <a:t>されることが望ましい介護サービス及びその必要性も広</a:t>
            </a:r>
            <a:endParaRPr kumimoji="1" lang="en-US" altLang="ja-JP" sz="1200" b="1" u="sng" dirty="0" smtClean="0"/>
          </a:p>
          <a:p>
            <a:r>
              <a:rPr kumimoji="1" lang="ja-JP" altLang="en-US" sz="1200" b="1" dirty="0" smtClean="0"/>
              <a:t>　</a:t>
            </a:r>
            <a:r>
              <a:rPr kumimoji="1" lang="ja-JP" altLang="en-US" sz="1200" b="1" u="sng" dirty="0" smtClean="0"/>
              <a:t>域化した圏域で検討されることになる可能性</a:t>
            </a:r>
            <a:r>
              <a:rPr kumimoji="1" lang="ja-JP" altLang="en-US" sz="1200" dirty="0" smtClean="0"/>
              <a:t>があり、住</a:t>
            </a:r>
            <a:endParaRPr kumimoji="1" lang="en-US" altLang="ja-JP" sz="1200" dirty="0" smtClean="0"/>
          </a:p>
          <a:p>
            <a:r>
              <a:rPr kumimoji="1" lang="ja-JP" altLang="en-US" sz="1200" dirty="0" smtClean="0"/>
              <a:t>　民にとって望ましい方向に進まないのではないか。</a:t>
            </a:r>
            <a:endParaRPr kumimoji="1" lang="en-US" altLang="ja-JP" sz="1200" dirty="0" smtClean="0"/>
          </a:p>
          <a:p>
            <a:endParaRPr kumimoji="1" lang="en-US" altLang="ja-JP" sz="1200" dirty="0" smtClean="0"/>
          </a:p>
          <a:p>
            <a:r>
              <a:rPr kumimoji="1" lang="ja-JP" altLang="en-US" sz="1200" dirty="0" smtClean="0"/>
              <a:t>○　</a:t>
            </a:r>
            <a:r>
              <a:rPr kumimoji="1" lang="ja-JP" altLang="en-US" sz="1200" b="1" u="sng" dirty="0" smtClean="0"/>
              <a:t>二次医療圏の統合では、広域化した圏域内の偏在が加　</a:t>
            </a:r>
            <a:endParaRPr kumimoji="1" lang="en-US" altLang="ja-JP" sz="1200" b="1" u="sng" dirty="0" smtClean="0"/>
          </a:p>
          <a:p>
            <a:r>
              <a:rPr kumimoji="1" lang="ja-JP" altLang="en-US" sz="1200" b="1" dirty="0" smtClean="0"/>
              <a:t>　</a:t>
            </a:r>
            <a:r>
              <a:rPr kumimoji="1" lang="ja-JP" altLang="en-US" sz="1200" b="1" u="sng" dirty="0" err="1" smtClean="0"/>
              <a:t>速する</a:t>
            </a:r>
            <a:r>
              <a:rPr kumimoji="1" lang="ja-JP" altLang="en-US" sz="1200" b="1" u="sng" dirty="0" smtClean="0"/>
              <a:t>おそれ</a:t>
            </a:r>
            <a:r>
              <a:rPr kumimoji="1" lang="ja-JP" altLang="en-US" sz="1200" dirty="0" smtClean="0"/>
              <a:t>があるため、現状、圏域での完結が困難な</a:t>
            </a:r>
            <a:endParaRPr kumimoji="1" lang="en-US" altLang="ja-JP" sz="1200" dirty="0" smtClean="0"/>
          </a:p>
          <a:p>
            <a:r>
              <a:rPr kumimoji="1" lang="ja-JP" altLang="en-US" sz="1200" dirty="0" smtClean="0"/>
              <a:t>　疾病や事業については、二次医療圏間の広域的な連携で</a:t>
            </a:r>
            <a:endParaRPr kumimoji="1" lang="en-US" altLang="ja-JP" sz="1200" dirty="0" smtClean="0"/>
          </a:p>
          <a:p>
            <a:r>
              <a:rPr kumimoji="1" lang="ja-JP" altLang="en-US" sz="1200" dirty="0" smtClean="0"/>
              <a:t>　対応してはどうか。</a:t>
            </a:r>
            <a:endParaRPr kumimoji="1" lang="en-US" altLang="ja-JP" sz="1200" dirty="0" smtClean="0"/>
          </a:p>
          <a:p>
            <a:endParaRPr kumimoji="1" lang="en-US" altLang="ja-JP" sz="1200" dirty="0"/>
          </a:p>
          <a:p>
            <a:endParaRPr kumimoji="1" lang="en-US" altLang="ja-JP" sz="1200" dirty="0" smtClean="0"/>
          </a:p>
          <a:p>
            <a:endParaRPr kumimoji="1" lang="en-US" altLang="ja-JP" sz="1200" dirty="0"/>
          </a:p>
          <a:p>
            <a:endParaRPr kumimoji="1" lang="en-US" altLang="ja-JP" sz="1200" dirty="0" smtClean="0"/>
          </a:p>
        </p:txBody>
      </p:sp>
      <p:sp>
        <p:nvSpPr>
          <p:cNvPr id="9" name="正方形/長方形 8"/>
          <p:cNvSpPr/>
          <p:nvPr/>
        </p:nvSpPr>
        <p:spPr>
          <a:xfrm>
            <a:off x="4264494" y="3532043"/>
            <a:ext cx="5641505" cy="237077"/>
          </a:xfrm>
          <a:prstGeom prst="rect">
            <a:avLst/>
          </a:prstGeom>
          <a:solidFill>
            <a:schemeClr val="accent5">
              <a:lumMod val="50000"/>
            </a:schemeClr>
          </a:solidFill>
          <a:effectLst/>
        </p:spPr>
        <p:style>
          <a:lnRef idx="0">
            <a:schemeClr val="accent2"/>
          </a:lnRef>
          <a:fillRef idx="3">
            <a:schemeClr val="accent2"/>
          </a:fillRef>
          <a:effectRef idx="3">
            <a:schemeClr val="accent2"/>
          </a:effectRef>
          <a:fontRef idx="minor">
            <a:schemeClr val="lt1"/>
          </a:fontRef>
        </p:style>
        <p:txBody>
          <a:bodyPr rtlCol="0" anchor="ctr"/>
          <a:lstStyle/>
          <a:p>
            <a:pPr algn="ctr"/>
            <a:r>
              <a:rPr lang="ja-JP" altLang="en-US" sz="1200" b="1" dirty="0" smtClean="0">
                <a:latin typeface="游ゴシック" panose="020B0400000000000000" pitchFamily="50" charset="-128"/>
              </a:rPr>
              <a:t>区域設定の考え方の再整理</a:t>
            </a:r>
            <a:endParaRPr lang="en-US" altLang="ja-JP" sz="1200" b="1" dirty="0" smtClean="0">
              <a:latin typeface="游ゴシック" panose="020B0400000000000000" pitchFamily="50" charset="-128"/>
            </a:endParaRPr>
          </a:p>
        </p:txBody>
      </p:sp>
      <p:sp>
        <p:nvSpPr>
          <p:cNvPr id="10" name="テキスト ボックス 9"/>
          <p:cNvSpPr txBox="1"/>
          <p:nvPr/>
        </p:nvSpPr>
        <p:spPr>
          <a:xfrm>
            <a:off x="4264493" y="3769120"/>
            <a:ext cx="5641506" cy="2816156"/>
          </a:xfrm>
          <a:prstGeom prst="rect">
            <a:avLst/>
          </a:prstGeom>
          <a:noFill/>
          <a:ln w="19050">
            <a:solidFill>
              <a:schemeClr val="accent5">
                <a:lumMod val="50000"/>
              </a:schemeClr>
            </a:solidFill>
          </a:ln>
        </p:spPr>
        <p:txBody>
          <a:bodyPr wrap="square" rtlCol="0">
            <a:spAutoFit/>
          </a:bodyPr>
          <a:lstStyle/>
          <a:p>
            <a:r>
              <a:rPr kumimoji="1" lang="ja-JP" altLang="en-US" sz="1200" dirty="0" smtClean="0"/>
              <a:t>○　</a:t>
            </a:r>
            <a:r>
              <a:rPr kumimoji="1" lang="ja-JP" altLang="en-US" sz="1200" b="1" u="sng" dirty="0" smtClean="0"/>
              <a:t>医療の専門化、機能分化が進む中で、全ての疾病に係る入院医療をまとめ</a:t>
            </a:r>
            <a:endParaRPr kumimoji="1" lang="en-US" altLang="ja-JP" sz="1200" b="1" u="sng" dirty="0" smtClean="0"/>
          </a:p>
          <a:p>
            <a:r>
              <a:rPr kumimoji="1" lang="ja-JP" altLang="en-US" sz="1200" dirty="0" smtClean="0"/>
              <a:t>　</a:t>
            </a:r>
            <a:r>
              <a:rPr kumimoji="1" lang="ja-JP" altLang="en-US" sz="1200" b="1" u="sng" dirty="0" smtClean="0"/>
              <a:t>て「一般の入院医療を提供することが可能な区域」を設定することに無理が</a:t>
            </a:r>
            <a:endParaRPr kumimoji="1" lang="en-US" altLang="ja-JP" sz="1200" b="1" u="sng" dirty="0" smtClean="0"/>
          </a:p>
          <a:p>
            <a:r>
              <a:rPr kumimoji="1" lang="ja-JP" altLang="en-US" sz="1200" dirty="0" smtClean="0"/>
              <a:t>　</a:t>
            </a:r>
            <a:r>
              <a:rPr kumimoji="1" lang="ja-JP" altLang="en-US" sz="1200" b="1" u="sng" dirty="0" smtClean="0"/>
              <a:t>生じてきている</a:t>
            </a:r>
            <a:r>
              <a:rPr kumimoji="1" lang="ja-JP" altLang="en-US" sz="1200" dirty="0" smtClean="0"/>
              <a:t>とも考えられ、二次医療圏設定の意義を整理。</a:t>
            </a:r>
            <a:endParaRPr kumimoji="1" lang="en-US" altLang="ja-JP" sz="1200" dirty="0" smtClean="0"/>
          </a:p>
          <a:p>
            <a:endParaRPr kumimoji="1" lang="en-US" altLang="ja-JP" sz="1200" dirty="0" smtClean="0"/>
          </a:p>
          <a:p>
            <a:r>
              <a:rPr kumimoji="1" lang="en-US" altLang="ja-JP" sz="1200" b="1" dirty="0" smtClean="0"/>
              <a:t>【</a:t>
            </a:r>
            <a:r>
              <a:rPr kumimoji="1" lang="ja-JP" altLang="en-US" sz="1200" b="1" dirty="0" smtClean="0"/>
              <a:t>統合（面積拡大）によるメリット</a:t>
            </a:r>
            <a:r>
              <a:rPr kumimoji="1" lang="en-US" altLang="ja-JP" sz="1200" b="1" dirty="0" smtClean="0"/>
              <a:t>】</a:t>
            </a:r>
          </a:p>
          <a:p>
            <a:r>
              <a:rPr kumimoji="1" lang="ja-JP" altLang="en-US" sz="1200" dirty="0" smtClean="0"/>
              <a:t>　・国が理想とする方向に合致（自給率が高くなる）</a:t>
            </a:r>
            <a:endParaRPr kumimoji="1" lang="en-US" altLang="ja-JP" sz="1200" dirty="0" smtClean="0"/>
          </a:p>
          <a:p>
            <a:r>
              <a:rPr kumimoji="1" lang="ja-JP" altLang="en-US" sz="1200" dirty="0" smtClean="0"/>
              <a:t>　・病床の移転可能範囲が拡大</a:t>
            </a:r>
            <a:endParaRPr kumimoji="1" lang="en-US" altLang="ja-JP" sz="1200" dirty="0" smtClean="0"/>
          </a:p>
          <a:p>
            <a:r>
              <a:rPr kumimoji="1" lang="ja-JP" altLang="en-US" sz="1200" dirty="0" smtClean="0"/>
              <a:t>　・各数値目標に対する評価が向上（医師少数区域の改善など）</a:t>
            </a:r>
            <a:endParaRPr kumimoji="1" lang="en-US" altLang="ja-JP" sz="1200" dirty="0" smtClean="0"/>
          </a:p>
          <a:p>
            <a:r>
              <a:rPr kumimoji="1" lang="ja-JP" altLang="en-US" sz="1050" dirty="0" smtClean="0"/>
              <a:t>　　</a:t>
            </a:r>
            <a:r>
              <a:rPr kumimoji="1" lang="en-US" altLang="ja-JP" sz="1050" dirty="0" smtClean="0"/>
              <a:t>※</a:t>
            </a:r>
            <a:r>
              <a:rPr kumimoji="1" lang="ja-JP" altLang="en-US" sz="1050" dirty="0" smtClean="0"/>
              <a:t>現状に変化がないにもかかわらず、数値の改善など行政的なメリットは多い</a:t>
            </a:r>
            <a:endParaRPr kumimoji="1" lang="en-US" altLang="ja-JP" sz="1050" dirty="0" smtClean="0"/>
          </a:p>
          <a:p>
            <a:endParaRPr kumimoji="1" lang="en-US" altLang="ja-JP" sz="1050" dirty="0"/>
          </a:p>
          <a:p>
            <a:r>
              <a:rPr kumimoji="1" lang="en-US" altLang="ja-JP" sz="1200" b="1" dirty="0" smtClean="0"/>
              <a:t>【</a:t>
            </a:r>
            <a:r>
              <a:rPr kumimoji="1" lang="ja-JP" altLang="en-US" sz="1200" b="1" dirty="0" smtClean="0"/>
              <a:t>統合（面積拡大）によるデメリット</a:t>
            </a:r>
            <a:r>
              <a:rPr kumimoji="1" lang="en-US" altLang="ja-JP" sz="1200" b="1" dirty="0" smtClean="0"/>
              <a:t>】</a:t>
            </a:r>
          </a:p>
          <a:p>
            <a:r>
              <a:rPr kumimoji="1" lang="ja-JP" altLang="en-US" sz="1200" dirty="0" smtClean="0"/>
              <a:t>　・病床の都市部への移転を促進</a:t>
            </a:r>
            <a:endParaRPr kumimoji="1" lang="en-US" altLang="ja-JP" sz="1200" dirty="0" smtClean="0"/>
          </a:p>
          <a:p>
            <a:r>
              <a:rPr kumimoji="1" lang="ja-JP" altLang="en-US" sz="1200" dirty="0" smtClean="0"/>
              <a:t>　・医師少数区域から医師多数区域に変更（地域枠医師の配置圏域から除外）</a:t>
            </a:r>
            <a:endParaRPr kumimoji="1" lang="en-US" altLang="ja-JP" sz="1200" dirty="0" smtClean="0"/>
          </a:p>
          <a:p>
            <a:r>
              <a:rPr kumimoji="1" lang="ja-JP" altLang="en-US" sz="1200" dirty="0" smtClean="0"/>
              <a:t>　・保健所のあり方の検討（機能強化が検討されている中で、慎重な対応要）</a:t>
            </a:r>
            <a:endParaRPr kumimoji="1" lang="en-US" altLang="ja-JP" sz="1200" dirty="0"/>
          </a:p>
          <a:p>
            <a:endParaRPr kumimoji="1" lang="en-US" altLang="ja-JP" sz="1200" dirty="0" smtClean="0"/>
          </a:p>
        </p:txBody>
      </p:sp>
    </p:spTree>
    <p:extLst>
      <p:ext uri="{BB962C8B-B14F-4D97-AF65-F5344CB8AC3E}">
        <p14:creationId xmlns:p14="http://schemas.microsoft.com/office/powerpoint/2010/main" val="310629176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2">
      <a:majorFont>
        <a:latin typeface="Calibri Light"/>
        <a:ea typeface="游ゴシック Light"/>
        <a:cs typeface=""/>
      </a:majorFont>
      <a:minorFont>
        <a:latin typeface="Calibri"/>
        <a:ea typeface="游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13386</TotalTime>
  <Words>4102</Words>
  <Application>Microsoft Office PowerPoint</Application>
  <PresentationFormat>A4 210 x 297 mm</PresentationFormat>
  <Paragraphs>419</Paragraphs>
  <Slides>11</Slides>
  <Notes>3</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22" baseType="lpstr">
      <vt:lpstr>ＭＳ Ｐゴシック</vt:lpstr>
      <vt:lpstr>ＭＳ Ｐ明朝</vt:lpstr>
      <vt:lpstr>ＭＳ ゴシック</vt:lpstr>
      <vt:lpstr>メイリオ</vt:lpstr>
      <vt:lpstr>游ゴシック</vt:lpstr>
      <vt:lpstr>游ゴシック Light</vt:lpstr>
      <vt:lpstr>Arial</vt:lpstr>
      <vt:lpstr>Calibri</vt:lpstr>
      <vt:lpstr>Calibri Light</vt:lpstr>
      <vt:lpstr>Office テーマ</vt:lpstr>
      <vt:lpstr>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竹内</dc:creator>
  <cp:lastModifiedBy>伊藤＿睦生</cp:lastModifiedBy>
  <cp:revision>796</cp:revision>
  <cp:lastPrinted>2023-09-08T01:24:59Z</cp:lastPrinted>
  <dcterms:created xsi:type="dcterms:W3CDTF">2023-02-28T12:26:10Z</dcterms:created>
  <dcterms:modified xsi:type="dcterms:W3CDTF">2023-10-12T05:02:51Z</dcterms:modified>
</cp:coreProperties>
</file>