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72" r:id="rId4"/>
  </p:sldMasterIdLst>
  <p:notesMasterIdLst>
    <p:notesMasterId r:id="rId6"/>
  </p:notesMasterIdLst>
  <p:handoutMasterIdLst>
    <p:handoutMasterId r:id="rId7"/>
  </p:handoutMasterIdLst>
  <p:sldIdLst>
    <p:sldId id="625" r:id="rId5"/>
  </p:sldIdLst>
  <p:sldSz cx="9180513" cy="6877050"/>
  <p:notesSz cx="6735763" cy="9866313"/>
  <p:defaultTextStyle>
    <a:defPPr>
      <a:defRPr lang="ja-JP"/>
    </a:defPPr>
    <a:lvl1pPr marL="0" algn="l" defTabSz="917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8754" algn="l" defTabSz="917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7509" algn="l" defTabSz="917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6263" algn="l" defTabSz="917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35018" algn="l" defTabSz="917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93772" algn="l" defTabSz="917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52527" algn="l" defTabSz="917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11281" algn="l" defTabSz="917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70036" algn="l" defTabSz="917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9999"/>
    <a:srgbClr val="F9B277"/>
    <a:srgbClr val="FAC090"/>
    <a:srgbClr val="FBCDA7"/>
    <a:srgbClr val="FFFF99"/>
    <a:srgbClr val="000000"/>
    <a:srgbClr val="66FF66"/>
    <a:srgbClr val="993300"/>
    <a:srgbClr val="8A6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5059" autoAdjust="0"/>
  </p:normalViewPr>
  <p:slideViewPr>
    <p:cSldViewPr>
      <p:cViewPr varScale="1">
        <p:scale>
          <a:sx n="126" d="100"/>
          <a:sy n="126" d="100"/>
        </p:scale>
        <p:origin x="1344" y="132"/>
      </p:cViewPr>
      <p:guideLst>
        <p:guide orient="horz" pos="2166"/>
        <p:guide pos="28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3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302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892" y="0"/>
            <a:ext cx="2919302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80CD40C-3D7C-49B7-A45B-40EE5CDDCB2D}" type="datetimeFigureOut">
              <a:rPr kumimoji="1" lang="ja-JP" altLang="en-US" smtClean="0"/>
              <a:pPr/>
              <a:t>2023/9/22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506"/>
            <a:ext cx="2919302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892" y="9371506"/>
            <a:ext cx="2919302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0DF32B6-B673-44F6-8D20-906F5F884E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489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7" y="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41CBC19D-12DF-4CF9-A106-418196C60D18}" type="datetimeFigureOut">
              <a:rPr kumimoji="1" lang="ja-JP" altLang="en-US" smtClean="0"/>
              <a:pPr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41363"/>
            <a:ext cx="493553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44" tIns="45322" rIns="90644" bIns="4532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371291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7" y="9371291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BE62CA77-C87B-4EF1-9E59-7D7A305AF7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8692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75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8754" algn="l" defTabSz="9175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7509" algn="l" defTabSz="9175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6263" algn="l" defTabSz="9175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35018" algn="l" defTabSz="9175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93772" algn="l" defTabSz="9175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52527" algn="l" defTabSz="9175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11281" algn="l" defTabSz="9175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70036" algn="l" defTabSz="9175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0113" y="741363"/>
            <a:ext cx="4935537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661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8539" y="2136530"/>
            <a:ext cx="7803436" cy="1474108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7080" y="3896995"/>
            <a:ext cx="6426359" cy="17574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6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5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2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11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7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78C-88F2-4744-9407-1A8DA30BD8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7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EA9A-4AA4-4F6B-8047-903E4964825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3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55872" y="275466"/>
            <a:ext cx="2065615" cy="5867779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9027" y="275466"/>
            <a:ext cx="6043838" cy="5867779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5B16-7286-4E3E-A48A-8E23297AAAF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09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9028" y="275476"/>
            <a:ext cx="8262462" cy="5867779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9028" y="6262574"/>
            <a:ext cx="2142120" cy="477573"/>
          </a:xfrm>
        </p:spPr>
        <p:txBody>
          <a:bodyPr/>
          <a:lstStyle>
            <a:lvl1pPr>
              <a:defRPr/>
            </a:lvl1pPr>
          </a:lstStyle>
          <a:p>
            <a:fld id="{A4928F0F-43E5-4A94-879C-AF489DFE6D0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36680" y="6262574"/>
            <a:ext cx="2907162" cy="477573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79368" y="6262574"/>
            <a:ext cx="2142120" cy="477573"/>
          </a:xfrm>
        </p:spPr>
        <p:txBody>
          <a:bodyPr/>
          <a:lstStyle>
            <a:lvl1pPr>
              <a:defRPr/>
            </a:lvl1pPr>
          </a:lstStyle>
          <a:p>
            <a:fld id="{692CE4E7-9D2C-41F5-B3BE-D682B223503A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9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3E6-D01F-4B56-86E7-72C5F72F017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1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5197" y="4419328"/>
            <a:ext cx="7803436" cy="1365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5197" y="2914788"/>
            <a:ext cx="7803436" cy="15043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8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62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35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937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525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11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7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72DD-C03A-483B-952B-27710BDA3F1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70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9028" y="1604652"/>
            <a:ext cx="4054727" cy="45385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66761" y="1604652"/>
            <a:ext cx="4054727" cy="45385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253A-F80C-4D26-ABE1-C5E0A2CB84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30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9026" y="1539377"/>
            <a:ext cx="4056321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8754" indent="0">
              <a:buNone/>
              <a:defRPr sz="2000" b="1"/>
            </a:lvl2pPr>
            <a:lvl3pPr marL="917509" indent="0">
              <a:buNone/>
              <a:defRPr sz="1800" b="1"/>
            </a:lvl3pPr>
            <a:lvl4pPr marL="1376263" indent="0">
              <a:buNone/>
              <a:defRPr sz="1600" b="1"/>
            </a:lvl4pPr>
            <a:lvl5pPr marL="1835018" indent="0">
              <a:buNone/>
              <a:defRPr sz="1600" b="1"/>
            </a:lvl5pPr>
            <a:lvl6pPr marL="2293772" indent="0">
              <a:buNone/>
              <a:defRPr sz="1600" b="1"/>
            </a:lvl6pPr>
            <a:lvl7pPr marL="2752527" indent="0">
              <a:buNone/>
              <a:defRPr sz="1600" b="1"/>
            </a:lvl7pPr>
            <a:lvl8pPr marL="3211281" indent="0">
              <a:buNone/>
              <a:defRPr sz="1600" b="1"/>
            </a:lvl8pPr>
            <a:lvl9pPr marL="367003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9026" y="2180916"/>
            <a:ext cx="4056321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63581" y="1539377"/>
            <a:ext cx="4057914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8754" indent="0">
              <a:buNone/>
              <a:defRPr sz="2000" b="1"/>
            </a:lvl2pPr>
            <a:lvl3pPr marL="917509" indent="0">
              <a:buNone/>
              <a:defRPr sz="1800" b="1"/>
            </a:lvl3pPr>
            <a:lvl4pPr marL="1376263" indent="0">
              <a:buNone/>
              <a:defRPr sz="1600" b="1"/>
            </a:lvl4pPr>
            <a:lvl5pPr marL="1835018" indent="0">
              <a:buNone/>
              <a:defRPr sz="1600" b="1"/>
            </a:lvl5pPr>
            <a:lvl6pPr marL="2293772" indent="0">
              <a:buNone/>
              <a:defRPr sz="1600" b="1"/>
            </a:lvl6pPr>
            <a:lvl7pPr marL="2752527" indent="0">
              <a:buNone/>
              <a:defRPr sz="1600" b="1"/>
            </a:lvl7pPr>
            <a:lvl8pPr marL="3211281" indent="0">
              <a:buNone/>
              <a:defRPr sz="1600" b="1"/>
            </a:lvl8pPr>
            <a:lvl9pPr marL="367003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581" y="2180916"/>
            <a:ext cx="4057914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23A2-206A-4AC9-BD4D-F3A9158341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7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EFBB-B097-432F-92D5-E34B0D94CCF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0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7F1A-5205-497C-916A-1F5A7BC90D1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9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029" y="273808"/>
            <a:ext cx="3020326" cy="11652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89326" y="273875"/>
            <a:ext cx="5132162" cy="5869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9029" y="1439090"/>
            <a:ext cx="3020326" cy="4704094"/>
          </a:xfrm>
        </p:spPr>
        <p:txBody>
          <a:bodyPr/>
          <a:lstStyle>
            <a:lvl1pPr marL="0" indent="0">
              <a:buNone/>
              <a:defRPr sz="1400"/>
            </a:lvl1pPr>
            <a:lvl2pPr marL="458754" indent="0">
              <a:buNone/>
              <a:defRPr sz="1200"/>
            </a:lvl2pPr>
            <a:lvl3pPr marL="917509" indent="0">
              <a:buNone/>
              <a:defRPr sz="1000"/>
            </a:lvl3pPr>
            <a:lvl4pPr marL="1376263" indent="0">
              <a:buNone/>
              <a:defRPr sz="900"/>
            </a:lvl4pPr>
            <a:lvl5pPr marL="1835018" indent="0">
              <a:buNone/>
              <a:defRPr sz="900"/>
            </a:lvl5pPr>
            <a:lvl6pPr marL="2293772" indent="0">
              <a:buNone/>
              <a:defRPr sz="900"/>
            </a:lvl6pPr>
            <a:lvl7pPr marL="2752527" indent="0">
              <a:buNone/>
              <a:defRPr sz="900"/>
            </a:lvl7pPr>
            <a:lvl8pPr marL="3211281" indent="0">
              <a:buNone/>
              <a:defRPr sz="900"/>
            </a:lvl8pPr>
            <a:lvl9pPr marL="367003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2BE-25D2-4579-8AD7-1FEE1A44738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5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9447" y="4813935"/>
            <a:ext cx="5508308" cy="568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9447" y="614477"/>
            <a:ext cx="5508308" cy="4126230"/>
          </a:xfrm>
        </p:spPr>
        <p:txBody>
          <a:bodyPr/>
          <a:lstStyle>
            <a:lvl1pPr marL="0" indent="0">
              <a:buNone/>
              <a:defRPr sz="3200"/>
            </a:lvl1pPr>
            <a:lvl2pPr marL="458754" indent="0">
              <a:buNone/>
              <a:defRPr sz="2800"/>
            </a:lvl2pPr>
            <a:lvl3pPr marL="917509" indent="0">
              <a:buNone/>
              <a:defRPr sz="2400"/>
            </a:lvl3pPr>
            <a:lvl4pPr marL="1376263" indent="0">
              <a:buNone/>
              <a:defRPr sz="2000"/>
            </a:lvl4pPr>
            <a:lvl5pPr marL="1835018" indent="0">
              <a:buNone/>
              <a:defRPr sz="2000"/>
            </a:lvl5pPr>
            <a:lvl6pPr marL="2293772" indent="0">
              <a:buNone/>
              <a:defRPr sz="2000"/>
            </a:lvl6pPr>
            <a:lvl7pPr marL="2752527" indent="0">
              <a:buNone/>
              <a:defRPr sz="2000"/>
            </a:lvl7pPr>
            <a:lvl8pPr marL="3211281" indent="0">
              <a:buNone/>
              <a:defRPr sz="2000"/>
            </a:lvl8pPr>
            <a:lvl9pPr marL="3670036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9447" y="5382247"/>
            <a:ext cx="5508308" cy="807098"/>
          </a:xfrm>
        </p:spPr>
        <p:txBody>
          <a:bodyPr/>
          <a:lstStyle>
            <a:lvl1pPr marL="0" indent="0">
              <a:buNone/>
              <a:defRPr sz="1400"/>
            </a:lvl1pPr>
            <a:lvl2pPr marL="458754" indent="0">
              <a:buNone/>
              <a:defRPr sz="1200"/>
            </a:lvl2pPr>
            <a:lvl3pPr marL="917509" indent="0">
              <a:buNone/>
              <a:defRPr sz="1000"/>
            </a:lvl3pPr>
            <a:lvl4pPr marL="1376263" indent="0">
              <a:buNone/>
              <a:defRPr sz="900"/>
            </a:lvl4pPr>
            <a:lvl5pPr marL="1835018" indent="0">
              <a:buNone/>
              <a:defRPr sz="900"/>
            </a:lvl5pPr>
            <a:lvl6pPr marL="2293772" indent="0">
              <a:buNone/>
              <a:defRPr sz="900"/>
            </a:lvl6pPr>
            <a:lvl7pPr marL="2752527" indent="0">
              <a:buNone/>
              <a:defRPr sz="900"/>
            </a:lvl7pPr>
            <a:lvl8pPr marL="3211281" indent="0">
              <a:buNone/>
              <a:defRPr sz="900"/>
            </a:lvl8pPr>
            <a:lvl9pPr marL="367003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7783-50FC-478E-8123-A265669D9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83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9026" y="275401"/>
            <a:ext cx="8262462" cy="1146175"/>
          </a:xfrm>
          <a:prstGeom prst="rect">
            <a:avLst/>
          </a:prstGeom>
        </p:spPr>
        <p:txBody>
          <a:bodyPr vert="horz" lIns="91751" tIns="45875" rIns="91751" bIns="45875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9026" y="1604652"/>
            <a:ext cx="8262462" cy="4538535"/>
          </a:xfrm>
          <a:prstGeom prst="rect">
            <a:avLst/>
          </a:prstGeom>
        </p:spPr>
        <p:txBody>
          <a:bodyPr vert="horz" lIns="91751" tIns="45875" rIns="91751" bIns="458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9028" y="6374194"/>
            <a:ext cx="2142120" cy="366139"/>
          </a:xfrm>
          <a:prstGeom prst="rect">
            <a:avLst/>
          </a:prstGeom>
        </p:spPr>
        <p:txBody>
          <a:bodyPr vert="horz" lIns="91751" tIns="45875" rIns="91751" bIns="4587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7E1FA-E458-4E99-9F60-3895D953DDC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2023/9/22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36676" y="6374194"/>
            <a:ext cx="2907162" cy="366139"/>
          </a:xfrm>
          <a:prstGeom prst="rect">
            <a:avLst/>
          </a:prstGeom>
        </p:spPr>
        <p:txBody>
          <a:bodyPr vert="horz" lIns="91751" tIns="45875" rIns="91751" bIns="4587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79368" y="6374194"/>
            <a:ext cx="2142120" cy="366139"/>
          </a:xfrm>
          <a:prstGeom prst="rect">
            <a:avLst/>
          </a:prstGeom>
        </p:spPr>
        <p:txBody>
          <a:bodyPr vert="horz" lIns="91751" tIns="45875" rIns="91751" bIns="4587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61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</p:sldLayoutIdLst>
  <p:hf hdr="0" ftr="0" dt="0"/>
  <p:txStyles>
    <p:titleStyle>
      <a:lvl1pPr algn="ctr" defTabSz="91750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4066" indent="-344066" algn="l" defTabSz="917509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5476" indent="-286722" algn="l" defTabSz="917509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6886" indent="-229377" algn="l" defTabSz="917509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5641" indent="-229377" algn="l" defTabSz="917509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4395" indent="-229377" algn="l" defTabSz="917509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3150" indent="-229377" algn="l" defTabSz="9175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904" indent="-229377" algn="l" defTabSz="9175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40659" indent="-229377" algn="l" defTabSz="9175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99413" indent="-229377" algn="l" defTabSz="9175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75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8754" algn="l" defTabSz="9175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7509" algn="l" defTabSz="9175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263" algn="l" defTabSz="9175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5018" algn="l" defTabSz="9175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3772" algn="l" defTabSz="9175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2527" algn="l" defTabSz="9175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11281" algn="l" defTabSz="9175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70036" algn="l" defTabSz="9175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038624"/>
              </p:ext>
            </p:extLst>
          </p:nvPr>
        </p:nvGraphicFramePr>
        <p:xfrm>
          <a:off x="95696" y="411612"/>
          <a:ext cx="8989125" cy="6379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2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8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195">
                  <a:extLst>
                    <a:ext uri="{9D8B030D-6E8A-4147-A177-3AD203B41FA5}">
                      <a16:colId xmlns:a16="http://schemas.microsoft.com/office/drawing/2014/main" val="3568614851"/>
                    </a:ext>
                  </a:extLst>
                </a:gridCol>
              </a:tblGrid>
              <a:tr h="2906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年月</a:t>
                      </a:r>
                    </a:p>
                  </a:txBody>
                  <a:tcPr marL="40921" marR="40921" marT="20227" marB="2022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市区町村</a:t>
                      </a:r>
                    </a:p>
                  </a:txBody>
                  <a:tcPr marL="40921" marR="40921" marT="20227" marB="2022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都道府県</a:t>
                      </a:r>
                    </a:p>
                  </a:txBody>
                  <a:tcPr marL="40921" marR="40921" marT="20227" marB="2022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国</a:t>
                      </a:r>
                    </a:p>
                  </a:txBody>
                  <a:tcPr marL="40921" marR="40921" marT="20227" marB="2022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（参考）</a:t>
                      </a:r>
                    </a:p>
                  </a:txBody>
                  <a:tcPr marL="40921" marR="40921" marT="20227" marB="202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9385"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年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100"/>
                        </a:lnSpc>
                        <a:tabLst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年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40921" marR="40921" marT="20227" marB="2022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0921" marR="40921" marT="20227" marB="2022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0921" marR="40921" marT="20227" marB="2022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0921" marR="40921" marT="20227" marB="20227"/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人材推計ｼｰﾄ配布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予定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回人材推計集計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75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予定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75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回人材推計集計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75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予定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40921" marR="40921" marT="20227" marB="202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タイトル 1"/>
          <p:cNvSpPr txBox="1">
            <a:spLocks/>
          </p:cNvSpPr>
          <p:nvPr/>
        </p:nvSpPr>
        <p:spPr>
          <a:xfrm>
            <a:off x="-12063" y="-8812"/>
            <a:ext cx="9198769" cy="370896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751" tIns="45875" rIns="91751" bIns="45875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第９期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介護保険事業計画の作成に向けた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スケジュールについて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11898" y="6534869"/>
            <a:ext cx="7579332" cy="2174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0450" tIns="20225" rIns="40450" bIns="20225" rtlCol="0" anchor="ctr"/>
          <a:lstStyle/>
          <a:p>
            <a:pPr algn="ctr"/>
            <a:r>
              <a:rPr lang="ja-JP" altLang="en-US" sz="1100" dirty="0">
                <a:solidFill>
                  <a:prstClr val="black"/>
                </a:solidFill>
              </a:rPr>
              <a:t>第９期介護保険事業計画スタート</a:t>
            </a: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30427" y="4753027"/>
            <a:ext cx="2347108" cy="8722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/>
          <a:lstStyle/>
          <a:p>
            <a:r>
              <a:rPr lang="ja-JP" altLang="en-US" sz="1100" dirty="0">
                <a:solidFill>
                  <a:prstClr val="black"/>
                </a:solidFill>
              </a:rPr>
              <a:t>・介護保険事業計画を議会に報告</a:t>
            </a:r>
          </a:p>
          <a:p>
            <a:r>
              <a:rPr lang="ja-JP" altLang="en-US" sz="1100" dirty="0">
                <a:solidFill>
                  <a:prstClr val="black"/>
                </a:solidFill>
              </a:rPr>
              <a:t>・介護保険条例の改正</a:t>
            </a: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612260" y="4752786"/>
            <a:ext cx="1950124" cy="8699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/>
          <a:lstStyle/>
          <a:p>
            <a:r>
              <a:rPr lang="ja-JP" altLang="en-US" sz="1100" dirty="0">
                <a:solidFill>
                  <a:prstClr val="black"/>
                </a:solidFill>
              </a:rPr>
              <a:t>介護保険事業支援計画を議会に報告</a:t>
            </a: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830427" y="1009812"/>
            <a:ext cx="2357735" cy="1686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/>
          <a:lstStyle/>
          <a:p>
            <a:pPr algn="ctr"/>
            <a:r>
              <a:rPr lang="ja-JP" altLang="en-US" sz="1100" dirty="0">
                <a:solidFill>
                  <a:prstClr val="black"/>
                </a:solidFill>
              </a:rPr>
              <a:t>サービス見込量等の設定作業開始</a:t>
            </a: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004637" y="975512"/>
            <a:ext cx="1930887" cy="195226"/>
          </a:xfrm>
          <a:prstGeom prst="rect">
            <a:avLst/>
          </a:prstGeom>
          <a:ln>
            <a:prstDash val="sys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</a:rPr>
              <a:t>推計ツール確定版</a:t>
            </a:r>
            <a:r>
              <a:rPr lang="en-US" altLang="ja-JP" sz="1000" dirty="0">
                <a:solidFill>
                  <a:prstClr val="black"/>
                </a:solidFill>
              </a:rPr>
              <a:t>14.0</a:t>
            </a:r>
            <a:r>
              <a:rPr lang="ja-JP" altLang="en-US" sz="1000" dirty="0">
                <a:solidFill>
                  <a:prstClr val="black"/>
                </a:solidFill>
              </a:rPr>
              <a:t>次リリース</a:t>
            </a: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847319" y="2138438"/>
            <a:ext cx="2280127" cy="218046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0450" tIns="20225" rIns="40450" bIns="20225" rtlCol="0" anchor="ctr"/>
          <a:lstStyle/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第１回サービス見込量の提出</a:t>
            </a: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5903823" y="717025"/>
            <a:ext cx="2487407" cy="208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/>
          <a:lstStyle/>
          <a:p>
            <a:pPr algn="ctr"/>
            <a:r>
              <a:rPr lang="ja-JP" altLang="en-US" sz="1100" dirty="0">
                <a:solidFill>
                  <a:prstClr val="black"/>
                </a:solidFill>
              </a:rPr>
              <a:t>課長会議配信</a:t>
            </a:r>
            <a:r>
              <a:rPr lang="ja-JP" altLang="en-US" sz="1000" dirty="0">
                <a:solidFill>
                  <a:prstClr val="black"/>
                </a:solidFill>
              </a:rPr>
              <a:t>（第９期基本指針案を提示）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971876" y="2574951"/>
            <a:ext cx="2072761" cy="659553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>
            <a:normAutofit/>
          </a:bodyPr>
          <a:lstStyle/>
          <a:p>
            <a:r>
              <a:rPr lang="ja-JP" altLang="en-US" sz="1100" dirty="0">
                <a:solidFill>
                  <a:prstClr val="black"/>
                </a:solidFill>
              </a:rPr>
              <a:t>都道府県との調整（ヒアリング等）</a:t>
            </a:r>
            <a:endParaRPr lang="en-US" altLang="ja-JP" sz="1100" dirty="0">
              <a:solidFill>
                <a:prstClr val="black"/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 bwMode="auto">
          <a:xfrm flipH="1">
            <a:off x="847319" y="1157855"/>
            <a:ext cx="7841" cy="96588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1" name="直線矢印コネクタ 30"/>
          <p:cNvCxnSpPr/>
          <p:nvPr/>
        </p:nvCxnSpPr>
        <p:spPr bwMode="auto">
          <a:xfrm>
            <a:off x="830427" y="4263327"/>
            <a:ext cx="0" cy="4897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36" name="正方形/長方形 35"/>
          <p:cNvSpPr/>
          <p:nvPr/>
        </p:nvSpPr>
        <p:spPr bwMode="auto">
          <a:xfrm>
            <a:off x="3603444" y="712288"/>
            <a:ext cx="1901241" cy="526449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>
            <a:normAutofit/>
          </a:bodyPr>
          <a:lstStyle/>
          <a:p>
            <a:pPr marL="88900" indent="-88900"/>
            <a:r>
              <a:rPr lang="ja-JP" altLang="en-US" sz="1050" dirty="0">
                <a:solidFill>
                  <a:schemeClr val="tx1"/>
                </a:solidFill>
              </a:rPr>
              <a:t>・介護療養病床・医療療養病床の転換意向調査を結果を市町村に提供</a:t>
            </a: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6014706" y="4446967"/>
            <a:ext cx="2376524" cy="2151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</a:rPr>
              <a:t>報酬改定率、制度見直しの係数等を設定</a:t>
            </a:r>
          </a:p>
        </p:txBody>
      </p:sp>
      <p:cxnSp>
        <p:nvCxnSpPr>
          <p:cNvPr id="41" name="直線矢印コネクタ 40"/>
          <p:cNvCxnSpPr/>
          <p:nvPr/>
        </p:nvCxnSpPr>
        <p:spPr bwMode="auto">
          <a:xfrm flipH="1">
            <a:off x="3117522" y="4516311"/>
            <a:ext cx="2881991" cy="63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9" name="左矢印 48"/>
          <p:cNvSpPr/>
          <p:nvPr/>
        </p:nvSpPr>
        <p:spPr bwMode="auto">
          <a:xfrm flipH="1">
            <a:off x="3193012" y="2127164"/>
            <a:ext cx="344442" cy="229320"/>
          </a:xfrm>
          <a:prstGeom prst="leftArrow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40450" tIns="20225" rIns="40450" bIns="20225" rtlCol="0" anchor="ctr"/>
          <a:lstStyle/>
          <a:p>
            <a:pPr algn="ctr"/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3581572" y="1542296"/>
            <a:ext cx="1923113" cy="568761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>
            <a:noAutofit/>
          </a:bodyPr>
          <a:lstStyle/>
          <a:p>
            <a:r>
              <a:rPr lang="ja-JP" altLang="en-US" sz="1050" dirty="0"/>
              <a:t>・都道府県や市町村の医療・介護担当者等の関係者による協議の場を開催</a:t>
            </a:r>
            <a:endParaRPr lang="en-US" altLang="ja-JP" sz="1050" dirty="0">
              <a:solidFill>
                <a:prstClr val="black"/>
              </a:solidFill>
            </a:endParaRPr>
          </a:p>
        </p:txBody>
      </p:sp>
      <p:sp>
        <p:nvSpPr>
          <p:cNvPr id="59" name="左右矢印 58"/>
          <p:cNvSpPr/>
          <p:nvPr/>
        </p:nvSpPr>
        <p:spPr>
          <a:xfrm>
            <a:off x="3115291" y="2891221"/>
            <a:ext cx="396320" cy="243323"/>
          </a:xfrm>
          <a:prstGeom prst="leftRightArrow">
            <a:avLst>
              <a:gd name="adj1" fmla="val 51361"/>
              <a:gd name="adj2" fmla="val 3206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左矢印 59"/>
          <p:cNvSpPr/>
          <p:nvPr/>
        </p:nvSpPr>
        <p:spPr bwMode="auto">
          <a:xfrm>
            <a:off x="3199920" y="778067"/>
            <a:ext cx="310572" cy="235485"/>
          </a:xfrm>
          <a:prstGeom prst="leftArrow">
            <a:avLst/>
          </a:prstGeom>
          <a:solidFill>
            <a:schemeClr val="bg1"/>
          </a:solidFill>
          <a:ln w="6350"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40450" tIns="20225" rIns="40450" bIns="20225" rtlCol="0" anchor="ctr"/>
          <a:lstStyle/>
          <a:p>
            <a:pPr algn="ctr"/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6005932" y="1228340"/>
            <a:ext cx="2247037" cy="195226"/>
          </a:xfrm>
          <a:prstGeom prst="rect">
            <a:avLst/>
          </a:prstGeom>
          <a:ln>
            <a:prstDash val="sys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</a:rPr>
              <a:t>推計ツール操作方法等の説明動画配信</a:t>
            </a:r>
            <a:endParaRPr lang="en-US" altLang="ja-JP" sz="1000" dirty="0">
              <a:solidFill>
                <a:prstClr val="black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3549068" y="2135821"/>
            <a:ext cx="1971608" cy="218046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0450" tIns="20225" rIns="40450" bIns="20225" rtlCol="0" anchor="ctr"/>
          <a:lstStyle/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第１回サービス見込量の提出</a:t>
            </a:r>
          </a:p>
        </p:txBody>
      </p:sp>
      <p:sp>
        <p:nvSpPr>
          <p:cNvPr id="68" name="左矢印 67"/>
          <p:cNvSpPr/>
          <p:nvPr/>
        </p:nvSpPr>
        <p:spPr bwMode="auto">
          <a:xfrm flipH="1">
            <a:off x="5607300" y="2137461"/>
            <a:ext cx="335659" cy="229320"/>
          </a:xfrm>
          <a:prstGeom prst="leftArrow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40450" tIns="20225" rIns="40450" bIns="20225" rtlCol="0" anchor="ctr"/>
          <a:lstStyle/>
          <a:p>
            <a:pPr algn="ctr"/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6029583" y="2149871"/>
            <a:ext cx="1971608" cy="218046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0450" tIns="20225" rIns="40450" bIns="20225" rtlCol="0" anchor="ctr"/>
          <a:lstStyle/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第１回サービス見込量集計</a:t>
            </a: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5988940" y="1897928"/>
            <a:ext cx="2402290" cy="217459"/>
          </a:xfrm>
          <a:prstGeom prst="rect">
            <a:avLst/>
          </a:prstGeom>
          <a:ln>
            <a:prstDash val="sys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</a:rPr>
              <a:t>推計ツール確定版</a:t>
            </a:r>
            <a:r>
              <a:rPr lang="en-US" altLang="ja-JP" sz="1000" dirty="0">
                <a:solidFill>
                  <a:prstClr val="black"/>
                </a:solidFill>
              </a:rPr>
              <a:t>14.5</a:t>
            </a:r>
            <a:r>
              <a:rPr lang="ja-JP" altLang="en-US" sz="1000" dirty="0">
                <a:solidFill>
                  <a:prstClr val="black"/>
                </a:solidFill>
              </a:rPr>
              <a:t>次</a:t>
            </a:r>
            <a:r>
              <a:rPr lang="ja-JP" altLang="en-US" sz="700" dirty="0">
                <a:solidFill>
                  <a:prstClr val="black"/>
                </a:solidFill>
              </a:rPr>
              <a:t>（集計機能等）</a:t>
            </a:r>
            <a:r>
              <a:rPr lang="ja-JP" altLang="en-US" sz="1000" dirty="0">
                <a:solidFill>
                  <a:prstClr val="black"/>
                </a:solidFill>
              </a:rPr>
              <a:t>リリース</a:t>
            </a: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971385" y="1553304"/>
            <a:ext cx="2000754" cy="489979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>
            <a:normAutofit/>
          </a:bodyPr>
          <a:lstStyle/>
          <a:p>
            <a:r>
              <a:rPr lang="ja-JP" altLang="en-US" sz="1100" dirty="0">
                <a:solidFill>
                  <a:prstClr val="black"/>
                </a:solidFill>
              </a:rPr>
              <a:t>推計作業</a:t>
            </a:r>
            <a:endParaRPr lang="en-US" altLang="ja-JP" sz="1100" dirty="0">
              <a:solidFill>
                <a:prstClr val="black"/>
              </a:solidFill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 flipH="1">
            <a:off x="825068" y="2395122"/>
            <a:ext cx="26591" cy="16940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73" name="正方形/長方形 72"/>
          <p:cNvSpPr/>
          <p:nvPr/>
        </p:nvSpPr>
        <p:spPr bwMode="auto">
          <a:xfrm>
            <a:off x="3558940" y="2579172"/>
            <a:ext cx="1961736" cy="1373884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>
            <a:normAutofit/>
          </a:bodyPr>
          <a:lstStyle/>
          <a:p>
            <a:r>
              <a:rPr lang="ja-JP" altLang="en-US" sz="1100" dirty="0">
                <a:solidFill>
                  <a:prstClr val="black"/>
                </a:solidFill>
              </a:rPr>
              <a:t>市町村、国（地方厚生局）との調整（ヒアリング等）</a:t>
            </a:r>
            <a:endParaRPr lang="en-US" altLang="ja-JP" sz="1100" dirty="0">
              <a:solidFill>
                <a:prstClr val="black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6044658" y="2844000"/>
            <a:ext cx="2208311" cy="330183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>
            <a:normAutofit/>
          </a:bodyPr>
          <a:lstStyle/>
          <a:p>
            <a:r>
              <a:rPr lang="ja-JP" altLang="en-US" sz="900" dirty="0">
                <a:solidFill>
                  <a:prstClr val="black"/>
                </a:solidFill>
              </a:rPr>
              <a:t>地方厚生局を通じた都道府県ヒアリング</a:t>
            </a:r>
            <a:endParaRPr lang="en-US" altLang="ja-JP" sz="900" dirty="0">
              <a:solidFill>
                <a:prstClr val="black"/>
              </a:solidFill>
            </a:endParaRPr>
          </a:p>
        </p:txBody>
      </p:sp>
      <p:sp>
        <p:nvSpPr>
          <p:cNvPr id="75" name="左右矢印 74"/>
          <p:cNvSpPr/>
          <p:nvPr/>
        </p:nvSpPr>
        <p:spPr>
          <a:xfrm>
            <a:off x="5592620" y="2907170"/>
            <a:ext cx="396320" cy="243323"/>
          </a:xfrm>
          <a:prstGeom prst="leftRightArrow">
            <a:avLst>
              <a:gd name="adj1" fmla="val 51361"/>
              <a:gd name="adj2" fmla="val 3206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 bwMode="auto">
          <a:xfrm>
            <a:off x="6026233" y="3438525"/>
            <a:ext cx="2053094" cy="2010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</a:rPr>
              <a:t>調整交付金関係の確定係数を設定</a:t>
            </a: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825068" y="4105784"/>
            <a:ext cx="2280127" cy="30144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0450" tIns="20225" rIns="40450" bIns="20225" rtlCol="0" anchor="ctr"/>
          <a:lstStyle/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第２回サービス見込量、</a:t>
            </a:r>
            <a:endParaRPr lang="en-US" altLang="ja-JP" sz="900" dirty="0">
              <a:solidFill>
                <a:prstClr val="black"/>
              </a:solidFill>
            </a:endParaRPr>
          </a:p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必要利用定員総数の提出</a:t>
            </a: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3510135" y="4101056"/>
            <a:ext cx="1986892" cy="30144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0450" tIns="20225" rIns="40450" bIns="20225" rtlCol="0" anchor="ctr"/>
          <a:lstStyle/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第２回サービス見込量、</a:t>
            </a:r>
            <a:endParaRPr lang="en-US" altLang="ja-JP" sz="900" dirty="0">
              <a:solidFill>
                <a:prstClr val="black"/>
              </a:solidFill>
            </a:endParaRPr>
          </a:p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必要利用定員総数の提出</a:t>
            </a:r>
          </a:p>
        </p:txBody>
      </p:sp>
      <p:sp>
        <p:nvSpPr>
          <p:cNvPr id="79" name="左矢印 78"/>
          <p:cNvSpPr/>
          <p:nvPr/>
        </p:nvSpPr>
        <p:spPr bwMode="auto">
          <a:xfrm flipH="1">
            <a:off x="5602908" y="4090103"/>
            <a:ext cx="344442" cy="229320"/>
          </a:xfrm>
          <a:prstGeom prst="leftArrow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40450" tIns="20225" rIns="40450" bIns="20225" rtlCol="0" anchor="ctr"/>
          <a:lstStyle/>
          <a:p>
            <a:pPr algn="ctr"/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80" name="左矢印 79"/>
          <p:cNvSpPr/>
          <p:nvPr/>
        </p:nvSpPr>
        <p:spPr bwMode="auto">
          <a:xfrm flipH="1">
            <a:off x="3174026" y="4125453"/>
            <a:ext cx="344442" cy="229320"/>
          </a:xfrm>
          <a:prstGeom prst="leftArrow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40450" tIns="20225" rIns="40450" bIns="20225" rtlCol="0" anchor="ctr"/>
          <a:lstStyle/>
          <a:p>
            <a:pPr algn="ctr"/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6014299" y="4089160"/>
            <a:ext cx="1986892" cy="30144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0450" tIns="20225" rIns="40450" bIns="20225" rtlCol="0" anchor="ctr"/>
          <a:lstStyle/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第２回サービス見込量、</a:t>
            </a:r>
            <a:endParaRPr lang="en-US" altLang="ja-JP" sz="900" dirty="0">
              <a:solidFill>
                <a:prstClr val="black"/>
              </a:solidFill>
            </a:endParaRPr>
          </a:p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必要利用定員総数の集計</a:t>
            </a:r>
          </a:p>
        </p:txBody>
      </p:sp>
      <p:cxnSp>
        <p:nvCxnSpPr>
          <p:cNvPr id="84" name="直線矢印コネクタ 83"/>
          <p:cNvCxnSpPr>
            <a:cxnSpLocks/>
          </p:cNvCxnSpPr>
          <p:nvPr/>
        </p:nvCxnSpPr>
        <p:spPr bwMode="auto">
          <a:xfrm flipH="1">
            <a:off x="3100251" y="3554037"/>
            <a:ext cx="2925982" cy="77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87" name="正方形/長方形 86"/>
          <p:cNvSpPr/>
          <p:nvPr/>
        </p:nvSpPr>
        <p:spPr bwMode="auto">
          <a:xfrm>
            <a:off x="811898" y="5906098"/>
            <a:ext cx="2280127" cy="30144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0450" tIns="20225" rIns="40450" bIns="20225" rtlCol="0" anchor="ctr"/>
          <a:lstStyle/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保険料、サービス見込量、</a:t>
            </a:r>
            <a:endParaRPr lang="en-US" altLang="ja-JP" sz="900" dirty="0">
              <a:solidFill>
                <a:prstClr val="black"/>
              </a:solidFill>
            </a:endParaRPr>
          </a:p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必要利用定員総数の提出</a:t>
            </a:r>
          </a:p>
        </p:txBody>
      </p:sp>
      <p:sp>
        <p:nvSpPr>
          <p:cNvPr id="88" name="正方形/長方形 87"/>
          <p:cNvSpPr/>
          <p:nvPr/>
        </p:nvSpPr>
        <p:spPr bwMode="auto">
          <a:xfrm>
            <a:off x="3510135" y="5914758"/>
            <a:ext cx="1986892" cy="30144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0450" tIns="20225" rIns="40450" bIns="20225" rtlCol="0" anchor="ctr"/>
          <a:lstStyle/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保険料、サービス見込量、</a:t>
            </a:r>
            <a:endParaRPr lang="en-US" altLang="ja-JP" sz="900" dirty="0">
              <a:solidFill>
                <a:prstClr val="black"/>
              </a:solidFill>
            </a:endParaRPr>
          </a:p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必要利用定員総数の提出</a:t>
            </a:r>
          </a:p>
        </p:txBody>
      </p:sp>
      <p:sp>
        <p:nvSpPr>
          <p:cNvPr id="89" name="左矢印 88"/>
          <p:cNvSpPr/>
          <p:nvPr/>
        </p:nvSpPr>
        <p:spPr bwMode="auto">
          <a:xfrm flipH="1">
            <a:off x="5594909" y="5955307"/>
            <a:ext cx="344442" cy="229320"/>
          </a:xfrm>
          <a:prstGeom prst="leftArrow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40450" tIns="20225" rIns="40450" bIns="20225" rtlCol="0" anchor="ctr"/>
          <a:lstStyle/>
          <a:p>
            <a:pPr algn="ctr"/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90" name="左矢印 89"/>
          <p:cNvSpPr/>
          <p:nvPr/>
        </p:nvSpPr>
        <p:spPr bwMode="auto">
          <a:xfrm flipH="1">
            <a:off x="3163265" y="5939516"/>
            <a:ext cx="344442" cy="229320"/>
          </a:xfrm>
          <a:prstGeom prst="leftArrow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40450" tIns="20225" rIns="40450" bIns="20225" rtlCol="0" anchor="ctr"/>
          <a:lstStyle/>
          <a:p>
            <a:pPr algn="ctr"/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 bwMode="auto">
          <a:xfrm>
            <a:off x="6005933" y="5945392"/>
            <a:ext cx="1986892" cy="30144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0450" tIns="20225" rIns="40450" bIns="20225" rtlCol="0" anchor="ctr"/>
          <a:lstStyle/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保険料、サービス見込量、</a:t>
            </a:r>
            <a:endParaRPr lang="en-US" altLang="ja-JP" sz="900" dirty="0">
              <a:solidFill>
                <a:prstClr val="black"/>
              </a:solidFill>
            </a:endParaRPr>
          </a:p>
          <a:p>
            <a:pPr algn="ctr"/>
            <a:r>
              <a:rPr lang="ja-JP" altLang="en-US" sz="900" dirty="0">
                <a:solidFill>
                  <a:prstClr val="black"/>
                </a:solidFill>
              </a:rPr>
              <a:t>必要利用定員総数の集計</a:t>
            </a:r>
          </a:p>
        </p:txBody>
      </p:sp>
      <p:sp>
        <p:nvSpPr>
          <p:cNvPr id="94" name="左右矢印 93"/>
          <p:cNvSpPr/>
          <p:nvPr/>
        </p:nvSpPr>
        <p:spPr>
          <a:xfrm>
            <a:off x="3174026" y="1668492"/>
            <a:ext cx="396320" cy="243323"/>
          </a:xfrm>
          <a:prstGeom prst="leftRightArrow">
            <a:avLst>
              <a:gd name="adj1" fmla="val 51361"/>
              <a:gd name="adj2" fmla="val 3206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 bwMode="auto">
          <a:xfrm>
            <a:off x="6033536" y="2504524"/>
            <a:ext cx="2295317" cy="281385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>
            <a:noAutofit/>
          </a:bodyPr>
          <a:lstStyle/>
          <a:p>
            <a:r>
              <a:rPr lang="ja-JP" altLang="en-US" sz="900" dirty="0">
                <a:solidFill>
                  <a:prstClr val="black"/>
                </a:solidFill>
              </a:rPr>
              <a:t>集計を踏まえた推計に当たっての留意事項を事務連絡</a:t>
            </a:r>
            <a:endParaRPr lang="en-US" altLang="ja-JP" sz="900" dirty="0">
              <a:solidFill>
                <a:prstClr val="black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6029583" y="3733204"/>
            <a:ext cx="1971608" cy="281385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>
            <a:noAutofit/>
          </a:bodyPr>
          <a:lstStyle/>
          <a:p>
            <a:r>
              <a:rPr lang="ja-JP" altLang="en-US" sz="900" dirty="0">
                <a:solidFill>
                  <a:prstClr val="black"/>
                </a:solidFill>
              </a:rPr>
              <a:t>ヒアリングを踏まえた推計に当たっての留意事項を事務連絡</a:t>
            </a:r>
            <a:endParaRPr lang="en-US" altLang="ja-JP" sz="900" dirty="0">
              <a:solidFill>
                <a:prstClr val="black"/>
              </a:solidFill>
            </a:endParaRPr>
          </a:p>
        </p:txBody>
      </p:sp>
      <p:sp>
        <p:nvSpPr>
          <p:cNvPr id="54" name="左矢印 53"/>
          <p:cNvSpPr/>
          <p:nvPr/>
        </p:nvSpPr>
        <p:spPr bwMode="auto">
          <a:xfrm>
            <a:off x="5647269" y="2554968"/>
            <a:ext cx="310572" cy="235485"/>
          </a:xfrm>
          <a:prstGeom prst="leftArrow">
            <a:avLst/>
          </a:prstGeom>
          <a:solidFill>
            <a:schemeClr val="bg1"/>
          </a:solidFill>
          <a:ln w="6350"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40450" tIns="20225" rIns="40450" bIns="20225" rtlCol="0" anchor="ctr"/>
          <a:lstStyle/>
          <a:p>
            <a:pPr algn="ctr"/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55" name="左矢印 54"/>
          <p:cNvSpPr/>
          <p:nvPr/>
        </p:nvSpPr>
        <p:spPr bwMode="auto">
          <a:xfrm>
            <a:off x="5654927" y="3654549"/>
            <a:ext cx="310572" cy="235485"/>
          </a:xfrm>
          <a:prstGeom prst="leftArrow">
            <a:avLst/>
          </a:prstGeom>
          <a:solidFill>
            <a:schemeClr val="bg1"/>
          </a:solidFill>
          <a:ln w="6350"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40450" tIns="20225" rIns="40450" bIns="20225" rtlCol="0" anchor="ctr"/>
          <a:lstStyle/>
          <a:p>
            <a:pPr algn="ctr"/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57" name="左矢印 56"/>
          <p:cNvSpPr/>
          <p:nvPr/>
        </p:nvSpPr>
        <p:spPr bwMode="auto">
          <a:xfrm>
            <a:off x="3132628" y="2577994"/>
            <a:ext cx="310572" cy="235485"/>
          </a:xfrm>
          <a:prstGeom prst="leftArrow">
            <a:avLst/>
          </a:prstGeom>
          <a:solidFill>
            <a:schemeClr val="bg1"/>
          </a:solidFill>
          <a:ln w="6350"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40450" tIns="20225" rIns="40450" bIns="20225" rtlCol="0" anchor="ctr"/>
          <a:lstStyle/>
          <a:p>
            <a:pPr algn="ctr"/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9326" y="8517"/>
            <a:ext cx="1005495" cy="3193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資料４－２</a:t>
            </a:r>
            <a:endParaRPr kumimoji="1" lang="en-US" altLang="ja-JP" sz="12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DBC2ADA-525E-F2DD-9CDF-248C39C59A07}"/>
              </a:ext>
            </a:extLst>
          </p:cNvPr>
          <p:cNvSpPr/>
          <p:nvPr/>
        </p:nvSpPr>
        <p:spPr bwMode="auto">
          <a:xfrm>
            <a:off x="6084904" y="3235521"/>
            <a:ext cx="1961736" cy="166551"/>
          </a:xfrm>
          <a:prstGeom prst="rect">
            <a:avLst/>
          </a:prstGeom>
          <a:ln>
            <a:prstDash val="sys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0450" tIns="20225" rIns="40450" bIns="20225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</a:rPr>
              <a:t>推計ツールに</a:t>
            </a:r>
            <a:r>
              <a:rPr lang="ja-JP" altLang="en-US" sz="800" dirty="0">
                <a:solidFill>
                  <a:prstClr val="black"/>
                </a:solidFill>
              </a:rPr>
              <a:t>人材推計機能を追加</a:t>
            </a:r>
            <a:endParaRPr lang="ja-JP" altLang="en-US" sz="1000" dirty="0">
              <a:solidFill>
                <a:prstClr val="black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991170" y="1318622"/>
            <a:ext cx="4624112" cy="174082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4508" tIns="17254" rIns="34508" bIns="17254" rtlCol="0" anchor="ctr"/>
          <a:lstStyle/>
          <a:p>
            <a:pPr algn="ctr" defTabSz="780099">
              <a:defRPr/>
            </a:pPr>
            <a:r>
              <a:rPr lang="ja-JP" altLang="en-US" sz="1100" dirty="0" smtClean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全道介護保険担当者会議（</a:t>
            </a:r>
            <a:r>
              <a:rPr lang="ja-JP" altLang="en-US" sz="110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基本</a:t>
            </a:r>
            <a:r>
              <a:rPr lang="ja-JP" altLang="en-US" sz="1100" dirty="0" smtClean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指針の改正内容、道指針の考え方）</a:t>
            </a:r>
            <a:endParaRPr lang="ja-JP" altLang="en-US" sz="1100" dirty="0">
              <a:solidFill>
                <a:srgbClr val="FF0000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262017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6A2C8BB121068541B10F509BADE067FA" ma:contentTypeVersion="2" ma:contentTypeDescription="" ma:contentTypeScope="" ma:versionID="0ef0c075073d1930ed274fcb0ebdf8d2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049A62C-F8D7-4EB8-8EE9-3D71442C0315}">
  <ds:schemaRefs>
    <ds:schemaRef ds:uri="8B97BE19-CDDD-400E-817A-CFDD13F7EC12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A0FB5B-231C-41CC-B8B8-58467C8FD9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E83444-C730-4F01-8089-834DCC7BEC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33402</TotalTime>
  <Words>358</Words>
  <Application>Microsoft Office PowerPoint</Application>
  <PresentationFormat>ユーザー設定</PresentationFormat>
  <Paragraphs>120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ゴシック</vt:lpstr>
      <vt:lpstr>Arial</vt:lpstr>
      <vt:lpstr>Calibri</vt:lpstr>
      <vt:lpstr>1_blank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</dc:title>
  <dc:creator>厚生労働省ネットワークシステム</dc:creator>
  <cp:lastModifiedBy>神田＿隆之</cp:lastModifiedBy>
  <cp:revision>3266</cp:revision>
  <cp:lastPrinted>2023-08-23T00:47:09Z</cp:lastPrinted>
  <dcterms:created xsi:type="dcterms:W3CDTF">2011-09-15T10:17:58Z</dcterms:created>
  <dcterms:modified xsi:type="dcterms:W3CDTF">2023-09-22T02:57:17Z</dcterms:modified>
</cp:coreProperties>
</file>