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1"/>
  </p:notesMasterIdLst>
  <p:handoutMasterIdLst>
    <p:handoutMasterId r:id="rId22"/>
  </p:handoutMasterIdLst>
  <p:sldIdLst>
    <p:sldId id="264" r:id="rId2"/>
    <p:sldId id="4079" r:id="rId3"/>
    <p:sldId id="4076" r:id="rId4"/>
    <p:sldId id="4078" r:id="rId5"/>
    <p:sldId id="4080" r:id="rId6"/>
    <p:sldId id="4089" r:id="rId7"/>
    <p:sldId id="4083" r:id="rId8"/>
    <p:sldId id="4216" r:id="rId9"/>
    <p:sldId id="4217" r:id="rId10"/>
    <p:sldId id="4219" r:id="rId11"/>
    <p:sldId id="4220" r:id="rId12"/>
    <p:sldId id="4221" r:id="rId13"/>
    <p:sldId id="4222" r:id="rId14"/>
    <p:sldId id="4223" r:id="rId15"/>
    <p:sldId id="4224" r:id="rId16"/>
    <p:sldId id="4225" r:id="rId17"/>
    <p:sldId id="4226" r:id="rId18"/>
    <p:sldId id="4227" r:id="rId19"/>
    <p:sldId id="4228" r:id="rId20"/>
  </p:sldIdLst>
  <p:sldSz cx="9906000" cy="6858000" type="A4"/>
  <p:notesSz cx="68072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潤也（地域医療係）" initials="MSOffice" lastIdx="12" clrIdx="0">
    <p:extLst>
      <p:ext uri="{19B8F6BF-5375-455C-9EA6-DF929625EA0E}">
        <p15:presenceInfo xmlns:p15="http://schemas.microsoft.com/office/powerpoint/2012/main" userId="森＿潤也（地域医療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E38DA4"/>
    <a:srgbClr val="1F4126"/>
    <a:srgbClr val="CC0066"/>
    <a:srgbClr val="FCECE8"/>
    <a:srgbClr val="CCFFCC"/>
    <a:srgbClr val="FF99CC"/>
    <a:srgbClr val="FF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7" autoAdjust="0"/>
    <p:restoredTop sz="93834" autoAdjust="0"/>
  </p:normalViewPr>
  <p:slideViewPr>
    <p:cSldViewPr snapToGrid="0">
      <p:cViewPr varScale="1">
        <p:scale>
          <a:sx n="127" d="100"/>
          <a:sy n="127" d="100"/>
        </p:scale>
        <p:origin x="900" y="114"/>
      </p:cViewPr>
      <p:guideLst>
        <p:guide orient="horz" pos="2160"/>
        <p:guide pos="3097"/>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9285"/>
          </a:xfrm>
          <a:prstGeom prst="rect">
            <a:avLst/>
          </a:prstGeom>
        </p:spPr>
        <p:txBody>
          <a:bodyPr vert="horz" lIns="92263" tIns="46131" rIns="92263" bIns="4613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9285"/>
          </a:xfrm>
          <a:prstGeom prst="rect">
            <a:avLst/>
          </a:prstGeom>
        </p:spPr>
        <p:txBody>
          <a:bodyPr vert="horz" lIns="92263" tIns="46131" rIns="92263" bIns="46131" rtlCol="0"/>
          <a:lstStyle>
            <a:lvl1pPr algn="r">
              <a:defRPr sz="1200"/>
            </a:lvl1pPr>
          </a:lstStyle>
          <a:p>
            <a:fld id="{59B1019F-D25D-4A5A-9FE0-3B2416151C56}" type="datetimeFigureOut">
              <a:rPr kumimoji="1" lang="ja-JP" altLang="en-US" smtClean="0"/>
              <a:t>2023/9/21</a:t>
            </a:fld>
            <a:endParaRPr kumimoji="1" lang="ja-JP" altLang="en-US"/>
          </a:p>
        </p:txBody>
      </p:sp>
      <p:sp>
        <p:nvSpPr>
          <p:cNvPr id="4" name="フッター プレースホルダー 3"/>
          <p:cNvSpPr>
            <a:spLocks noGrp="1"/>
          </p:cNvSpPr>
          <p:nvPr>
            <p:ph type="ftr" sz="quarter" idx="2"/>
          </p:nvPr>
        </p:nvSpPr>
        <p:spPr>
          <a:xfrm>
            <a:off x="1" y="9446403"/>
            <a:ext cx="2950375" cy="499285"/>
          </a:xfrm>
          <a:prstGeom prst="rect">
            <a:avLst/>
          </a:prstGeom>
        </p:spPr>
        <p:txBody>
          <a:bodyPr vert="horz" lIns="92263" tIns="46131" rIns="92263" bIns="4613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6403"/>
            <a:ext cx="2950374" cy="499285"/>
          </a:xfrm>
          <a:prstGeom prst="rect">
            <a:avLst/>
          </a:prstGeom>
        </p:spPr>
        <p:txBody>
          <a:bodyPr vert="horz" lIns="92263" tIns="46131" rIns="92263" bIns="46131" rtlCol="0" anchor="b"/>
          <a:lstStyle>
            <a:lvl1pPr algn="r">
              <a:defRPr sz="1200"/>
            </a:lvl1pPr>
          </a:lstStyle>
          <a:p>
            <a:fld id="{8DD7D280-B049-4B3D-95E3-A89B0B53B4E3}" type="slidenum">
              <a:rPr kumimoji="1" lang="ja-JP" altLang="en-US" smtClean="0"/>
              <a:t>‹#›</a:t>
            </a:fld>
            <a:endParaRPr kumimoji="1" lang="ja-JP" altLang="en-US"/>
          </a:p>
        </p:txBody>
      </p:sp>
    </p:spTree>
    <p:extLst>
      <p:ext uri="{BB962C8B-B14F-4D97-AF65-F5344CB8AC3E}">
        <p14:creationId xmlns:p14="http://schemas.microsoft.com/office/powerpoint/2010/main" val="1405254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8"/>
            <a:ext cx="2949786" cy="499012"/>
          </a:xfrm>
          <a:prstGeom prst="rect">
            <a:avLst/>
          </a:prstGeom>
        </p:spPr>
        <p:txBody>
          <a:bodyPr vert="horz" lIns="91403" tIns="45698" rIns="91403" bIns="4569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8"/>
            <a:ext cx="2949786" cy="499012"/>
          </a:xfrm>
          <a:prstGeom prst="rect">
            <a:avLst/>
          </a:prstGeom>
        </p:spPr>
        <p:txBody>
          <a:bodyPr vert="horz" lIns="91403" tIns="45698" rIns="91403" bIns="45698" rtlCol="0"/>
          <a:lstStyle>
            <a:lvl1pPr algn="r">
              <a:defRPr sz="1200"/>
            </a:lvl1pPr>
          </a:lstStyle>
          <a:p>
            <a:fld id="{BFC5045A-798D-4F11-9BFC-9B31A87DDF96}" type="datetimeFigureOut">
              <a:rPr kumimoji="1" lang="ja-JP" altLang="en-US" smtClean="0"/>
              <a:t>2023/9/21</a:t>
            </a:fld>
            <a:endParaRPr kumimoji="1" lang="ja-JP" altLang="en-US"/>
          </a:p>
        </p:txBody>
      </p:sp>
      <p:sp>
        <p:nvSpPr>
          <p:cNvPr id="4" name="スライド イメージ プレースホルダー 3"/>
          <p:cNvSpPr>
            <a:spLocks noGrp="1" noRot="1" noChangeAspect="1"/>
          </p:cNvSpPr>
          <p:nvPr>
            <p:ph type="sldImg" idx="2"/>
          </p:nvPr>
        </p:nvSpPr>
        <p:spPr>
          <a:xfrm>
            <a:off x="977900" y="1243013"/>
            <a:ext cx="4851400" cy="3357562"/>
          </a:xfrm>
          <a:prstGeom prst="rect">
            <a:avLst/>
          </a:prstGeom>
          <a:noFill/>
          <a:ln w="12700">
            <a:solidFill>
              <a:prstClr val="black"/>
            </a:solidFill>
          </a:ln>
        </p:spPr>
        <p:txBody>
          <a:bodyPr vert="horz" lIns="91403" tIns="45698" rIns="91403" bIns="45698" rtlCol="0" anchor="ctr"/>
          <a:lstStyle/>
          <a:p>
            <a:endParaRPr lang="ja-JP" altLang="en-US"/>
          </a:p>
        </p:txBody>
      </p:sp>
      <p:sp>
        <p:nvSpPr>
          <p:cNvPr id="5" name="ノート プレースホルダー 4"/>
          <p:cNvSpPr>
            <a:spLocks noGrp="1"/>
          </p:cNvSpPr>
          <p:nvPr>
            <p:ph type="body" sz="quarter" idx="3"/>
          </p:nvPr>
        </p:nvSpPr>
        <p:spPr>
          <a:xfrm>
            <a:off x="680721" y="4786370"/>
            <a:ext cx="5445760" cy="3916115"/>
          </a:xfrm>
          <a:prstGeom prst="rect">
            <a:avLst/>
          </a:prstGeom>
        </p:spPr>
        <p:txBody>
          <a:bodyPr vert="horz" lIns="91403" tIns="45698" rIns="91403" bIns="456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6678"/>
            <a:ext cx="2949786" cy="499011"/>
          </a:xfrm>
          <a:prstGeom prst="rect">
            <a:avLst/>
          </a:prstGeom>
        </p:spPr>
        <p:txBody>
          <a:bodyPr vert="horz" lIns="91403" tIns="45698" rIns="91403" bIns="456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6678"/>
            <a:ext cx="2949786" cy="499011"/>
          </a:xfrm>
          <a:prstGeom prst="rect">
            <a:avLst/>
          </a:prstGeom>
        </p:spPr>
        <p:txBody>
          <a:bodyPr vert="horz" lIns="91403" tIns="45698" rIns="91403" bIns="45698" rtlCol="0" anchor="b"/>
          <a:lstStyle>
            <a:lvl1pPr algn="r">
              <a:defRPr sz="1200"/>
            </a:lvl1pPr>
          </a:lstStyle>
          <a:p>
            <a:fld id="{3748F555-E7BF-4E96-9E42-DA0908476EE7}" type="slidenum">
              <a:rPr kumimoji="1" lang="ja-JP" altLang="en-US" smtClean="0"/>
              <a:t>‹#›</a:t>
            </a:fld>
            <a:endParaRPr kumimoji="1" lang="ja-JP" altLang="en-US"/>
          </a:p>
        </p:txBody>
      </p:sp>
    </p:spTree>
    <p:extLst>
      <p:ext uri="{BB962C8B-B14F-4D97-AF65-F5344CB8AC3E}">
        <p14:creationId xmlns:p14="http://schemas.microsoft.com/office/powerpoint/2010/main" val="39221291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11500" y="915988"/>
            <a:ext cx="3571875" cy="2473325"/>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404039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pPr defTabSz="914306">
              <a:defRPr/>
            </a:pPr>
            <a:fld id="{56F448DA-80D3-4E4D-8C99-59C71023F4E3}" type="slidenum">
              <a:rPr kumimoji="1" lang="en-US" altLang="ja-JP">
                <a:solidFill>
                  <a:prstClr val="black"/>
                </a:solidFill>
                <a:latin typeface="Calibri"/>
                <a:ea typeface="ＭＳ Ｐゴシック" charset="-128"/>
              </a:rPr>
              <a:pPr defTabSz="914306">
                <a:defRPr/>
              </a:pPr>
              <a:t>9</a:t>
            </a:fld>
            <a:endParaRPr kumimoji="1" lang="en-US" altLang="ja-JP">
              <a:solidFill>
                <a:prstClr val="black"/>
              </a:solidFill>
              <a:latin typeface="Calibri"/>
              <a:ea typeface="ＭＳ Ｐゴシック" charset="-128"/>
            </a:endParaRPr>
          </a:p>
        </p:txBody>
      </p:sp>
      <p:sp>
        <p:nvSpPr>
          <p:cNvPr id="6147" name="Rectangle 2"/>
          <p:cNvSpPr>
            <a:spLocks noGrp="1" noRot="1" noChangeAspect="1" noChangeArrowheads="1" noTextEdit="1"/>
          </p:cNvSpPr>
          <p:nvPr>
            <p:ph type="sldImg"/>
          </p:nvPr>
        </p:nvSpPr>
        <p:spPr>
          <a:xfrm>
            <a:off x="171450" y="876300"/>
            <a:ext cx="6370638" cy="4410075"/>
          </a:xfrm>
          <a:ln/>
        </p:spPr>
      </p:sp>
      <p:sp>
        <p:nvSpPr>
          <p:cNvPr id="6148" name="Rectangle 3"/>
          <p:cNvSpPr>
            <a:spLocks noGrp="1" noChangeArrowheads="1"/>
          </p:cNvSpPr>
          <p:nvPr>
            <p:ph type="body" idx="1"/>
          </p:nvPr>
        </p:nvSpPr>
        <p:spPr>
          <a:xfrm>
            <a:off x="672710" y="5581807"/>
            <a:ext cx="5361314" cy="5292766"/>
          </a:xfrm>
          <a:noFill/>
          <a:ln/>
        </p:spPr>
        <p:txBody>
          <a:bodyPr/>
          <a:lstStyle/>
          <a:p>
            <a:pPr eaLnBrk="1" hangingPunct="1"/>
            <a:endParaRPr lang="ja-JP" altLang="ja-JP" smtClean="0">
              <a:ea typeface="ＭＳ Ｐ明朝" charset="-128"/>
            </a:endParaRPr>
          </a:p>
        </p:txBody>
      </p:sp>
    </p:spTree>
    <p:extLst>
      <p:ext uri="{BB962C8B-B14F-4D97-AF65-F5344CB8AC3E}">
        <p14:creationId xmlns:p14="http://schemas.microsoft.com/office/powerpoint/2010/main" val="289529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7D41B22B-09AD-43FD-B110-F56B9205A826}" type="datetime1">
              <a:rPr kumimoji="1" lang="ja-JP" altLang="en-US" smtClean="0"/>
              <a:t>2023/9/21</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1279373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4F9CD659-D8EE-4EB1-8387-2C9A3030FB18}" type="datetime1">
              <a:rPr kumimoji="1" lang="ja-JP" altLang="en-US" smtClean="0"/>
              <a:t>2023/9/21</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24697273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EB7EFAD3-700A-420C-A3A7-FAB6D6460A4C}" type="datetime1">
              <a:rPr kumimoji="1" lang="ja-JP" altLang="en-US" smtClean="0"/>
              <a:t>2023/9/21</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3679783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DA05CDE-8C76-418B-9668-965F5DFD5656}" type="datetime1">
              <a:rPr kumimoji="1" lang="ja-JP" altLang="en-US" smtClean="0"/>
              <a:t>2023/9/21</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4000"/>
            </a:lvl1pPr>
          </a:lstStyle>
          <a:p>
            <a:fld id="{0335A466-A7F2-4EC0-A3D7-79D080C32076}" type="slidenum">
              <a:rPr lang="ja-JP" altLang="en-US" smtClean="0"/>
              <a:pPr/>
              <a:t>‹#›</a:t>
            </a:fld>
            <a:endParaRPr lang="ja-JP" altLang="en-US" dirty="0"/>
          </a:p>
        </p:txBody>
      </p:sp>
    </p:spTree>
    <p:extLst>
      <p:ext uri="{BB962C8B-B14F-4D97-AF65-F5344CB8AC3E}">
        <p14:creationId xmlns:p14="http://schemas.microsoft.com/office/powerpoint/2010/main" val="24818022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7F8383D0-465F-42B6-98CE-91B5B7E61069}" type="datetime1">
              <a:rPr kumimoji="1" lang="ja-JP" altLang="en-US" smtClean="0"/>
              <a:t>2023/9/21</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4000"/>
            </a:lvl1pPr>
          </a:lstStyle>
          <a:p>
            <a:fld id="{0335A466-A7F2-4EC0-A3D7-79D080C32076}" type="slidenum">
              <a:rPr lang="ja-JP" altLang="en-US" smtClean="0"/>
              <a:pPr/>
              <a:t>‹#›</a:t>
            </a:fld>
            <a:endParaRPr lang="ja-JP" altLang="en-US" dirty="0"/>
          </a:p>
        </p:txBody>
      </p:sp>
    </p:spTree>
    <p:extLst>
      <p:ext uri="{BB962C8B-B14F-4D97-AF65-F5344CB8AC3E}">
        <p14:creationId xmlns:p14="http://schemas.microsoft.com/office/powerpoint/2010/main" val="20971312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8442E03A-5D74-4748-AB66-2462863CE3D9}" type="datetime1">
              <a:rPr kumimoji="1" lang="ja-JP" altLang="en-US" smtClean="0"/>
              <a:t>2023/9/21</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24346244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E4D3B255-FB17-491B-9D9B-296F22CCAC45}" type="datetime1">
              <a:rPr kumimoji="1" lang="ja-JP" altLang="en-US" smtClean="0"/>
              <a:t>2023/9/21</a:t>
            </a:fld>
            <a:endParaRPr kumimoji="1" lang="ja-JP" altLang="en-US"/>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6729784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F542692B-2D6D-4B93-8A28-6064781B2C0E}" type="datetime1">
              <a:rPr kumimoji="1" lang="ja-JP" altLang="en-US" smtClean="0"/>
              <a:t>2023/9/21</a:t>
            </a:fld>
            <a:endParaRPr kumimoji="1" lang="ja-JP" altLang="en-US"/>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9195154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500C4783-8C88-46E9-820E-F1AAF211CC03}" type="datetime1">
              <a:rPr kumimoji="1" lang="ja-JP" altLang="en-US" smtClean="0"/>
              <a:t>2023/9/21</a:t>
            </a:fld>
            <a:endParaRPr kumimoji="1" lang="ja-JP" altLang="en-US"/>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4501271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D78A5D66-1BF7-4675-9008-AEAF5F078D3C}" type="datetime1">
              <a:rPr kumimoji="1" lang="ja-JP" altLang="en-US" smtClean="0"/>
              <a:t>2023/9/21</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38788140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A9872427-A16C-4E2B-96E7-B1E1DA731019}" type="datetime1">
              <a:rPr kumimoji="1" lang="ja-JP" altLang="en-US" smtClean="0"/>
              <a:t>2023/9/21</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14982817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677150" y="6238368"/>
            <a:ext cx="2228850" cy="707886"/>
          </a:xfrm>
          <a:prstGeom prst="rect">
            <a:avLst/>
          </a:prstGeom>
        </p:spPr>
        <p:txBody>
          <a:bodyPr vert="horz" lIns="91440" tIns="45720" rIns="91440" bIns="45720" rtlCol="0" anchor="ctr">
            <a:spAutoFit/>
          </a:bodyPr>
          <a:lstStyle>
            <a:lvl1pPr algn="r">
              <a:defRPr sz="4000" b="1">
                <a:solidFill>
                  <a:schemeClr val="tx1">
                    <a:tint val="75000"/>
                  </a:schemeClr>
                </a:solidFill>
                <a:latin typeface="+mn-ea"/>
                <a:ea typeface="+mn-ea"/>
              </a:defRPr>
            </a:lvl1pPr>
          </a:lstStyle>
          <a:p>
            <a:fld id="{0335A466-A7F2-4EC0-A3D7-79D080C32076}" type="slidenum">
              <a:rPr lang="ja-JP" altLang="en-US" smtClean="0"/>
              <a:pPr/>
              <a:t>‹#›</a:t>
            </a:fld>
            <a:endParaRPr lang="ja-JP" altLang="en-US"/>
          </a:p>
        </p:txBody>
      </p:sp>
    </p:spTree>
    <p:extLst>
      <p:ext uri="{BB962C8B-B14F-4D97-AF65-F5344CB8AC3E}">
        <p14:creationId xmlns:p14="http://schemas.microsoft.com/office/powerpoint/2010/main" val="1813627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hokkaido.lg.jp/index.ht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73769"/>
            <a:ext cx="9905999" cy="707886"/>
          </a:xfrm>
          <a:prstGeom prst="rect">
            <a:avLst/>
          </a:prstGeom>
          <a:noFill/>
        </p:spPr>
        <p:txBody>
          <a:bodyPr wrap="square" rtlCol="0">
            <a:spAutoFit/>
          </a:bodyPr>
          <a:lstStyle/>
          <a:p>
            <a:pPr algn="ctr"/>
            <a:r>
              <a:rPr lang="ja-JP" altLang="en-US" sz="4000" b="1" dirty="0" smtClean="0">
                <a:solidFill>
                  <a:schemeClr val="tx1">
                    <a:lumMod val="75000"/>
                    <a:lumOff val="25000"/>
                  </a:schemeClr>
                </a:solidFill>
                <a:latin typeface="游ゴシック" panose="020B0400000000000000" pitchFamily="50" charset="-128"/>
                <a:ea typeface="游ゴシック" panose="020B0400000000000000" pitchFamily="50" charset="-128"/>
              </a:rPr>
              <a:t>次期「北海道感染症予防計画」について</a:t>
            </a:r>
            <a:endParaRPr lang="en-US" altLang="ja-JP" sz="40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5100993" y="6041753"/>
            <a:ext cx="4875952" cy="584775"/>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cs typeface="メイリオ" panose="020B0604030504040204" pitchFamily="50" charset="-128"/>
              </a:rPr>
              <a:t>北海道上川総合振興局保健環境部名寄地域保健室</a:t>
            </a:r>
            <a:endPar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endParaRPr>
          </a:p>
          <a:p>
            <a:endPar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endParaRPr>
          </a:p>
        </p:txBody>
      </p:sp>
      <p:pic>
        <p:nvPicPr>
          <p:cNvPr id="79" name="Picture 2" descr="北海道">
            <a:hlinkClick r:id="rId3" tooltip="トップページに戻ります。"/>
          </p:cNvPr>
          <p:cNvPicPr>
            <a:picLocks noChangeAspect="1" noChangeArrowheads="1"/>
          </p:cNvPicPr>
          <p:nvPr/>
        </p:nvPicPr>
        <p:blipFill>
          <a:blip r:embed="rId4" cstate="print"/>
          <a:srcRect/>
          <a:stretch>
            <a:fillRect/>
          </a:stretch>
        </p:blipFill>
        <p:spPr bwMode="auto">
          <a:xfrm>
            <a:off x="873270" y="504497"/>
            <a:ext cx="937128" cy="390470"/>
          </a:xfrm>
          <a:prstGeom prst="rect">
            <a:avLst/>
          </a:prstGeom>
          <a:noFill/>
        </p:spPr>
      </p:pic>
      <p:sp>
        <p:nvSpPr>
          <p:cNvPr id="80" name="テキスト ボックス 79"/>
          <p:cNvSpPr txBox="1"/>
          <p:nvPr/>
        </p:nvSpPr>
        <p:spPr>
          <a:xfrm>
            <a:off x="5100993" y="5616552"/>
            <a:ext cx="4491549" cy="338554"/>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cs typeface="メイリオ" panose="020B0604030504040204" pitchFamily="50" charset="-128"/>
              </a:rPr>
              <a:t>令和５年</a:t>
            </a:r>
            <a:r>
              <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rPr>
              <a:t>(2023</a:t>
            </a:r>
            <a:r>
              <a:rPr lang="ja-JP" altLang="en-US" sz="1600" dirty="0">
                <a:latin typeface="游ゴシック" panose="020B0400000000000000" pitchFamily="50" charset="-128"/>
                <a:ea typeface="游ゴシック" panose="020B0400000000000000" pitchFamily="50" charset="-128"/>
                <a:cs typeface="メイリオ" panose="020B0604030504040204" pitchFamily="50" charset="-128"/>
              </a:rPr>
              <a:t>年</a:t>
            </a:r>
            <a:r>
              <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600" dirty="0">
                <a:latin typeface="游ゴシック" panose="020B0400000000000000" pitchFamily="50" charset="-128"/>
                <a:ea typeface="游ゴシック" panose="020B0400000000000000" pitchFamily="50" charset="-128"/>
                <a:cs typeface="メイリオ" panose="020B0604030504040204" pitchFamily="50" charset="-128"/>
              </a:rPr>
              <a:t>１０月２日（月</a:t>
            </a:r>
            <a:r>
              <a:rPr lang="ja-JP" altLang="en-US" sz="1600" dirty="0" smtClean="0">
                <a:latin typeface="游ゴシック" panose="020B0400000000000000" pitchFamily="50" charset="-128"/>
                <a:ea typeface="游ゴシック" panose="020B0400000000000000" pitchFamily="50" charset="-128"/>
                <a:cs typeface="メイリオ" panose="020B0604030504040204" pitchFamily="50" charset="-128"/>
              </a:rPr>
              <a:t>）</a:t>
            </a:r>
            <a:endPar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2" name="テキスト ボックス 1"/>
          <p:cNvSpPr txBox="1"/>
          <p:nvPr/>
        </p:nvSpPr>
        <p:spPr>
          <a:xfrm>
            <a:off x="7968919" y="504497"/>
            <a:ext cx="1303450" cy="369332"/>
          </a:xfrm>
          <a:prstGeom prst="rect">
            <a:avLst/>
          </a:prstGeom>
          <a:noFill/>
          <a:ln w="12700">
            <a:solidFill>
              <a:schemeClr val="tx1"/>
            </a:solidFill>
          </a:ln>
        </p:spPr>
        <p:txBody>
          <a:bodyPr wrap="square" rtlCol="0">
            <a:spAutoFit/>
          </a:bodyPr>
          <a:lstStyle/>
          <a:p>
            <a:pPr algn="ctr"/>
            <a:r>
              <a:rPr kumimoji="1" lang="ja-JP" altLang="en-US" dirty="0" smtClean="0"/>
              <a:t>資料５</a:t>
            </a:r>
            <a:endParaRPr kumimoji="1" lang="ja-JP" altLang="en-US" dirty="0"/>
          </a:p>
        </p:txBody>
      </p:sp>
    </p:spTree>
    <p:extLst>
      <p:ext uri="{BB962C8B-B14F-4D97-AF65-F5344CB8AC3E}">
        <p14:creationId xmlns:p14="http://schemas.microsoft.com/office/powerpoint/2010/main" val="143150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79346" y="1957468"/>
            <a:ext cx="8394729" cy="4293907"/>
          </a:xfrm>
          <a:prstGeom prst="rect">
            <a:avLst/>
          </a:prstGeom>
          <a:solidFill>
            <a:srgbClr val="00B0F0">
              <a:alpha val="10000"/>
            </a:srgb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51491" indent="-151491" defTabSz="779173">
              <a:defRPr/>
            </a:pPr>
            <a:r>
              <a:rPr lang="ja-JP" altLang="en-US" sz="1363" dirty="0">
                <a:solidFill>
                  <a:prstClr val="black"/>
                </a:solidFill>
                <a:latin typeface="游ゴシック" panose="020B0400000000000000" pitchFamily="50" charset="-128"/>
                <a:ea typeface="游ゴシック" panose="020B0400000000000000" pitchFamily="50" charset="-128"/>
              </a:rPr>
              <a:t>○　病院又は診療所の開設等を行う場合は、都道府県知事（保健所設置市長、特別区長）に開設等の許可申請を行い、許可を受ける必要。</a:t>
            </a:r>
            <a:r>
              <a:rPr lang="ja-JP" altLang="en-US" sz="1023" dirty="0">
                <a:solidFill>
                  <a:prstClr val="black"/>
                </a:solidFill>
                <a:latin typeface="游ゴシック" panose="020B0400000000000000" pitchFamily="50" charset="-128"/>
                <a:ea typeface="游ゴシック" panose="020B0400000000000000" pitchFamily="50" charset="-128"/>
              </a:rPr>
              <a:t>（医療法第７条）</a:t>
            </a:r>
            <a:endParaRPr lang="en-US" altLang="ja-JP" sz="1023" dirty="0">
              <a:solidFill>
                <a:prstClr val="black"/>
              </a:solidFill>
              <a:latin typeface="游ゴシック" panose="020B0400000000000000" pitchFamily="50" charset="-128"/>
              <a:ea typeface="游ゴシック" panose="020B0400000000000000" pitchFamily="50" charset="-128"/>
            </a:endParaRPr>
          </a:p>
          <a:p>
            <a:pPr marL="151491" indent="-151491" defTabSz="779173">
              <a:defRPr/>
            </a:pPr>
            <a:endParaRPr lang="en-US" altLang="ja-JP" sz="937" dirty="0">
              <a:solidFill>
                <a:prstClr val="black"/>
              </a:solidFill>
              <a:latin typeface="游ゴシック" panose="020B0400000000000000" pitchFamily="50" charset="-128"/>
              <a:ea typeface="游ゴシック" panose="020B0400000000000000" pitchFamily="50" charset="-128"/>
            </a:endParaRPr>
          </a:p>
          <a:p>
            <a:pPr marL="151491" indent="-151491" defTabSz="779173">
              <a:defRPr/>
            </a:pPr>
            <a:r>
              <a:rPr lang="ja-JP" altLang="en-US" sz="1363" dirty="0">
                <a:solidFill>
                  <a:prstClr val="black"/>
                </a:solidFill>
                <a:latin typeface="游ゴシック" panose="020B0400000000000000" pitchFamily="50" charset="-128"/>
                <a:ea typeface="游ゴシック" panose="020B0400000000000000" pitchFamily="50" charset="-128"/>
              </a:rPr>
              <a:t>○　開設等の許可に対し</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dirty="0">
                <a:solidFill>
                  <a:prstClr val="black"/>
                </a:solidFill>
                <a:latin typeface="游ゴシック" panose="020B0400000000000000" pitchFamily="50" charset="-128"/>
                <a:ea typeface="游ゴシック" panose="020B0400000000000000" pitchFamily="50" charset="-128"/>
              </a:rPr>
              <a:t>既存の病床数が基準病床数を超える地域</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u="sng" dirty="0">
                <a:solidFill>
                  <a:prstClr val="black"/>
                </a:solidFill>
                <a:latin typeface="游ゴシック" panose="020B0400000000000000" pitchFamily="50" charset="-128"/>
                <a:ea typeface="游ゴシック" panose="020B0400000000000000" pitchFamily="50" charset="-128"/>
              </a:rPr>
              <a:t>病床過剰地域</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dirty="0">
                <a:solidFill>
                  <a:prstClr val="black"/>
                </a:solidFill>
                <a:latin typeface="游ゴシック" panose="020B0400000000000000" pitchFamily="50" charset="-128"/>
                <a:ea typeface="游ゴシック" panose="020B0400000000000000" pitchFamily="50" charset="-128"/>
              </a:rPr>
              <a:t>では</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dirty="0">
                <a:solidFill>
                  <a:prstClr val="black"/>
                </a:solidFill>
                <a:latin typeface="游ゴシック" panose="020B0400000000000000" pitchFamily="50" charset="-128"/>
                <a:ea typeface="游ゴシック" panose="020B0400000000000000" pitchFamily="50" charset="-128"/>
              </a:rPr>
              <a:t>以下のとおり対応。</a:t>
            </a:r>
            <a:endParaRPr lang="ja-JP" altLang="en-US" sz="1534" dirty="0">
              <a:solidFill>
                <a:prstClr val="black"/>
              </a:solidFill>
              <a:latin typeface="游ゴシック" panose="020B0400000000000000" pitchFamily="50" charset="-128"/>
              <a:ea typeface="游ゴシック" panose="020B0400000000000000" pitchFamily="50" charset="-128"/>
            </a:endParaRPr>
          </a:p>
        </p:txBody>
      </p:sp>
      <p:sp>
        <p:nvSpPr>
          <p:cNvPr id="9" name="角丸四角形 8"/>
          <p:cNvSpPr/>
          <p:nvPr/>
        </p:nvSpPr>
        <p:spPr>
          <a:xfrm>
            <a:off x="684358" y="1627747"/>
            <a:ext cx="1567218" cy="328316"/>
          </a:xfrm>
          <a:prstGeom prst="round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defRPr/>
            </a:pPr>
            <a:r>
              <a:rPr lang="ja-JP" altLang="en-US" sz="1704" dirty="0">
                <a:solidFill>
                  <a:prstClr val="black"/>
                </a:solidFill>
                <a:latin typeface="Calibri"/>
                <a:ea typeface="ＭＳ Ｐゴシック"/>
              </a:rPr>
              <a:t>仕組み</a:t>
            </a:r>
          </a:p>
        </p:txBody>
      </p:sp>
      <p:sp>
        <p:nvSpPr>
          <p:cNvPr id="11" name="角丸四角形 10"/>
          <p:cNvSpPr/>
          <p:nvPr/>
        </p:nvSpPr>
        <p:spPr>
          <a:xfrm>
            <a:off x="679346" y="814641"/>
            <a:ext cx="8394729" cy="660502"/>
          </a:xfrm>
          <a:prstGeom prst="roundRect">
            <a:avLst/>
          </a:prstGeom>
          <a:solidFill>
            <a:srgbClr val="FFCC99">
              <a:alpha val="10000"/>
            </a:srgbClr>
          </a:solidFill>
          <a:ln w="635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779173">
              <a:lnSpc>
                <a:spcPts val="1707"/>
              </a:lnSpc>
              <a:defRPr/>
            </a:pPr>
            <a:r>
              <a:rPr lang="ja-JP" altLang="en-US" sz="1400" b="1" dirty="0">
                <a:solidFill>
                  <a:prstClr val="black"/>
                </a:solidFill>
                <a:latin typeface="游ゴシック" panose="020B0400000000000000" pitchFamily="50" charset="-128"/>
                <a:ea typeface="游ゴシック" panose="020B0400000000000000" pitchFamily="50" charset="-128"/>
              </a:rPr>
              <a:t>　病床の整備について、病床過剰地域から非過剰地域へ誘導することを通じて、</a:t>
            </a:r>
            <a:r>
              <a:rPr lang="ja-JP" altLang="en-US" sz="1400" b="1" u="sng" dirty="0">
                <a:solidFill>
                  <a:prstClr val="black"/>
                </a:solidFill>
                <a:latin typeface="游ゴシック" panose="020B0400000000000000" pitchFamily="50" charset="-128"/>
                <a:ea typeface="游ゴシック" panose="020B0400000000000000" pitchFamily="50" charset="-128"/>
              </a:rPr>
              <a:t>病床の地域的偏在を是正し、全国的に一定水準以上の医療を確保</a:t>
            </a:r>
            <a:r>
              <a:rPr lang="ja-JP" altLang="en-US" sz="1400" b="1" dirty="0">
                <a:solidFill>
                  <a:prstClr val="black"/>
                </a:solidFill>
                <a:latin typeface="游ゴシック" panose="020B0400000000000000" pitchFamily="50" charset="-128"/>
                <a:ea typeface="游ゴシック" panose="020B0400000000000000" pitchFamily="50" charset="-128"/>
              </a:rPr>
              <a:t>　　</a:t>
            </a:r>
            <a:endParaRPr lang="ja-JP" altLang="en-US" sz="1400" b="1" dirty="0">
              <a:solidFill>
                <a:prstClr val="white"/>
              </a:solidFill>
              <a:latin typeface="游ゴシック" panose="020B0400000000000000" pitchFamily="50" charset="-128"/>
              <a:ea typeface="游ゴシック" panose="020B0400000000000000" pitchFamily="50" charset="-128"/>
            </a:endParaRPr>
          </a:p>
        </p:txBody>
      </p:sp>
      <p:sp>
        <p:nvSpPr>
          <p:cNvPr id="16" name="角丸四角形 15"/>
          <p:cNvSpPr/>
          <p:nvPr/>
        </p:nvSpPr>
        <p:spPr>
          <a:xfrm>
            <a:off x="679345" y="461795"/>
            <a:ext cx="1567218" cy="310348"/>
          </a:xfrm>
          <a:prstGeom prst="roundRect">
            <a:avLst/>
          </a:prstGeom>
          <a:solidFill>
            <a:schemeClr val="bg1"/>
          </a:solid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defRPr/>
            </a:pPr>
            <a:r>
              <a:rPr lang="ja-JP" altLang="en-US" sz="1704" dirty="0">
                <a:solidFill>
                  <a:prstClr val="black"/>
                </a:solidFill>
                <a:latin typeface="Calibri"/>
                <a:ea typeface="ＭＳ Ｐゴシック"/>
              </a:rPr>
              <a:t>目　的</a:t>
            </a:r>
          </a:p>
        </p:txBody>
      </p:sp>
      <p:sp>
        <p:nvSpPr>
          <p:cNvPr id="2" name="正方形/長方形 1"/>
          <p:cNvSpPr/>
          <p:nvPr/>
        </p:nvSpPr>
        <p:spPr>
          <a:xfrm>
            <a:off x="842318" y="2814983"/>
            <a:ext cx="8130233" cy="2140458"/>
          </a:xfrm>
          <a:prstGeom prst="rect">
            <a:avLst/>
          </a:prstGeom>
        </p:spPr>
        <p:txBody>
          <a:bodyPr wrap="square">
            <a:spAutoFit/>
          </a:bodyPr>
          <a:lstStyle/>
          <a:p>
            <a:pPr defTabSz="779173">
              <a:defRPr/>
            </a:pPr>
            <a:r>
              <a:rPr lang="ja-JP" altLang="en-US" sz="1193" b="1" dirty="0">
                <a:solidFill>
                  <a:prstClr val="black"/>
                </a:solidFill>
                <a:latin typeface="游ゴシック" panose="020B0400000000000000" pitchFamily="50" charset="-128"/>
                <a:ea typeface="游ゴシック" panose="020B0400000000000000" pitchFamily="50" charset="-128"/>
              </a:rPr>
              <a:t>①</a:t>
            </a:r>
            <a:r>
              <a:rPr lang="ja-JP" altLang="en-US" sz="1193" b="1" u="sng" dirty="0">
                <a:solidFill>
                  <a:prstClr val="black"/>
                </a:solidFill>
                <a:latin typeface="游ゴシック" panose="020B0400000000000000" pitchFamily="50" charset="-128"/>
                <a:ea typeface="游ゴシック" panose="020B0400000000000000" pitchFamily="50" charset="-128"/>
              </a:rPr>
              <a:t>公的医療機関等</a:t>
            </a:r>
            <a:r>
              <a:rPr lang="ja-JP" altLang="en-US" sz="937" dirty="0">
                <a:solidFill>
                  <a:prstClr val="black"/>
                </a:solidFill>
                <a:latin typeface="游ゴシック" panose="020B0400000000000000" pitchFamily="50" charset="-128"/>
                <a:ea typeface="游ゴシック" panose="020B0400000000000000" pitchFamily="50" charset="-128"/>
              </a:rPr>
              <a:t>（</a:t>
            </a:r>
            <a:r>
              <a:rPr lang="en-US" altLang="ja-JP" sz="937" dirty="0">
                <a:solidFill>
                  <a:prstClr val="black"/>
                </a:solidFill>
                <a:latin typeface="游ゴシック" panose="020B0400000000000000" pitchFamily="50" charset="-128"/>
                <a:ea typeface="游ゴシック" panose="020B0400000000000000" pitchFamily="50" charset="-128"/>
              </a:rPr>
              <a:t>※</a:t>
            </a:r>
            <a:r>
              <a:rPr lang="ja-JP" altLang="en-US" sz="937" dirty="0">
                <a:solidFill>
                  <a:prstClr val="black"/>
                </a:solidFill>
                <a:latin typeface="游ゴシック" panose="020B0400000000000000" pitchFamily="50" charset="-128"/>
                <a:ea typeface="游ゴシック" panose="020B0400000000000000" pitchFamily="50" charset="-128"/>
              </a:rPr>
              <a:t>）</a:t>
            </a:r>
            <a:endParaRPr lang="en-US" altLang="ja-JP" sz="937"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・都道県知事は、都道府県医療審議会の意見を聴いて、</a:t>
            </a:r>
            <a:r>
              <a:rPr lang="ja-JP" altLang="en-US" sz="1193" b="1" u="sng" dirty="0">
                <a:solidFill>
                  <a:prstClr val="black"/>
                </a:solidFill>
                <a:latin typeface="游ゴシック" panose="020B0400000000000000" pitchFamily="50" charset="-128"/>
                <a:ea typeface="游ゴシック" panose="020B0400000000000000" pitchFamily="50" charset="-128"/>
              </a:rPr>
              <a:t>許可をしないことができる</a:t>
            </a:r>
            <a:r>
              <a:rPr lang="ja-JP" altLang="en-US" sz="1023" dirty="0">
                <a:solidFill>
                  <a:prstClr val="black"/>
                </a:solidFill>
                <a:latin typeface="游ゴシック" panose="020B0400000000000000" pitchFamily="50" charset="-128"/>
                <a:ea typeface="游ゴシック" panose="020B0400000000000000" pitchFamily="50" charset="-128"/>
              </a:rPr>
              <a:t>。（医療法第７条の２）</a:t>
            </a:r>
            <a:endParaRPr lang="en-US" altLang="ja-JP" sz="1023" dirty="0">
              <a:solidFill>
                <a:prstClr val="black"/>
              </a:solidFill>
              <a:latin typeface="游ゴシック" panose="020B0400000000000000" pitchFamily="50" charset="-128"/>
              <a:ea typeface="游ゴシック" panose="020B0400000000000000" pitchFamily="50" charset="-128"/>
            </a:endParaRPr>
          </a:p>
          <a:p>
            <a:pPr defTabSz="779173">
              <a:lnSpc>
                <a:spcPts val="341"/>
              </a:lnSpc>
              <a:defRPr/>
            </a:pPr>
            <a:endParaRPr lang="en-US" altLang="ja-JP" sz="1023"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852" dirty="0">
                <a:solidFill>
                  <a:prstClr val="black"/>
                </a:solidFill>
                <a:latin typeface="游ゴシック" panose="020B0400000000000000" pitchFamily="50" charset="-128"/>
                <a:ea typeface="游ゴシック" panose="020B0400000000000000" pitchFamily="50" charset="-128"/>
              </a:rPr>
              <a:t>　　　</a:t>
            </a:r>
            <a:r>
              <a:rPr lang="en-US" altLang="ja-JP" sz="894" dirty="0">
                <a:solidFill>
                  <a:prstClr val="black"/>
                </a:solidFill>
                <a:latin typeface="游ゴシック" panose="020B0400000000000000" pitchFamily="50" charset="-128"/>
                <a:ea typeface="游ゴシック" panose="020B0400000000000000" pitchFamily="50" charset="-128"/>
              </a:rPr>
              <a:t>※</a:t>
            </a:r>
            <a:r>
              <a:rPr lang="ja-JP" altLang="en-US" sz="894" dirty="0">
                <a:solidFill>
                  <a:prstClr val="black"/>
                </a:solidFill>
                <a:latin typeface="游ゴシック" panose="020B0400000000000000" pitchFamily="50" charset="-128"/>
                <a:ea typeface="游ゴシック" panose="020B0400000000000000" pitchFamily="50" charset="-128"/>
              </a:rPr>
              <a:t>公的医療機関等：医療法第３１条に定める公的医療機関（都道府県、市町村その他厚生労働大臣の定める者（地方独立行政法人、日本赤十字社、</a:t>
            </a:r>
            <a:endParaRPr lang="en-US" altLang="ja-JP" sz="894"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894" dirty="0">
                <a:solidFill>
                  <a:prstClr val="black"/>
                </a:solidFill>
                <a:latin typeface="游ゴシック" panose="020B0400000000000000" pitchFamily="50" charset="-128"/>
                <a:ea typeface="游ゴシック" panose="020B0400000000000000" pitchFamily="50" charset="-128"/>
              </a:rPr>
              <a:t>　　　　　　　　　　　　社会福祉法人恩賜財団済生会、厚生農業協同組合連合会等）の開設する医療機関）及び医療法第７条の２第１項２号から８号に</a:t>
            </a:r>
            <a:endParaRPr lang="en-US" altLang="ja-JP" sz="894"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894" dirty="0">
                <a:solidFill>
                  <a:prstClr val="black"/>
                </a:solidFill>
                <a:latin typeface="游ゴシック" panose="020B0400000000000000" pitchFamily="50" charset="-128"/>
                <a:ea typeface="游ゴシック" panose="020B0400000000000000" pitchFamily="50" charset="-128"/>
              </a:rPr>
              <a:t>　　　　　　　　　　　　掲げる者（共済組合、健康保険組合、地域医療機能推進機構等）が開設する医療機関</a:t>
            </a:r>
            <a:endParaRPr lang="ja-JP" altLang="en-US" sz="852" dirty="0">
              <a:solidFill>
                <a:prstClr val="black"/>
              </a:solidFill>
              <a:latin typeface="游ゴシック" panose="020B0400000000000000" pitchFamily="50" charset="-128"/>
              <a:ea typeface="游ゴシック" panose="020B0400000000000000" pitchFamily="50" charset="-128"/>
            </a:endParaRPr>
          </a:p>
          <a:p>
            <a:pPr defTabSz="779173">
              <a:spcBef>
                <a:spcPts val="1023"/>
              </a:spcBef>
              <a:defRPr/>
            </a:pPr>
            <a:r>
              <a:rPr lang="ja-JP" altLang="en-US" sz="1193" b="1" dirty="0">
                <a:solidFill>
                  <a:prstClr val="black"/>
                </a:solidFill>
                <a:latin typeface="游ゴシック" panose="020B0400000000000000" pitchFamily="50" charset="-128"/>
                <a:ea typeface="游ゴシック" panose="020B0400000000000000" pitchFamily="50" charset="-128"/>
              </a:rPr>
              <a:t>②</a:t>
            </a:r>
            <a:r>
              <a:rPr lang="ja-JP" altLang="en-US" sz="1193" b="1" u="sng" dirty="0">
                <a:solidFill>
                  <a:prstClr val="black"/>
                </a:solidFill>
                <a:latin typeface="游ゴシック" panose="020B0400000000000000" pitchFamily="50" charset="-128"/>
                <a:ea typeface="游ゴシック" panose="020B0400000000000000" pitchFamily="50" charset="-128"/>
              </a:rPr>
              <a:t>その他の医療機関</a:t>
            </a:r>
            <a:endParaRPr lang="en-US" altLang="ja-JP" sz="1193" b="1" u="sng" dirty="0">
              <a:solidFill>
                <a:prstClr val="black"/>
              </a:solidFill>
              <a:latin typeface="游ゴシック" panose="020B0400000000000000" pitchFamily="50" charset="-128"/>
              <a:ea typeface="游ゴシック" panose="020B0400000000000000" pitchFamily="50" charset="-128"/>
            </a:endParaRPr>
          </a:p>
          <a:p>
            <a:pPr marL="151506" indent="-151506"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・都道府県知事は、医療計画の達成の推進のため特に必要がある場合には、都道府県医療審議会の意見を聴いて、</a:t>
            </a:r>
            <a:endParaRPr lang="en-US" altLang="ja-JP" sz="1193" dirty="0">
              <a:solidFill>
                <a:prstClr val="black"/>
              </a:solidFill>
              <a:latin typeface="游ゴシック" panose="020B0400000000000000" pitchFamily="50" charset="-128"/>
              <a:ea typeface="游ゴシック" panose="020B0400000000000000" pitchFamily="50" charset="-128"/>
            </a:endParaRPr>
          </a:p>
          <a:p>
            <a:pPr marL="151506" indent="-151506"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開設・増床等に関して、</a:t>
            </a:r>
            <a:r>
              <a:rPr lang="ja-JP" altLang="en-US" sz="1193" b="1" u="sng" dirty="0">
                <a:solidFill>
                  <a:prstClr val="black"/>
                </a:solidFill>
                <a:latin typeface="游ゴシック" panose="020B0400000000000000" pitchFamily="50" charset="-128"/>
                <a:ea typeface="游ゴシック" panose="020B0400000000000000" pitchFamily="50" charset="-128"/>
              </a:rPr>
              <a:t>勧告を行うことができる</a:t>
            </a:r>
            <a:r>
              <a:rPr lang="ja-JP" altLang="en-US" sz="1023" b="1" dirty="0">
                <a:solidFill>
                  <a:prstClr val="black"/>
                </a:solidFill>
                <a:latin typeface="游ゴシック" panose="020B0400000000000000" pitchFamily="50" charset="-128"/>
                <a:ea typeface="游ゴシック" panose="020B0400000000000000" pitchFamily="50" charset="-128"/>
              </a:rPr>
              <a:t>。</a:t>
            </a:r>
            <a:r>
              <a:rPr lang="ja-JP" altLang="en-US" sz="1023" dirty="0">
                <a:solidFill>
                  <a:prstClr val="black"/>
                </a:solidFill>
                <a:latin typeface="游ゴシック" panose="020B0400000000000000" pitchFamily="50" charset="-128"/>
                <a:ea typeface="游ゴシック" panose="020B0400000000000000" pitchFamily="50" charset="-128"/>
              </a:rPr>
              <a:t>（医療法第</a:t>
            </a:r>
            <a:r>
              <a:rPr lang="en-US" altLang="ja-JP" sz="1023" dirty="0">
                <a:solidFill>
                  <a:prstClr val="black"/>
                </a:solidFill>
                <a:latin typeface="游ゴシック" panose="020B0400000000000000" pitchFamily="50" charset="-128"/>
                <a:ea typeface="游ゴシック" panose="020B0400000000000000" pitchFamily="50" charset="-128"/>
              </a:rPr>
              <a:t>30</a:t>
            </a:r>
            <a:r>
              <a:rPr lang="ja-JP" altLang="en-US" sz="1023" dirty="0">
                <a:solidFill>
                  <a:prstClr val="black"/>
                </a:solidFill>
                <a:latin typeface="游ゴシック" panose="020B0400000000000000" pitchFamily="50" charset="-128"/>
                <a:ea typeface="游ゴシック" panose="020B0400000000000000" pitchFamily="50" charset="-128"/>
              </a:rPr>
              <a:t>条の</a:t>
            </a:r>
            <a:r>
              <a:rPr lang="en-US" altLang="ja-JP" sz="1023" dirty="0">
                <a:solidFill>
                  <a:prstClr val="black"/>
                </a:solidFill>
                <a:latin typeface="游ゴシック" panose="020B0400000000000000" pitchFamily="50" charset="-128"/>
                <a:ea typeface="游ゴシック" panose="020B0400000000000000" pitchFamily="50" charset="-128"/>
              </a:rPr>
              <a:t>11</a:t>
            </a:r>
            <a:r>
              <a:rPr lang="ja-JP" altLang="en-US" sz="1023" dirty="0">
                <a:solidFill>
                  <a:prstClr val="black"/>
                </a:solidFill>
                <a:latin typeface="游ゴシック" panose="020B0400000000000000" pitchFamily="50" charset="-128"/>
                <a:ea typeface="游ゴシック" panose="020B0400000000000000" pitchFamily="50" charset="-128"/>
              </a:rPr>
              <a:t>）</a:t>
            </a:r>
            <a:endParaRPr lang="en-US" altLang="ja-JP" sz="1023" dirty="0">
              <a:solidFill>
                <a:prstClr val="black"/>
              </a:solidFill>
              <a:latin typeface="游ゴシック" panose="020B0400000000000000" pitchFamily="50" charset="-128"/>
              <a:ea typeface="游ゴシック" panose="020B0400000000000000" pitchFamily="50" charset="-128"/>
            </a:endParaRPr>
          </a:p>
          <a:p>
            <a:pPr marL="151506" indent="-151506"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・病床過剰地域において、開設許可等に係る都道府県知事の</a:t>
            </a:r>
            <a:r>
              <a:rPr lang="ja-JP" altLang="en-US" sz="1193" b="1" u="sng" dirty="0">
                <a:solidFill>
                  <a:prstClr val="black"/>
                </a:solidFill>
                <a:latin typeface="游ゴシック" panose="020B0400000000000000" pitchFamily="50" charset="-128"/>
                <a:ea typeface="游ゴシック" panose="020B0400000000000000" pitchFamily="50" charset="-128"/>
              </a:rPr>
              <a:t>勧告に従わない場合は、保険医療機関の指定を行</a:t>
            </a:r>
            <a:r>
              <a:rPr lang="ja-JP" altLang="en-US" sz="1193" b="1" u="sng" dirty="0" err="1">
                <a:solidFill>
                  <a:prstClr val="black"/>
                </a:solidFill>
                <a:latin typeface="游ゴシック" panose="020B0400000000000000" pitchFamily="50" charset="-128"/>
                <a:ea typeface="游ゴシック" panose="020B0400000000000000" pitchFamily="50" charset="-128"/>
              </a:rPr>
              <a:t>わな</a:t>
            </a:r>
            <a:endParaRPr lang="en-US" altLang="ja-JP" sz="1193" b="1" u="sng" dirty="0">
              <a:solidFill>
                <a:prstClr val="black"/>
              </a:solidFill>
              <a:latin typeface="游ゴシック" panose="020B0400000000000000" pitchFamily="50" charset="-128"/>
              <a:ea typeface="游ゴシック" panose="020B0400000000000000" pitchFamily="50" charset="-128"/>
            </a:endParaRPr>
          </a:p>
          <a:p>
            <a:pPr marL="151506" indent="-151506" defTabSz="779173">
              <a:defRPr/>
            </a:pPr>
            <a:r>
              <a:rPr lang="ja-JP" altLang="en-US" sz="1193" b="1" dirty="0">
                <a:solidFill>
                  <a:prstClr val="black"/>
                </a:solidFill>
                <a:latin typeface="游ゴシック" panose="020B0400000000000000" pitchFamily="50" charset="-128"/>
                <a:ea typeface="游ゴシック" panose="020B0400000000000000" pitchFamily="50" charset="-128"/>
              </a:rPr>
              <a:t>　　</a:t>
            </a:r>
            <a:r>
              <a:rPr lang="ja-JP" altLang="en-US" sz="1193" b="1" u="sng" dirty="0" err="1">
                <a:solidFill>
                  <a:prstClr val="black"/>
                </a:solidFill>
                <a:latin typeface="游ゴシック" panose="020B0400000000000000" pitchFamily="50" charset="-128"/>
                <a:ea typeface="游ゴシック" panose="020B0400000000000000" pitchFamily="50" charset="-128"/>
              </a:rPr>
              <a:t>い</a:t>
            </a:r>
            <a:r>
              <a:rPr lang="ja-JP" altLang="en-US" sz="1193" b="1" u="sng" dirty="0">
                <a:solidFill>
                  <a:prstClr val="black"/>
                </a:solidFill>
                <a:latin typeface="游ゴシック" panose="020B0400000000000000" pitchFamily="50" charset="-128"/>
                <a:ea typeface="游ゴシック" panose="020B0400000000000000" pitchFamily="50" charset="-128"/>
              </a:rPr>
              <a:t>ことができる。</a:t>
            </a:r>
            <a:r>
              <a:rPr lang="ja-JP" altLang="en-US" sz="1023" dirty="0">
                <a:solidFill>
                  <a:prstClr val="black"/>
                </a:solidFill>
                <a:latin typeface="游ゴシック" panose="020B0400000000000000" pitchFamily="50" charset="-128"/>
                <a:ea typeface="游ゴシック" panose="020B0400000000000000" pitchFamily="50" charset="-128"/>
              </a:rPr>
              <a:t>（健康保険法第</a:t>
            </a:r>
            <a:r>
              <a:rPr lang="en-US" altLang="ja-JP" sz="1023" dirty="0">
                <a:solidFill>
                  <a:prstClr val="black"/>
                </a:solidFill>
                <a:latin typeface="游ゴシック" panose="020B0400000000000000" pitchFamily="50" charset="-128"/>
                <a:ea typeface="游ゴシック" panose="020B0400000000000000" pitchFamily="50" charset="-128"/>
              </a:rPr>
              <a:t>65</a:t>
            </a:r>
            <a:r>
              <a:rPr lang="ja-JP" altLang="en-US" sz="1023" dirty="0">
                <a:solidFill>
                  <a:prstClr val="black"/>
                </a:solidFill>
                <a:latin typeface="游ゴシック" panose="020B0400000000000000" pitchFamily="50" charset="-128"/>
                <a:ea typeface="游ゴシック" panose="020B0400000000000000" pitchFamily="50" charset="-128"/>
              </a:rPr>
              <a:t>条第４項）</a:t>
            </a:r>
            <a:endParaRPr lang="en-US" altLang="ja-JP" sz="1023" dirty="0">
              <a:solidFill>
                <a:prstClr val="black"/>
              </a:solidFill>
              <a:latin typeface="游ゴシック" panose="020B0400000000000000" pitchFamily="50" charset="-128"/>
              <a:ea typeface="游ゴシック" panose="020B0400000000000000" pitchFamily="50" charset="-128"/>
            </a:endParaRPr>
          </a:p>
          <a:p>
            <a:pPr defTabSz="779173">
              <a:defRPr/>
            </a:pPr>
            <a:endParaRPr lang="ja-JP" altLang="en-US" sz="1193" dirty="0">
              <a:solidFill>
                <a:prstClr val="black"/>
              </a:solidFill>
              <a:latin typeface="ＭＳ Ｐゴシック" panose="020B0600070205080204" pitchFamily="50" charset="-128"/>
              <a:ea typeface="ＭＳ Ｐゴシック" panose="020B0600070205080204" pitchFamily="50" charset="-128"/>
            </a:endParaRPr>
          </a:p>
        </p:txBody>
      </p:sp>
      <p:sp>
        <p:nvSpPr>
          <p:cNvPr id="10" name="角丸四角形 9"/>
          <p:cNvSpPr/>
          <p:nvPr/>
        </p:nvSpPr>
        <p:spPr>
          <a:xfrm>
            <a:off x="842317" y="4878672"/>
            <a:ext cx="1199082" cy="213674"/>
          </a:xfrm>
          <a:prstGeom prst="roundRect">
            <a:avLst/>
          </a:prstGeom>
          <a:solidFill>
            <a:srgbClr val="FFFF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73">
              <a:defRPr/>
            </a:pPr>
            <a:r>
              <a:rPr lang="ja-JP" altLang="en-US" sz="1363" dirty="0">
                <a:solidFill>
                  <a:prstClr val="black"/>
                </a:solidFill>
                <a:latin typeface="Calibri"/>
                <a:ea typeface="ＭＳ Ｐゴシック"/>
              </a:rPr>
              <a:t>特例措置</a:t>
            </a:r>
          </a:p>
        </p:txBody>
      </p:sp>
      <p:sp>
        <p:nvSpPr>
          <p:cNvPr id="3" name="正方形/長方形 2"/>
          <p:cNvSpPr/>
          <p:nvPr/>
        </p:nvSpPr>
        <p:spPr>
          <a:xfrm>
            <a:off x="734819" y="5135191"/>
            <a:ext cx="8283781" cy="878959"/>
          </a:xfrm>
          <a:prstGeom prst="rect">
            <a:avLst/>
          </a:prstGeom>
        </p:spPr>
        <p:txBody>
          <a:bodyPr wrap="square">
            <a:spAutoFit/>
          </a:bodyPr>
          <a:lstStyle/>
          <a:p>
            <a:pPr defTabSz="779173">
              <a:defRPr/>
            </a:pPr>
            <a:r>
              <a:rPr lang="ja-JP" altLang="en-US" sz="1363" dirty="0">
                <a:solidFill>
                  <a:prstClr val="black"/>
                </a:solidFill>
                <a:latin typeface="游ゴシック" panose="020B0400000000000000" pitchFamily="50" charset="-128"/>
                <a:ea typeface="游ゴシック" panose="020B0400000000000000" pitchFamily="50" charset="-128"/>
              </a:rPr>
              <a:t>○病床過剰地域であっても</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dirty="0">
                <a:solidFill>
                  <a:prstClr val="black"/>
                </a:solidFill>
                <a:latin typeface="游ゴシック" panose="020B0400000000000000" pitchFamily="50" charset="-128"/>
                <a:ea typeface="游ゴシック" panose="020B0400000000000000" pitchFamily="50" charset="-128"/>
              </a:rPr>
              <a:t>一定の条件を満たす場合には</a:t>
            </a:r>
            <a:r>
              <a:rPr lang="en-US" altLang="ja-JP" sz="1363" dirty="0">
                <a:solidFill>
                  <a:prstClr val="black"/>
                </a:solidFill>
                <a:latin typeface="游ゴシック" panose="020B0400000000000000" pitchFamily="50" charset="-128"/>
                <a:ea typeface="游ゴシック" panose="020B0400000000000000" pitchFamily="50" charset="-128"/>
              </a:rPr>
              <a:t>､</a:t>
            </a:r>
            <a:r>
              <a:rPr lang="ja-JP" altLang="en-US" sz="1363" u="sng" dirty="0">
                <a:solidFill>
                  <a:prstClr val="black"/>
                </a:solidFill>
                <a:latin typeface="游ゴシック" panose="020B0400000000000000" pitchFamily="50" charset="-128"/>
                <a:ea typeface="游ゴシック" panose="020B0400000000000000" pitchFamily="50" charset="-128"/>
              </a:rPr>
              <a:t>特例として新たに病床を整備することが可能。</a:t>
            </a:r>
            <a:endParaRPr lang="en-US" altLang="ja-JP" sz="1363" u="sng"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1363" dirty="0">
                <a:solidFill>
                  <a:prstClr val="black"/>
                </a:solidFill>
                <a:latin typeface="游ゴシック" panose="020B0400000000000000" pitchFamily="50" charset="-128"/>
                <a:ea typeface="游ゴシック" panose="020B0400000000000000" pitchFamily="50" charset="-128"/>
              </a:rPr>
              <a:t>　</a:t>
            </a:r>
            <a:r>
              <a:rPr lang="ja-JP" altLang="en-US" sz="1193" dirty="0">
                <a:solidFill>
                  <a:prstClr val="black"/>
                </a:solidFill>
                <a:latin typeface="游ゴシック" panose="020B0400000000000000" pitchFamily="50" charset="-128"/>
                <a:ea typeface="游ゴシック" panose="020B0400000000000000" pitchFamily="50" charset="-128"/>
              </a:rPr>
              <a:t>＜特例が認められるケース＞</a:t>
            </a:r>
            <a:endParaRPr lang="en-US" altLang="ja-JP" sz="1193"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　がん又は循環器疾患に係る専門病床など、特定の病床を整備する場合</a:t>
            </a:r>
            <a:endParaRPr lang="en-US" altLang="ja-JP" sz="1193" dirty="0">
              <a:solidFill>
                <a:prstClr val="black"/>
              </a:solidFill>
              <a:latin typeface="游ゴシック" panose="020B0400000000000000" pitchFamily="50" charset="-128"/>
              <a:ea typeface="游ゴシック" panose="020B0400000000000000" pitchFamily="50" charset="-128"/>
            </a:endParaRPr>
          </a:p>
          <a:p>
            <a:pPr defTabSz="779173">
              <a:defRPr/>
            </a:pPr>
            <a:r>
              <a:rPr lang="ja-JP" altLang="en-US" sz="1193" dirty="0">
                <a:solidFill>
                  <a:prstClr val="black"/>
                </a:solidFill>
                <a:latin typeface="游ゴシック" panose="020B0400000000000000" pitchFamily="50" charset="-128"/>
                <a:ea typeface="游ゴシック" panose="020B0400000000000000" pitchFamily="50" charset="-128"/>
              </a:rPr>
              <a:t>　　・　公的医療機関等を含め、複数の医療機関の再編統合を行う場合　　　　　等</a:t>
            </a:r>
            <a:endParaRPr lang="en-US" altLang="ja-JP" sz="1193" dirty="0">
              <a:solidFill>
                <a:prstClr val="black"/>
              </a:solidFill>
              <a:latin typeface="Calibri"/>
              <a:ea typeface="ＭＳ Ｐゴシック" panose="020B0600070205080204" pitchFamily="50" charset="-128"/>
            </a:endParaRPr>
          </a:p>
        </p:txBody>
      </p:sp>
      <p:sp>
        <p:nvSpPr>
          <p:cNvPr id="13" name="テキスト ボックス 12"/>
          <p:cNvSpPr txBox="1"/>
          <p:nvPr/>
        </p:nvSpPr>
        <p:spPr>
          <a:xfrm>
            <a:off x="679345" y="6381155"/>
            <a:ext cx="2862470" cy="220188"/>
          </a:xfrm>
          <a:prstGeom prst="rect">
            <a:avLst/>
          </a:prstGeom>
          <a:noFill/>
        </p:spPr>
        <p:txBody>
          <a:bodyPr wrap="square" rtlCol="0">
            <a:spAutoFit/>
          </a:bodyPr>
          <a:lstStyle/>
          <a:p>
            <a:r>
              <a:rPr lang="ja-JP" altLang="en-US" sz="831" dirty="0">
                <a:latin typeface="+mn-ea"/>
              </a:rPr>
              <a:t>（</a:t>
            </a:r>
            <a:r>
              <a:rPr lang="en-US" altLang="ja-JP" sz="831" dirty="0">
                <a:latin typeface="+mn-ea"/>
              </a:rPr>
              <a:t>R3.6.18 </a:t>
            </a:r>
            <a:r>
              <a:rPr lang="ja-JP" altLang="en-US" sz="831" dirty="0">
                <a:latin typeface="+mn-ea"/>
              </a:rPr>
              <a:t>第８次医療計画等に関する検討会資料）</a:t>
            </a:r>
          </a:p>
        </p:txBody>
      </p:sp>
      <p:sp>
        <p:nvSpPr>
          <p:cNvPr id="17" name="正方形/長方形 16"/>
          <p:cNvSpPr/>
          <p:nvPr/>
        </p:nvSpPr>
        <p:spPr>
          <a:xfrm>
            <a:off x="0" y="5868"/>
            <a:ext cx="9906000" cy="337791"/>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a:latin typeface="游ゴシック" panose="020B0400000000000000" pitchFamily="50" charset="-128"/>
              </a:rPr>
              <a:t>基準病床数制度について</a:t>
            </a:r>
          </a:p>
        </p:txBody>
      </p:sp>
      <p:sp>
        <p:nvSpPr>
          <p:cNvPr id="4" name="スライド番号プレースホルダー 3"/>
          <p:cNvSpPr>
            <a:spLocks noGrp="1"/>
          </p:cNvSpPr>
          <p:nvPr>
            <p:ph type="sldNum" sz="quarter" idx="12"/>
          </p:nvPr>
        </p:nvSpPr>
        <p:spPr/>
        <p:txBody>
          <a:bodyPr/>
          <a:lstStyle/>
          <a:p>
            <a:r>
              <a:rPr kumimoji="1" lang="en-US" altLang="ja-JP" dirty="0" smtClean="0"/>
              <a:t>8</a:t>
            </a:r>
            <a:endParaRPr kumimoji="1" lang="ja-JP" altLang="en-US" dirty="0"/>
          </a:p>
        </p:txBody>
      </p:sp>
    </p:spTree>
    <p:extLst>
      <p:ext uri="{BB962C8B-B14F-4D97-AF65-F5344CB8AC3E}">
        <p14:creationId xmlns:p14="http://schemas.microsoft.com/office/powerpoint/2010/main" val="159582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0851"/>
            <a:ext cx="9906000" cy="337791"/>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a:latin typeface="游ゴシック" panose="020B0400000000000000" pitchFamily="50" charset="-128"/>
                <a:ea typeface="游ゴシック" panose="020B0400000000000000" pitchFamily="50" charset="-128"/>
              </a:rPr>
              <a:t>「基準病床数」と「既存病床数」</a:t>
            </a:r>
          </a:p>
        </p:txBody>
      </p:sp>
      <p:graphicFrame>
        <p:nvGraphicFramePr>
          <p:cNvPr id="5" name="表 4"/>
          <p:cNvGraphicFramePr>
            <a:graphicFrameLocks noGrp="1"/>
          </p:cNvGraphicFramePr>
          <p:nvPr>
            <p:extLst/>
          </p:nvPr>
        </p:nvGraphicFramePr>
        <p:xfrm>
          <a:off x="855720" y="837152"/>
          <a:ext cx="8194560" cy="4163824"/>
        </p:xfrm>
        <a:graphic>
          <a:graphicData uri="http://schemas.openxmlformats.org/drawingml/2006/table">
            <a:tbl>
              <a:tblPr firstRow="1" bandRow="1">
                <a:tableStyleId>{5C22544A-7EE6-4342-B048-85BDC9FD1C3A}</a:tableStyleId>
              </a:tblPr>
              <a:tblGrid>
                <a:gridCol w="1024320">
                  <a:extLst>
                    <a:ext uri="{9D8B030D-6E8A-4147-A177-3AD203B41FA5}">
                      <a16:colId xmlns:a16="http://schemas.microsoft.com/office/drawing/2014/main" val="2280075543"/>
                    </a:ext>
                  </a:extLst>
                </a:gridCol>
                <a:gridCol w="1024320">
                  <a:extLst>
                    <a:ext uri="{9D8B030D-6E8A-4147-A177-3AD203B41FA5}">
                      <a16:colId xmlns:a16="http://schemas.microsoft.com/office/drawing/2014/main" val="3817973871"/>
                    </a:ext>
                  </a:extLst>
                </a:gridCol>
                <a:gridCol w="1024320">
                  <a:extLst>
                    <a:ext uri="{9D8B030D-6E8A-4147-A177-3AD203B41FA5}">
                      <a16:colId xmlns:a16="http://schemas.microsoft.com/office/drawing/2014/main" val="2971417970"/>
                    </a:ext>
                  </a:extLst>
                </a:gridCol>
                <a:gridCol w="1024320">
                  <a:extLst>
                    <a:ext uri="{9D8B030D-6E8A-4147-A177-3AD203B41FA5}">
                      <a16:colId xmlns:a16="http://schemas.microsoft.com/office/drawing/2014/main" val="1313688395"/>
                    </a:ext>
                  </a:extLst>
                </a:gridCol>
                <a:gridCol w="1024320">
                  <a:extLst>
                    <a:ext uri="{9D8B030D-6E8A-4147-A177-3AD203B41FA5}">
                      <a16:colId xmlns:a16="http://schemas.microsoft.com/office/drawing/2014/main" val="3553538240"/>
                    </a:ext>
                  </a:extLst>
                </a:gridCol>
                <a:gridCol w="1024320">
                  <a:extLst>
                    <a:ext uri="{9D8B030D-6E8A-4147-A177-3AD203B41FA5}">
                      <a16:colId xmlns:a16="http://schemas.microsoft.com/office/drawing/2014/main" val="3767118367"/>
                    </a:ext>
                  </a:extLst>
                </a:gridCol>
                <a:gridCol w="1024320">
                  <a:extLst>
                    <a:ext uri="{9D8B030D-6E8A-4147-A177-3AD203B41FA5}">
                      <a16:colId xmlns:a16="http://schemas.microsoft.com/office/drawing/2014/main" val="1620621442"/>
                    </a:ext>
                  </a:extLst>
                </a:gridCol>
                <a:gridCol w="1024320">
                  <a:extLst>
                    <a:ext uri="{9D8B030D-6E8A-4147-A177-3AD203B41FA5}">
                      <a16:colId xmlns:a16="http://schemas.microsoft.com/office/drawing/2014/main" val="4216729352"/>
                    </a:ext>
                  </a:extLst>
                </a:gridCol>
              </a:tblGrid>
              <a:tr h="355679">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第二次医療圏</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基準病床数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平成</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30</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年４月１日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既存病床数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令和５年３月１日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差　引</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第二次医療圏</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基準病床数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平成</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30</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年４月１日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既存病床数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令和５年３月１日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差　引</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90119289"/>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南　渡　島</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４</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２６５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５１５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２５０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上川中部</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４</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７９３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０３８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２４５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836788"/>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南　檜　山</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１７４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３７７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２０３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上川北部</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５７６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８６５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２８９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5040429"/>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北渡島檜山</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３３６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６４３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３０７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富 良 野</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２６１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４７２</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２１１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9946824"/>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札　　　幌</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３１６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３２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８５１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１１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５３５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留　　萌</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２７３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６７１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３９８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9356774"/>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後　　　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４６２</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５７１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１０９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宗　　谷</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３８３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６７９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２９６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50382"/>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南　空　知</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９７４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８２１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８４７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北　　網</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０４０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７１６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６７６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3268878"/>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中　空　知</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９３３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８４６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９１３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遠　　紋</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５０３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８９３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３９０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9183626"/>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北　空　知</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２８３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６０６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３２３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十　　勝</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３４１</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９４０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５９９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25760"/>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西　胆　振</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８４７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４５０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６０３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釧　　路</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５９０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３９２</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８０２</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3140123"/>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東　胆　振</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０２７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０４５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根　　室</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２９７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５５７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２６０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1804963"/>
                  </a:ext>
                </a:extLst>
              </a:tr>
              <a:tr h="346195">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日　　　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２７３</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５９９</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３２６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合　計</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４８</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９４７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７２</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５４７</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２３</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６００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40704769"/>
                  </a:ext>
                </a:extLst>
              </a:tr>
            </a:tbl>
          </a:graphicData>
        </a:graphic>
      </p:graphicFrame>
      <p:graphicFrame>
        <p:nvGraphicFramePr>
          <p:cNvPr id="6" name="表 5"/>
          <p:cNvGraphicFramePr>
            <a:graphicFrameLocks noGrp="1"/>
          </p:cNvGraphicFramePr>
          <p:nvPr>
            <p:extLst/>
          </p:nvPr>
        </p:nvGraphicFramePr>
        <p:xfrm>
          <a:off x="855720" y="5121612"/>
          <a:ext cx="4089940" cy="1391340"/>
        </p:xfrm>
        <a:graphic>
          <a:graphicData uri="http://schemas.openxmlformats.org/drawingml/2006/table">
            <a:tbl>
              <a:tblPr firstRow="1" bandRow="1">
                <a:tableStyleId>{5C22544A-7EE6-4342-B048-85BDC9FD1C3A}</a:tableStyleId>
              </a:tblPr>
              <a:tblGrid>
                <a:gridCol w="1022485">
                  <a:extLst>
                    <a:ext uri="{9D8B030D-6E8A-4147-A177-3AD203B41FA5}">
                      <a16:colId xmlns:a16="http://schemas.microsoft.com/office/drawing/2014/main" val="2280075543"/>
                    </a:ext>
                  </a:extLst>
                </a:gridCol>
                <a:gridCol w="1022485">
                  <a:extLst>
                    <a:ext uri="{9D8B030D-6E8A-4147-A177-3AD203B41FA5}">
                      <a16:colId xmlns:a16="http://schemas.microsoft.com/office/drawing/2014/main" val="3817973871"/>
                    </a:ext>
                  </a:extLst>
                </a:gridCol>
                <a:gridCol w="1022485">
                  <a:extLst>
                    <a:ext uri="{9D8B030D-6E8A-4147-A177-3AD203B41FA5}">
                      <a16:colId xmlns:a16="http://schemas.microsoft.com/office/drawing/2014/main" val="2971417970"/>
                    </a:ext>
                  </a:extLst>
                </a:gridCol>
                <a:gridCol w="1022485">
                  <a:extLst>
                    <a:ext uri="{9D8B030D-6E8A-4147-A177-3AD203B41FA5}">
                      <a16:colId xmlns:a16="http://schemas.microsoft.com/office/drawing/2014/main" val="1330108540"/>
                    </a:ext>
                  </a:extLst>
                </a:gridCol>
              </a:tblGrid>
              <a:tr h="354933">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病床種別</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基準病床数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平成</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30</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年４月１日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既存病床数</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700" b="1" dirty="0" smtClean="0">
                          <a:solidFill>
                            <a:schemeClr val="tx1"/>
                          </a:solidFill>
                          <a:latin typeface="游ゴシック" panose="020B0400000000000000" pitchFamily="50" charset="-128"/>
                          <a:ea typeface="游ゴシック" panose="020B0400000000000000" pitchFamily="50" charset="-128"/>
                        </a:rPr>
                        <a:t>令和５年３月１日</a:t>
                      </a:r>
                      <a:r>
                        <a:rPr kumimoji="1" lang="en-US" altLang="ja-JP" sz="700" b="1" dirty="0" smtClean="0">
                          <a:solidFill>
                            <a:schemeClr val="tx1"/>
                          </a:solidFill>
                          <a:latin typeface="游ゴシック" panose="020B0400000000000000" pitchFamily="50" charset="-128"/>
                          <a:ea typeface="游ゴシック" panose="020B0400000000000000" pitchFamily="50" charset="-128"/>
                        </a:rPr>
                        <a:t>)</a:t>
                      </a:r>
                      <a:endParaRPr kumimoji="1" lang="ja-JP" altLang="en-US" sz="7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差　引</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90119289"/>
                  </a:ext>
                </a:extLst>
              </a:tr>
              <a:tr h="345469">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精神病床</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１７</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１１６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１８</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８６０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１</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７４４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836788"/>
                  </a:ext>
                </a:extLst>
              </a:tr>
              <a:tr h="345469">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結核病床</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８０</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１４６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６６</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5040429"/>
                  </a:ext>
                </a:extLst>
              </a:tr>
              <a:tr h="345469">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感染症病床</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９８</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９４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1" dirty="0" smtClean="0">
                          <a:solidFill>
                            <a:schemeClr val="tx1"/>
                          </a:solidFill>
                          <a:latin typeface="游ゴシック" panose="020B0400000000000000" pitchFamily="50" charset="-128"/>
                          <a:ea typeface="游ゴシック" panose="020B0400000000000000" pitchFamily="50" charset="-128"/>
                        </a:rPr>
                        <a:t>　　 ▲４</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9946824"/>
                  </a:ext>
                </a:extLst>
              </a:tr>
            </a:tbl>
          </a:graphicData>
        </a:graphic>
      </p:graphicFrame>
      <p:sp>
        <p:nvSpPr>
          <p:cNvPr id="7" name="テキスト ボックス 6"/>
          <p:cNvSpPr txBox="1"/>
          <p:nvPr/>
        </p:nvSpPr>
        <p:spPr>
          <a:xfrm>
            <a:off x="663142" y="602941"/>
            <a:ext cx="1431235" cy="291170"/>
          </a:xfrm>
          <a:prstGeom prst="rect">
            <a:avLst/>
          </a:prstGeom>
          <a:noFill/>
        </p:spPr>
        <p:txBody>
          <a:bodyPr wrap="square" rtlCol="0">
            <a:spAutoFit/>
          </a:bodyPr>
          <a:lstStyle/>
          <a:p>
            <a:r>
              <a:rPr lang="en-US" altLang="ja-JP" sz="1292" b="1" dirty="0">
                <a:latin typeface="+mn-ea"/>
              </a:rPr>
              <a:t>【</a:t>
            </a:r>
            <a:r>
              <a:rPr lang="ja-JP" altLang="en-US" sz="1292" b="1" dirty="0">
                <a:latin typeface="+mn-ea"/>
              </a:rPr>
              <a:t>一般病床</a:t>
            </a:r>
            <a:r>
              <a:rPr lang="en-US" altLang="ja-JP" sz="1292" b="1" dirty="0">
                <a:latin typeface="+mn-ea"/>
              </a:rPr>
              <a:t>】</a:t>
            </a:r>
            <a:endParaRPr lang="ja-JP" altLang="en-US" sz="1292" b="1" dirty="0">
              <a:latin typeface="+mn-ea"/>
            </a:endParaRPr>
          </a:p>
        </p:txBody>
      </p:sp>
      <p:sp>
        <p:nvSpPr>
          <p:cNvPr id="3" name="スライド番号プレースホルダー 2"/>
          <p:cNvSpPr>
            <a:spLocks noGrp="1"/>
          </p:cNvSpPr>
          <p:nvPr>
            <p:ph type="sldNum" sz="quarter" idx="12"/>
          </p:nvPr>
        </p:nvSpPr>
        <p:spPr/>
        <p:txBody>
          <a:bodyPr/>
          <a:lstStyle/>
          <a:p>
            <a:r>
              <a:rPr kumimoji="1" lang="en-US" altLang="ja-JP" dirty="0" smtClean="0"/>
              <a:t>9</a:t>
            </a:r>
            <a:endParaRPr kumimoji="1" lang="ja-JP" altLang="en-US" dirty="0"/>
          </a:p>
        </p:txBody>
      </p:sp>
      <p:sp>
        <p:nvSpPr>
          <p:cNvPr id="4" name="正方形/長方形 3"/>
          <p:cNvSpPr/>
          <p:nvPr/>
        </p:nvSpPr>
        <p:spPr>
          <a:xfrm>
            <a:off x="747423" y="6130456"/>
            <a:ext cx="4317558" cy="44527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4459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5012569" y="3068648"/>
            <a:ext cx="4736053" cy="3429962"/>
          </a:xfrm>
          <a:prstGeom prst="rect">
            <a:avLst/>
          </a:prstGeom>
          <a:ln w="730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894" b="1" dirty="0">
              <a:solidFill>
                <a:srgbClr val="000000"/>
              </a:solidFill>
              <a:latin typeface="游ゴシック" panose="020B0400000000000000" pitchFamily="50" charset="-128"/>
              <a:ea typeface="游ゴシック" panose="020B0400000000000000" pitchFamily="50" charset="-128"/>
            </a:endParaRPr>
          </a:p>
        </p:txBody>
      </p:sp>
      <p:sp>
        <p:nvSpPr>
          <p:cNvPr id="47106" name="スライド番号プレースホルダ 2"/>
          <p:cNvSpPr>
            <a:spLocks noChangeArrowheads="1"/>
          </p:cNvSpPr>
          <p:nvPr/>
        </p:nvSpPr>
        <p:spPr bwMode="auto">
          <a:xfrm>
            <a:off x="8471137" y="6268804"/>
            <a:ext cx="1486222" cy="69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00" tIns="42458" rIns="84900" bIns="42458"/>
          <a:lstStyle>
            <a:lvl1pPr defTabSz="920750">
              <a:defRPr>
                <a:solidFill>
                  <a:schemeClr val="tx1"/>
                </a:solidFill>
                <a:latin typeface="Calibri" panose="020F0502020204030204" pitchFamily="34" charset="0"/>
                <a:ea typeface="ＭＳ Ｐゴシック" panose="020B0600070205080204" pitchFamily="50" charset="-128"/>
              </a:defRPr>
            </a:lvl1pPr>
            <a:lvl2pPr marL="765175" indent="-293688" defTabSz="920750">
              <a:defRPr>
                <a:solidFill>
                  <a:schemeClr val="tx1"/>
                </a:solidFill>
                <a:latin typeface="Calibri" panose="020F0502020204030204" pitchFamily="34" charset="0"/>
                <a:ea typeface="ＭＳ Ｐゴシック" panose="020B0600070205080204" pitchFamily="50" charset="-128"/>
              </a:defRPr>
            </a:lvl2pPr>
            <a:lvl3pPr marL="1177925" indent="-234950" defTabSz="920750">
              <a:defRPr>
                <a:solidFill>
                  <a:schemeClr val="tx1"/>
                </a:solidFill>
                <a:latin typeface="Calibri" panose="020F0502020204030204" pitchFamily="34" charset="0"/>
                <a:ea typeface="ＭＳ Ｐゴシック" panose="020B0600070205080204" pitchFamily="50" charset="-128"/>
              </a:defRPr>
            </a:lvl3pPr>
            <a:lvl4pPr marL="1649413" indent="-234950" defTabSz="920750">
              <a:defRPr>
                <a:solidFill>
                  <a:schemeClr val="tx1"/>
                </a:solidFill>
                <a:latin typeface="Calibri" panose="020F0502020204030204" pitchFamily="34" charset="0"/>
                <a:ea typeface="ＭＳ Ｐゴシック" panose="020B0600070205080204" pitchFamily="50" charset="-128"/>
              </a:defRPr>
            </a:lvl4pPr>
            <a:lvl5pPr marL="2120900" indent="-234950" defTabSz="920750">
              <a:defRPr>
                <a:solidFill>
                  <a:schemeClr val="tx1"/>
                </a:solidFill>
                <a:latin typeface="Calibri" panose="020F0502020204030204" pitchFamily="34" charset="0"/>
                <a:ea typeface="ＭＳ Ｐゴシック" panose="020B0600070205080204" pitchFamily="50" charset="-128"/>
              </a:defRPr>
            </a:lvl5pPr>
            <a:lvl6pPr marL="2578100" indent="-234950" defTabSz="9207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3035300" indent="-234950" defTabSz="9207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492500" indent="-234950" defTabSz="9207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949700" indent="-234950" defTabSz="92075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algn="r" eaLnBrk="1" hangingPunct="1">
              <a:buSzPct val="100000"/>
            </a:pPr>
            <a:r>
              <a:rPr lang="en-US" altLang="ja-JP" sz="4000" b="1" dirty="0" smtClean="0">
                <a:solidFill>
                  <a:srgbClr val="7F7F7F"/>
                </a:solidFill>
                <a:latin typeface="+mj-ea"/>
                <a:ea typeface="+mj-ea"/>
              </a:rPr>
              <a:t>10</a:t>
            </a:r>
            <a:endParaRPr lang="en-US" altLang="ja-JP" sz="4000" b="1" dirty="0">
              <a:solidFill>
                <a:srgbClr val="7F7F7F"/>
              </a:solidFill>
              <a:latin typeface="+mj-ea"/>
              <a:ea typeface="+mj-ea"/>
            </a:endParaRPr>
          </a:p>
        </p:txBody>
      </p:sp>
      <p:graphicFrame>
        <p:nvGraphicFramePr>
          <p:cNvPr id="11" name="表 10"/>
          <p:cNvGraphicFramePr>
            <a:graphicFrameLocks noGrp="1"/>
          </p:cNvGraphicFramePr>
          <p:nvPr/>
        </p:nvGraphicFramePr>
        <p:xfrm>
          <a:off x="136788" y="606489"/>
          <a:ext cx="4736053" cy="5892134"/>
        </p:xfrm>
        <a:graphic>
          <a:graphicData uri="http://schemas.openxmlformats.org/drawingml/2006/table">
            <a:tbl>
              <a:tblPr/>
              <a:tblGrid>
                <a:gridCol w="682784">
                  <a:extLst>
                    <a:ext uri="{9D8B030D-6E8A-4147-A177-3AD203B41FA5}">
                      <a16:colId xmlns:a16="http://schemas.microsoft.com/office/drawing/2014/main" val="2595332300"/>
                    </a:ext>
                  </a:extLst>
                </a:gridCol>
                <a:gridCol w="733872">
                  <a:extLst>
                    <a:ext uri="{9D8B030D-6E8A-4147-A177-3AD203B41FA5}">
                      <a16:colId xmlns:a16="http://schemas.microsoft.com/office/drawing/2014/main" val="16850423"/>
                    </a:ext>
                  </a:extLst>
                </a:gridCol>
                <a:gridCol w="867303">
                  <a:extLst>
                    <a:ext uri="{9D8B030D-6E8A-4147-A177-3AD203B41FA5}">
                      <a16:colId xmlns:a16="http://schemas.microsoft.com/office/drawing/2014/main" val="4121968637"/>
                    </a:ext>
                  </a:extLst>
                </a:gridCol>
                <a:gridCol w="1734607">
                  <a:extLst>
                    <a:ext uri="{9D8B030D-6E8A-4147-A177-3AD203B41FA5}">
                      <a16:colId xmlns:a16="http://schemas.microsoft.com/office/drawing/2014/main" val="990694562"/>
                    </a:ext>
                  </a:extLst>
                </a:gridCol>
                <a:gridCol w="717487">
                  <a:extLst>
                    <a:ext uri="{9D8B030D-6E8A-4147-A177-3AD203B41FA5}">
                      <a16:colId xmlns:a16="http://schemas.microsoft.com/office/drawing/2014/main" val="2356202214"/>
                    </a:ext>
                  </a:extLst>
                </a:gridCol>
              </a:tblGrid>
              <a:tr h="324078">
                <a:tc>
                  <a:txBody>
                    <a:body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区　分</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区　域</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基準病床数</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指定医療機関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指定病床数</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176207186"/>
                  </a:ext>
                </a:extLst>
              </a:tr>
              <a:tr h="214156">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第一種</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２</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市立札幌病院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２</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16032033"/>
                  </a:ext>
                </a:extLst>
              </a:tr>
              <a:tr h="214156">
                <a:tc rowSpan="24">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第二種</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南渡島</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市立函館病院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66342803"/>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南檜山</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北海道立江差病院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98297748"/>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北渡島檜山</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八雲総合病院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037052811"/>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札幌</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10</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市立札幌病院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23048187"/>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後志</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小樽市立病院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01426059"/>
                  </a:ext>
                </a:extLst>
              </a:tr>
              <a:tr h="2141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倶知安厚生病院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58274975"/>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南空知</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岩見沢市立総合病院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5590040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中空知</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砂川市立病院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9314695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北空知</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深川市立病院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58885598"/>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西胆振</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市立室蘭総合病院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648264722"/>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東胆振</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苫小牧市立病院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4128814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日高</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浦河赤十字病院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60520647"/>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上川中部</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市立旭川病院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5904663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上川北部</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名寄市立総合病院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10248730"/>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富良野</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北海道社会事業協会富良野病院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791998049"/>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留萌</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留萌市立病院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0230094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宗谷</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市立稚内病院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24604518"/>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北網</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北見赤十字病院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79577938"/>
                  </a:ext>
                </a:extLst>
              </a:tr>
              <a:tr h="2141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網走厚生病院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18361343"/>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遠紋</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広域紋別病院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99412582"/>
                  </a:ext>
                </a:extLst>
              </a:tr>
              <a:tr h="2141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遠軽厚生病院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1829146"/>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十勝</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帯広厚生病院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74122298"/>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釧路</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市立釧路総合病院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31248855"/>
                  </a:ext>
                </a:extLst>
              </a:tr>
              <a:tr h="214156">
                <a:tc vMerge="1">
                  <a:txBody>
                    <a:bodyPr/>
                    <a:lstStyle/>
                    <a:p>
                      <a:pPr marL="0" marR="0" lvl="0" indent="0" algn="l"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根室</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市立根室病院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729053306"/>
                  </a:ext>
                </a:extLst>
              </a:tr>
              <a:tr h="214156">
                <a:tc gridSpan="2">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基準病床数 </a:t>
                      </a: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第二種</a:t>
                      </a: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　計</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50" marB="4235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96</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指定病床数 </a:t>
                      </a: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第二種</a:t>
                      </a: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 計</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92</a:t>
                      </a:r>
                    </a:p>
                  </a:txBody>
                  <a:tcPr marL="78502" marR="78502" marT="39238" marB="392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3761338"/>
                  </a:ext>
                </a:extLst>
              </a:tr>
            </a:tbl>
          </a:graphicData>
        </a:graphic>
      </p:graphicFrame>
      <p:graphicFrame>
        <p:nvGraphicFramePr>
          <p:cNvPr id="18" name="表 17"/>
          <p:cNvGraphicFramePr>
            <a:graphicFrameLocks noGrp="1"/>
          </p:cNvGraphicFramePr>
          <p:nvPr/>
        </p:nvGraphicFramePr>
        <p:xfrm>
          <a:off x="5012569" y="603548"/>
          <a:ext cx="4736054" cy="2348912"/>
        </p:xfrm>
        <a:graphic>
          <a:graphicData uri="http://schemas.openxmlformats.org/drawingml/2006/table">
            <a:tbl>
              <a:tblPr/>
              <a:tblGrid>
                <a:gridCol w="741019">
                  <a:extLst>
                    <a:ext uri="{9D8B030D-6E8A-4147-A177-3AD203B41FA5}">
                      <a16:colId xmlns:a16="http://schemas.microsoft.com/office/drawing/2014/main" val="380284026"/>
                    </a:ext>
                  </a:extLst>
                </a:gridCol>
                <a:gridCol w="667157">
                  <a:extLst>
                    <a:ext uri="{9D8B030D-6E8A-4147-A177-3AD203B41FA5}">
                      <a16:colId xmlns:a16="http://schemas.microsoft.com/office/drawing/2014/main" val="781820395"/>
                    </a:ext>
                  </a:extLst>
                </a:gridCol>
                <a:gridCol w="733872">
                  <a:extLst>
                    <a:ext uri="{9D8B030D-6E8A-4147-A177-3AD203B41FA5}">
                      <a16:colId xmlns:a16="http://schemas.microsoft.com/office/drawing/2014/main" val="3029200883"/>
                    </a:ext>
                  </a:extLst>
                </a:gridCol>
                <a:gridCol w="1801323">
                  <a:extLst>
                    <a:ext uri="{9D8B030D-6E8A-4147-A177-3AD203B41FA5}">
                      <a16:colId xmlns:a16="http://schemas.microsoft.com/office/drawing/2014/main" val="981603014"/>
                    </a:ext>
                  </a:extLst>
                </a:gridCol>
                <a:gridCol w="792683">
                  <a:extLst>
                    <a:ext uri="{9D8B030D-6E8A-4147-A177-3AD203B41FA5}">
                      <a16:colId xmlns:a16="http://schemas.microsoft.com/office/drawing/2014/main" val="3152779709"/>
                    </a:ext>
                  </a:extLst>
                </a:gridCol>
              </a:tblGrid>
              <a:tr h="290542">
                <a:tc>
                  <a:txBody>
                    <a:body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区　分</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区　域</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基準病床数</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指定医療機関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 typeface="Wingdings" panose="05000000000000000000" pitchFamily="2" charset="2"/>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指定病床数</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834084061"/>
                  </a:ext>
                </a:extLst>
              </a:tr>
              <a:tr h="205837">
                <a:tc rowSpan="9">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結核病床</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（第二種感染症指定医療機関）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9">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9">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80</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市立函館病院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10</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82285533"/>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国立病院機構函館病院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5</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2322330"/>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国立病院機構北海道医療センター</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21</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052833032"/>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JCHO</a:t>
                      </a: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北海道病院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46</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5323221"/>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小樽市立病院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4</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97173690"/>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砂川市立病院</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6</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703837180"/>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市立室蘭総合病院</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24</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41923425"/>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国立病院機構旭川医療センター</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20</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07565776"/>
                  </a:ext>
                </a:extLst>
              </a:tr>
              <a:tr h="2058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l"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rPr>
                        <a:t>市立釧路総合病院</a:t>
                      </a:r>
                      <a:endParaRPr kumimoji="1" lang="en-US" altLang="ja-JP" sz="800" b="1" i="0" u="none" strike="noStrike" cap="none" normalizeH="0" baseline="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92175">
                        <a:spcBef>
                          <a:spcPct val="20000"/>
                        </a:spcBef>
                        <a:buSzPct val="100000"/>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446088" defTabSz="892175">
                        <a:spcBef>
                          <a:spcPct val="20000"/>
                        </a:spcBef>
                        <a:buSzPct val="100000"/>
                        <a:defRPr kumimoji="1" sz="23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93763" defTabSz="892175">
                        <a:spcBef>
                          <a:spcPct val="20000"/>
                        </a:spcBef>
                        <a:buSzPct val="100000"/>
                        <a:defRPr kumimoji="1" sz="21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339850"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1787525" defTabSz="892175">
                        <a:spcBef>
                          <a:spcPct val="20000"/>
                        </a:spcBef>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2447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7019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1591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616325" indent="-33338" defTabSz="892175" eaLnBrk="0" fontAlgn="base" hangingPunct="0">
                        <a:spcBef>
                          <a:spcPct val="20000"/>
                        </a:spcBef>
                        <a:spcAft>
                          <a:spcPct val="0"/>
                        </a:spcAft>
                        <a:buSzPct val="100000"/>
                        <a:defRPr kumimoji="1" sz="17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10</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93157429"/>
                  </a:ext>
                </a:extLst>
              </a:tr>
              <a:tr h="205837">
                <a:tc gridSpan="4">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指定病床数　計</a:t>
                      </a:r>
                      <a:endPar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892175" rtl="0" eaLnBrk="1" fontAlgn="base" latinLnBrk="0" hangingPunct="1">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endParaRPr>
                    </a:p>
                  </a:txBody>
                  <a:tcPr marL="84729" marR="84729" marT="42365" marB="423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892175"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rPr>
                        <a:t>146</a:t>
                      </a:r>
                    </a:p>
                  </a:txBody>
                  <a:tcPr marL="78502" marR="78502" marT="39236" marB="392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177550455"/>
                  </a:ext>
                </a:extLst>
              </a:tr>
            </a:tbl>
          </a:graphicData>
        </a:graphic>
      </p:graphicFrame>
      <p:sp>
        <p:nvSpPr>
          <p:cNvPr id="19" name="正方形/長方形 3"/>
          <p:cNvSpPr>
            <a:spLocks noChangeArrowheads="1"/>
          </p:cNvSpPr>
          <p:nvPr/>
        </p:nvSpPr>
        <p:spPr bwMode="auto">
          <a:xfrm>
            <a:off x="5153768" y="3199552"/>
            <a:ext cx="2868107" cy="263277"/>
          </a:xfrm>
          <a:prstGeom prst="rect">
            <a:avLst/>
          </a:prstGeom>
          <a:solidFill>
            <a:schemeClr val="tx1">
              <a:lumMod val="75000"/>
              <a:lumOff val="25000"/>
            </a:schemeClr>
          </a:solidFill>
          <a:ln>
            <a:noFill/>
          </a:ln>
        </p:spPr>
        <p:txBody>
          <a:bodyPr lIns="0" tIns="0" rIns="0" bIns="0" anchor="ctr"/>
          <a:lstStyle/>
          <a:p>
            <a:pPr marL="264747" indent="-264747">
              <a:buFont typeface="Wingdings" panose="05000000000000000000" pitchFamily="2" charset="2"/>
              <a:buChar char="Ø"/>
              <a:defRPr/>
            </a:pPr>
            <a:r>
              <a:rPr lang="zh-TW" altLang="en-US" sz="1112" b="1" dirty="0">
                <a:solidFill>
                  <a:srgbClr val="FFFFFF"/>
                </a:solidFill>
                <a:latin typeface="游ゴシック" panose="020B0400000000000000" pitchFamily="50" charset="-128"/>
                <a:ea typeface="游ゴシック" panose="020B0400000000000000" pitchFamily="50" charset="-128"/>
              </a:rPr>
              <a:t>第一種感染症指定医療機関</a:t>
            </a:r>
            <a:endParaRPr lang="en-US" altLang="ja-JP" sz="1112" b="1" dirty="0">
              <a:solidFill>
                <a:srgbClr val="FFFFFF"/>
              </a:solidFill>
              <a:latin typeface="游ゴシック" panose="020B0400000000000000" pitchFamily="50" charset="-128"/>
              <a:ea typeface="游ゴシック" panose="020B0400000000000000" pitchFamily="50" charset="-128"/>
            </a:endParaRPr>
          </a:p>
        </p:txBody>
      </p:sp>
      <p:sp>
        <p:nvSpPr>
          <p:cNvPr id="47296" name="正方形/長方形 3"/>
          <p:cNvSpPr>
            <a:spLocks noChangeArrowheads="1"/>
          </p:cNvSpPr>
          <p:nvPr/>
        </p:nvSpPr>
        <p:spPr bwMode="auto">
          <a:xfrm>
            <a:off x="5186126" y="3515779"/>
            <a:ext cx="4437477" cy="40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1450" indent="-171450">
              <a:defRPr>
                <a:solidFill>
                  <a:schemeClr val="tx1"/>
                </a:solidFill>
                <a:latin typeface="Calibri" panose="020F0502020204030204" pitchFamily="34" charset="0"/>
                <a:ea typeface="ＭＳ Ｐゴシック" panose="020B0600070205080204" pitchFamily="50" charset="-128"/>
              </a:defRPr>
            </a:lvl1pPr>
            <a:lvl2pPr>
              <a:defRPr>
                <a:solidFill>
                  <a:schemeClr val="tx1"/>
                </a:solidFill>
                <a:latin typeface="Calibri" panose="020F0502020204030204" pitchFamily="34" charset="0"/>
                <a:ea typeface="ＭＳ Ｐゴシック" panose="020B0600070205080204" pitchFamily="50" charset="-128"/>
              </a:defRPr>
            </a:lvl2pPr>
            <a:lvl3pPr>
              <a:defRPr>
                <a:solidFill>
                  <a:schemeClr val="tx1"/>
                </a:solidFill>
                <a:latin typeface="Calibri" panose="020F0502020204030204" pitchFamily="34" charset="0"/>
                <a:ea typeface="ＭＳ Ｐゴシック" panose="020B0600070205080204" pitchFamily="50" charset="-128"/>
              </a:defRPr>
            </a:lvl3pPr>
            <a:lvl4pPr>
              <a:defRPr>
                <a:solidFill>
                  <a:schemeClr val="tx1"/>
                </a:solidFill>
                <a:latin typeface="Calibri" panose="020F0502020204030204" pitchFamily="34" charset="0"/>
                <a:ea typeface="ＭＳ Ｐゴシック" panose="020B0600070205080204" pitchFamily="50" charset="-128"/>
              </a:defRPr>
            </a:lvl4pPr>
            <a:lvl5pPr>
              <a:defRPr>
                <a:solidFill>
                  <a:schemeClr val="tx1"/>
                </a:solidFill>
                <a:latin typeface="Calibri" panose="020F0502020204030204" pitchFamily="34" charset="0"/>
                <a:ea typeface="ＭＳ Ｐゴシック" panose="020B0600070205080204" pitchFamily="50" charset="-128"/>
              </a:defRPr>
            </a:lvl5pPr>
            <a:lvl6pPr marL="23193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27765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2337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6909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一類感染症、二類感染症又は新型インフルエンザ等感染症の患者の入院を担当させる医療機関と知事が指定した病院</a:t>
            </a:r>
            <a:endParaRPr lang="en-US" altLang="ja-JP" sz="834" b="1" dirty="0">
              <a:latin typeface="游ゴシック" panose="020B0400000000000000" pitchFamily="50" charset="-128"/>
              <a:ea typeface="游ゴシック" panose="020B0400000000000000" pitchFamily="50" charset="-128"/>
            </a:endParaRPr>
          </a:p>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配置基準は、都道府県に</a:t>
            </a:r>
            <a:r>
              <a:rPr lang="en-US" altLang="ja-JP" sz="834" b="1" dirty="0">
                <a:latin typeface="游ゴシック" panose="020B0400000000000000" pitchFamily="50" charset="-128"/>
                <a:ea typeface="游ゴシック" panose="020B0400000000000000" pitchFamily="50" charset="-128"/>
              </a:rPr>
              <a:t>1</a:t>
            </a:r>
            <a:r>
              <a:rPr lang="ja-JP" altLang="en-US" sz="834" b="1" dirty="0">
                <a:latin typeface="游ゴシック" panose="020B0400000000000000" pitchFamily="50" charset="-128"/>
                <a:ea typeface="游ゴシック" panose="020B0400000000000000" pitchFamily="50" charset="-128"/>
              </a:rPr>
              <a:t>カ所 </a:t>
            </a:r>
            <a:r>
              <a:rPr lang="en-US" altLang="ja-JP" sz="834" b="1" dirty="0">
                <a:latin typeface="游ゴシック" panose="020B0400000000000000" pitchFamily="50" charset="-128"/>
                <a:ea typeface="游ゴシック" panose="020B0400000000000000" pitchFamily="50" charset="-128"/>
              </a:rPr>
              <a:t>2</a:t>
            </a:r>
            <a:r>
              <a:rPr lang="ja-JP" altLang="en-US" sz="834" b="1" dirty="0">
                <a:latin typeface="游ゴシック" panose="020B0400000000000000" pitchFamily="50" charset="-128"/>
                <a:ea typeface="游ゴシック" panose="020B0400000000000000" pitchFamily="50" charset="-128"/>
              </a:rPr>
              <a:t>床</a:t>
            </a:r>
            <a:endParaRPr lang="en-US" altLang="ja-JP" sz="834" b="1" dirty="0">
              <a:latin typeface="游ゴシック" panose="020B0400000000000000" pitchFamily="50" charset="-128"/>
              <a:ea typeface="游ゴシック" panose="020B0400000000000000" pitchFamily="50" charset="-128"/>
            </a:endParaRPr>
          </a:p>
        </p:txBody>
      </p:sp>
      <p:sp>
        <p:nvSpPr>
          <p:cNvPr id="21" name="正方形/長方形 3"/>
          <p:cNvSpPr>
            <a:spLocks noChangeArrowheads="1"/>
          </p:cNvSpPr>
          <p:nvPr/>
        </p:nvSpPr>
        <p:spPr bwMode="auto">
          <a:xfrm>
            <a:off x="5153768" y="3990856"/>
            <a:ext cx="2868107" cy="263277"/>
          </a:xfrm>
          <a:prstGeom prst="rect">
            <a:avLst/>
          </a:prstGeom>
          <a:solidFill>
            <a:schemeClr val="tx1">
              <a:lumMod val="75000"/>
              <a:lumOff val="25000"/>
            </a:schemeClr>
          </a:solidFill>
          <a:ln>
            <a:noFill/>
          </a:ln>
        </p:spPr>
        <p:txBody>
          <a:bodyPr lIns="0" tIns="0" rIns="0" bIns="0" anchor="ctr"/>
          <a:lstStyle/>
          <a:p>
            <a:pPr marL="264747" indent="-264747">
              <a:buFont typeface="Wingdings" panose="05000000000000000000" pitchFamily="2" charset="2"/>
              <a:buChar char="Ø"/>
              <a:defRPr/>
            </a:pPr>
            <a:r>
              <a:rPr lang="zh-TW" altLang="en-US" sz="1112" b="1" dirty="0">
                <a:solidFill>
                  <a:srgbClr val="FFFFFF"/>
                </a:solidFill>
                <a:latin typeface="游ゴシック" panose="020B0400000000000000" pitchFamily="50" charset="-128"/>
                <a:ea typeface="游ゴシック" panose="020B0400000000000000" pitchFamily="50" charset="-128"/>
              </a:rPr>
              <a:t>第</a:t>
            </a:r>
            <a:r>
              <a:rPr lang="ja-JP" altLang="en-US" sz="1112" b="1" dirty="0">
                <a:solidFill>
                  <a:srgbClr val="FFFFFF"/>
                </a:solidFill>
                <a:latin typeface="游ゴシック" panose="020B0400000000000000" pitchFamily="50" charset="-128"/>
                <a:ea typeface="游ゴシック" panose="020B0400000000000000" pitchFamily="50" charset="-128"/>
              </a:rPr>
              <a:t>二</a:t>
            </a:r>
            <a:r>
              <a:rPr lang="zh-TW" altLang="en-US" sz="1112" b="1" dirty="0">
                <a:solidFill>
                  <a:srgbClr val="FFFFFF"/>
                </a:solidFill>
                <a:latin typeface="游ゴシック" panose="020B0400000000000000" pitchFamily="50" charset="-128"/>
                <a:ea typeface="游ゴシック" panose="020B0400000000000000" pitchFamily="50" charset="-128"/>
              </a:rPr>
              <a:t>種感染症指定医療機関</a:t>
            </a:r>
            <a:endParaRPr lang="en-US" altLang="ja-JP" sz="1112" b="1" dirty="0">
              <a:solidFill>
                <a:srgbClr val="FFFFFF"/>
              </a:solidFill>
              <a:latin typeface="游ゴシック" panose="020B0400000000000000" pitchFamily="50" charset="-128"/>
              <a:ea typeface="游ゴシック" panose="020B0400000000000000" pitchFamily="50" charset="-128"/>
            </a:endParaRPr>
          </a:p>
        </p:txBody>
      </p:sp>
      <p:sp>
        <p:nvSpPr>
          <p:cNvPr id="47298" name="正方形/長方形 3"/>
          <p:cNvSpPr>
            <a:spLocks noChangeArrowheads="1"/>
          </p:cNvSpPr>
          <p:nvPr/>
        </p:nvSpPr>
        <p:spPr bwMode="auto">
          <a:xfrm>
            <a:off x="5186126" y="4307082"/>
            <a:ext cx="4437477" cy="40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1450" indent="-171450">
              <a:defRPr>
                <a:solidFill>
                  <a:schemeClr val="tx1"/>
                </a:solidFill>
                <a:latin typeface="Calibri" panose="020F0502020204030204" pitchFamily="34" charset="0"/>
                <a:ea typeface="ＭＳ Ｐゴシック" panose="020B0600070205080204" pitchFamily="50" charset="-128"/>
              </a:defRPr>
            </a:lvl1pPr>
            <a:lvl2pPr>
              <a:defRPr>
                <a:solidFill>
                  <a:schemeClr val="tx1"/>
                </a:solidFill>
                <a:latin typeface="Calibri" panose="020F0502020204030204" pitchFamily="34" charset="0"/>
                <a:ea typeface="ＭＳ Ｐゴシック" panose="020B0600070205080204" pitchFamily="50" charset="-128"/>
              </a:defRPr>
            </a:lvl2pPr>
            <a:lvl3pPr>
              <a:defRPr>
                <a:solidFill>
                  <a:schemeClr val="tx1"/>
                </a:solidFill>
                <a:latin typeface="Calibri" panose="020F0502020204030204" pitchFamily="34" charset="0"/>
                <a:ea typeface="ＭＳ Ｐゴシック" panose="020B0600070205080204" pitchFamily="50" charset="-128"/>
              </a:defRPr>
            </a:lvl3pPr>
            <a:lvl4pPr>
              <a:defRPr>
                <a:solidFill>
                  <a:schemeClr val="tx1"/>
                </a:solidFill>
                <a:latin typeface="Calibri" panose="020F0502020204030204" pitchFamily="34" charset="0"/>
                <a:ea typeface="ＭＳ Ｐゴシック" panose="020B0600070205080204" pitchFamily="50" charset="-128"/>
              </a:defRPr>
            </a:lvl4pPr>
            <a:lvl5pPr>
              <a:defRPr>
                <a:solidFill>
                  <a:schemeClr val="tx1"/>
                </a:solidFill>
                <a:latin typeface="Calibri" panose="020F0502020204030204" pitchFamily="34" charset="0"/>
                <a:ea typeface="ＭＳ Ｐゴシック" panose="020B0600070205080204" pitchFamily="50" charset="-128"/>
              </a:defRPr>
            </a:lvl5pPr>
            <a:lvl6pPr marL="23193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27765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2337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6909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二類感染症又は新型インフルエンザ等感染症の患者の入院を担当させる医療機関として都道府県知事が指定した病院</a:t>
            </a:r>
            <a:endParaRPr lang="en-US" altLang="ja-JP" sz="834" b="1" dirty="0">
              <a:latin typeface="游ゴシック" panose="020B0400000000000000" pitchFamily="50" charset="-128"/>
              <a:ea typeface="游ゴシック" panose="020B0400000000000000" pitchFamily="50" charset="-128"/>
            </a:endParaRPr>
          </a:p>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原則、二次医療圏ごとに</a:t>
            </a:r>
            <a:r>
              <a:rPr lang="en-US" altLang="ja-JP" sz="834" b="1" dirty="0">
                <a:latin typeface="游ゴシック" panose="020B0400000000000000" pitchFamily="50" charset="-128"/>
                <a:ea typeface="游ゴシック" panose="020B0400000000000000" pitchFamily="50" charset="-128"/>
              </a:rPr>
              <a:t>1</a:t>
            </a:r>
            <a:r>
              <a:rPr lang="ja-JP" altLang="en-US" sz="834" b="1" dirty="0">
                <a:latin typeface="游ゴシック" panose="020B0400000000000000" pitchFamily="50" charset="-128"/>
                <a:ea typeface="游ゴシック" panose="020B0400000000000000" pitchFamily="50" charset="-128"/>
              </a:rPr>
              <a:t>カ所</a:t>
            </a:r>
          </a:p>
          <a:p>
            <a:pPr>
              <a:buFont typeface="Wingdings" panose="05000000000000000000" pitchFamily="2" charset="2"/>
              <a:buChar char="ü"/>
            </a:pPr>
            <a:r>
              <a:rPr lang="ja-JP" altLang="en-US" sz="834" b="1" dirty="0">
                <a:latin typeface="游ゴシック" panose="020B0400000000000000" pitchFamily="50" charset="-128"/>
                <a:ea typeface="游ゴシック" panose="020B0400000000000000" pitchFamily="50" charset="-128"/>
              </a:rPr>
              <a:t>人口に応じ病床数を指定</a:t>
            </a:r>
          </a:p>
          <a:p>
            <a:pPr>
              <a:buFont typeface="Wingdings" panose="05000000000000000000" pitchFamily="2" charset="2"/>
              <a:buChar char="ü"/>
            </a:pPr>
            <a:r>
              <a:rPr lang="en-US" altLang="ja-JP" sz="834" b="1" dirty="0">
                <a:latin typeface="游ゴシック" panose="020B0400000000000000" pitchFamily="50" charset="-128"/>
                <a:ea typeface="游ゴシック" panose="020B0400000000000000" pitchFamily="50" charset="-128"/>
              </a:rPr>
              <a:t>(</a:t>
            </a:r>
            <a:r>
              <a:rPr lang="ja-JP" altLang="en-US" sz="834" b="1" dirty="0">
                <a:latin typeface="游ゴシック" panose="020B0400000000000000" pitchFamily="50" charset="-128"/>
                <a:ea typeface="游ゴシック" panose="020B0400000000000000" pitchFamily="50" charset="-128"/>
              </a:rPr>
              <a:t>人口</a:t>
            </a:r>
            <a:r>
              <a:rPr lang="en-US" altLang="ja-JP" sz="834" b="1" dirty="0">
                <a:latin typeface="游ゴシック" panose="020B0400000000000000" pitchFamily="50" charset="-128"/>
                <a:ea typeface="游ゴシック" panose="020B0400000000000000" pitchFamily="50" charset="-128"/>
              </a:rPr>
              <a:t>30</a:t>
            </a:r>
            <a:r>
              <a:rPr lang="ja-JP" altLang="en-US" sz="834" b="1" dirty="0">
                <a:latin typeface="游ゴシック" panose="020B0400000000000000" pitchFamily="50" charset="-128"/>
                <a:ea typeface="游ゴシック" panose="020B0400000000000000" pitchFamily="50" charset="-128"/>
              </a:rPr>
              <a:t>万人未満</a:t>
            </a:r>
            <a:r>
              <a:rPr lang="en-US" altLang="ja-JP" sz="834" b="1" dirty="0">
                <a:latin typeface="游ゴシック" panose="020B0400000000000000" pitchFamily="50" charset="-128"/>
                <a:ea typeface="游ゴシック" panose="020B0400000000000000" pitchFamily="50" charset="-128"/>
              </a:rPr>
              <a:t>:4</a:t>
            </a:r>
            <a:r>
              <a:rPr lang="ja-JP" altLang="en-US" sz="834" b="1" dirty="0">
                <a:latin typeface="游ゴシック" panose="020B0400000000000000" pitchFamily="50" charset="-128"/>
                <a:ea typeface="游ゴシック" panose="020B0400000000000000" pitchFamily="50" charset="-128"/>
              </a:rPr>
              <a:t>床、</a:t>
            </a:r>
            <a:r>
              <a:rPr lang="en-US" altLang="ja-JP" sz="834" b="1" dirty="0">
                <a:latin typeface="游ゴシック" panose="020B0400000000000000" pitchFamily="50" charset="-128"/>
                <a:ea typeface="游ゴシック" panose="020B0400000000000000" pitchFamily="50" charset="-128"/>
              </a:rPr>
              <a:t>30</a:t>
            </a:r>
            <a:r>
              <a:rPr lang="ja-JP" altLang="en-US" sz="834" b="1" dirty="0">
                <a:latin typeface="游ゴシック" panose="020B0400000000000000" pitchFamily="50" charset="-128"/>
                <a:ea typeface="游ゴシック" panose="020B0400000000000000" pitchFamily="50" charset="-128"/>
              </a:rPr>
              <a:t>万人以上</a:t>
            </a:r>
            <a:r>
              <a:rPr lang="en-US" altLang="ja-JP" sz="834" b="1" dirty="0">
                <a:latin typeface="游ゴシック" panose="020B0400000000000000" pitchFamily="50" charset="-128"/>
                <a:ea typeface="游ゴシック" panose="020B0400000000000000" pitchFamily="50" charset="-128"/>
              </a:rPr>
              <a:t>100</a:t>
            </a:r>
            <a:r>
              <a:rPr lang="ja-JP" altLang="en-US" sz="834" b="1" dirty="0">
                <a:latin typeface="游ゴシック" panose="020B0400000000000000" pitchFamily="50" charset="-128"/>
                <a:ea typeface="游ゴシック" panose="020B0400000000000000" pitchFamily="50" charset="-128"/>
              </a:rPr>
              <a:t>万人未満</a:t>
            </a:r>
            <a:r>
              <a:rPr lang="en-US" altLang="ja-JP" sz="834" b="1" dirty="0">
                <a:latin typeface="游ゴシック" panose="020B0400000000000000" pitchFamily="50" charset="-128"/>
                <a:ea typeface="游ゴシック" panose="020B0400000000000000" pitchFamily="50" charset="-128"/>
              </a:rPr>
              <a:t>:6</a:t>
            </a:r>
            <a:r>
              <a:rPr lang="ja-JP" altLang="en-US" sz="834" b="1" dirty="0">
                <a:latin typeface="游ゴシック" panose="020B0400000000000000" pitchFamily="50" charset="-128"/>
                <a:ea typeface="游ゴシック" panose="020B0400000000000000" pitchFamily="50" charset="-128"/>
              </a:rPr>
              <a:t>床、</a:t>
            </a:r>
            <a:r>
              <a:rPr lang="en-US" altLang="ja-JP" sz="834" b="1" dirty="0">
                <a:latin typeface="游ゴシック" panose="020B0400000000000000" pitchFamily="50" charset="-128"/>
                <a:ea typeface="游ゴシック" panose="020B0400000000000000" pitchFamily="50" charset="-128"/>
              </a:rPr>
              <a:t> 100</a:t>
            </a:r>
            <a:r>
              <a:rPr lang="ja-JP" altLang="en-US" sz="834" b="1" dirty="0">
                <a:latin typeface="游ゴシック" panose="020B0400000000000000" pitchFamily="50" charset="-128"/>
                <a:ea typeface="游ゴシック" panose="020B0400000000000000" pitchFamily="50" charset="-128"/>
              </a:rPr>
              <a:t>万人以上</a:t>
            </a:r>
            <a:r>
              <a:rPr lang="en-US" altLang="ja-JP" sz="834" b="1" dirty="0">
                <a:latin typeface="游ゴシック" panose="020B0400000000000000" pitchFamily="50" charset="-128"/>
                <a:ea typeface="游ゴシック" panose="020B0400000000000000" pitchFamily="50" charset="-128"/>
              </a:rPr>
              <a:t>300</a:t>
            </a:r>
            <a:r>
              <a:rPr lang="ja-JP" altLang="en-US" sz="834" b="1" dirty="0">
                <a:latin typeface="游ゴシック" panose="020B0400000000000000" pitchFamily="50" charset="-128"/>
                <a:ea typeface="游ゴシック" panose="020B0400000000000000" pitchFamily="50" charset="-128"/>
              </a:rPr>
              <a:t>万人未満</a:t>
            </a:r>
            <a:r>
              <a:rPr lang="en-US" altLang="ja-JP" sz="834" b="1" dirty="0">
                <a:latin typeface="游ゴシック" panose="020B0400000000000000" pitchFamily="50" charset="-128"/>
                <a:ea typeface="游ゴシック" panose="020B0400000000000000" pitchFamily="50" charset="-128"/>
              </a:rPr>
              <a:t>:10</a:t>
            </a:r>
            <a:r>
              <a:rPr lang="ja-JP" altLang="en-US" sz="834" b="1" dirty="0">
                <a:latin typeface="游ゴシック" panose="020B0400000000000000" pitchFamily="50" charset="-128"/>
                <a:ea typeface="游ゴシック" panose="020B0400000000000000" pitchFamily="50" charset="-128"/>
              </a:rPr>
              <a:t>床</a:t>
            </a:r>
            <a:r>
              <a:rPr lang="en-US" altLang="ja-JP" sz="834" b="1" dirty="0">
                <a:latin typeface="游ゴシック" panose="020B0400000000000000" pitchFamily="50" charset="-128"/>
                <a:ea typeface="游ゴシック" panose="020B0400000000000000" pitchFamily="50" charset="-128"/>
              </a:rPr>
              <a:t>)</a:t>
            </a:r>
          </a:p>
        </p:txBody>
      </p:sp>
      <p:sp>
        <p:nvSpPr>
          <p:cNvPr id="23" name="正方形/長方形 3"/>
          <p:cNvSpPr>
            <a:spLocks noChangeArrowheads="1"/>
          </p:cNvSpPr>
          <p:nvPr/>
        </p:nvSpPr>
        <p:spPr bwMode="auto">
          <a:xfrm>
            <a:off x="5156710" y="5117507"/>
            <a:ext cx="2868107" cy="263277"/>
          </a:xfrm>
          <a:prstGeom prst="rect">
            <a:avLst/>
          </a:prstGeom>
          <a:solidFill>
            <a:schemeClr val="tx1">
              <a:lumMod val="75000"/>
              <a:lumOff val="25000"/>
            </a:schemeClr>
          </a:solidFill>
          <a:ln>
            <a:noFill/>
          </a:ln>
        </p:spPr>
        <p:txBody>
          <a:bodyPr lIns="0" tIns="0" rIns="0" bIns="0" anchor="ctr"/>
          <a:lstStyle/>
          <a:p>
            <a:pPr marL="264747" indent="-264747">
              <a:buFont typeface="Wingdings" panose="05000000000000000000" pitchFamily="2" charset="2"/>
              <a:buChar char="Ø"/>
              <a:defRPr/>
            </a:pPr>
            <a:r>
              <a:rPr lang="zh-TW" altLang="en-US" sz="1112" b="1" dirty="0">
                <a:solidFill>
                  <a:srgbClr val="FFFFFF"/>
                </a:solidFill>
                <a:latin typeface="游ゴシック" panose="020B0400000000000000" pitchFamily="50" charset="-128"/>
                <a:ea typeface="游ゴシック" panose="020B0400000000000000" pitchFamily="50" charset="-128"/>
              </a:rPr>
              <a:t>結核</a:t>
            </a:r>
            <a:r>
              <a:rPr lang="ja-JP" altLang="en-US" sz="1112" b="1" dirty="0">
                <a:solidFill>
                  <a:srgbClr val="FFFFFF"/>
                </a:solidFill>
                <a:latin typeface="游ゴシック" panose="020B0400000000000000" pitchFamily="50" charset="-128"/>
                <a:ea typeface="游ゴシック" panose="020B0400000000000000" pitchFamily="50" charset="-128"/>
              </a:rPr>
              <a:t>病床</a:t>
            </a:r>
            <a:endParaRPr lang="en-US" altLang="ja-JP" sz="1112" b="1" dirty="0">
              <a:solidFill>
                <a:srgbClr val="FFFFFF"/>
              </a:solidFill>
              <a:latin typeface="游ゴシック" panose="020B0400000000000000" pitchFamily="50" charset="-128"/>
              <a:ea typeface="游ゴシック" panose="020B0400000000000000" pitchFamily="50" charset="-128"/>
            </a:endParaRPr>
          </a:p>
        </p:txBody>
      </p:sp>
      <p:sp>
        <p:nvSpPr>
          <p:cNvPr id="47300" name="正方形/長方形 3"/>
          <p:cNvSpPr>
            <a:spLocks noChangeArrowheads="1"/>
          </p:cNvSpPr>
          <p:nvPr/>
        </p:nvSpPr>
        <p:spPr bwMode="auto">
          <a:xfrm>
            <a:off x="5189067" y="5433734"/>
            <a:ext cx="4437477" cy="40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1450" indent="-171450">
              <a:defRPr>
                <a:solidFill>
                  <a:schemeClr val="tx1"/>
                </a:solidFill>
                <a:latin typeface="Calibri" panose="020F0502020204030204" pitchFamily="34" charset="0"/>
                <a:ea typeface="ＭＳ Ｐゴシック" panose="020B0600070205080204" pitchFamily="50" charset="-128"/>
              </a:defRPr>
            </a:lvl1pPr>
            <a:lvl2pPr>
              <a:defRPr>
                <a:solidFill>
                  <a:schemeClr val="tx1"/>
                </a:solidFill>
                <a:latin typeface="Calibri" panose="020F0502020204030204" pitchFamily="34" charset="0"/>
                <a:ea typeface="ＭＳ Ｐゴシック" panose="020B0600070205080204" pitchFamily="50" charset="-128"/>
              </a:defRPr>
            </a:lvl2pPr>
            <a:lvl3pPr>
              <a:defRPr>
                <a:solidFill>
                  <a:schemeClr val="tx1"/>
                </a:solidFill>
                <a:latin typeface="Calibri" panose="020F0502020204030204" pitchFamily="34" charset="0"/>
                <a:ea typeface="ＭＳ Ｐゴシック" panose="020B0600070205080204" pitchFamily="50" charset="-128"/>
              </a:defRPr>
            </a:lvl3pPr>
            <a:lvl4pPr>
              <a:defRPr>
                <a:solidFill>
                  <a:schemeClr val="tx1"/>
                </a:solidFill>
                <a:latin typeface="Calibri" panose="020F0502020204030204" pitchFamily="34" charset="0"/>
                <a:ea typeface="ＭＳ Ｐゴシック" panose="020B0600070205080204" pitchFamily="50" charset="-128"/>
              </a:defRPr>
            </a:lvl4pPr>
            <a:lvl5pPr>
              <a:defRPr>
                <a:solidFill>
                  <a:schemeClr val="tx1"/>
                </a:solidFill>
                <a:latin typeface="Calibri" panose="020F0502020204030204" pitchFamily="34" charset="0"/>
                <a:ea typeface="ＭＳ Ｐゴシック" panose="020B0600070205080204" pitchFamily="50" charset="-128"/>
              </a:defRPr>
            </a:lvl5pPr>
            <a:lvl6pPr marL="23193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27765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2337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6909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a:buFont typeface="Wingdings" panose="05000000000000000000" pitchFamily="2" charset="2"/>
              <a:buChar char="ü"/>
            </a:pPr>
            <a:r>
              <a:rPr lang="ja-JP" altLang="en-US" sz="834" b="1">
                <a:latin typeface="游ゴシック" panose="020B0400000000000000" pitchFamily="50" charset="-128"/>
                <a:ea typeface="游ゴシック" panose="020B0400000000000000" pitchFamily="50" charset="-128"/>
              </a:rPr>
              <a:t>都道府県ごとに適正な基準病床を算定</a:t>
            </a:r>
            <a:endParaRPr lang="en-US" altLang="ja-JP" sz="834" b="1">
              <a:latin typeface="游ゴシック" panose="020B0400000000000000" pitchFamily="50" charset="-128"/>
              <a:ea typeface="游ゴシック" panose="020B0400000000000000" pitchFamily="50" charset="-128"/>
            </a:endParaRPr>
          </a:p>
        </p:txBody>
      </p:sp>
      <p:sp>
        <p:nvSpPr>
          <p:cNvPr id="25" name="正方形/長方形 3"/>
          <p:cNvSpPr>
            <a:spLocks noChangeArrowheads="1"/>
          </p:cNvSpPr>
          <p:nvPr/>
        </p:nvSpPr>
        <p:spPr bwMode="auto">
          <a:xfrm>
            <a:off x="5153768" y="5664654"/>
            <a:ext cx="2868107" cy="263277"/>
          </a:xfrm>
          <a:prstGeom prst="rect">
            <a:avLst/>
          </a:prstGeom>
          <a:solidFill>
            <a:schemeClr val="tx1">
              <a:lumMod val="75000"/>
              <a:lumOff val="25000"/>
            </a:schemeClr>
          </a:solidFill>
          <a:ln>
            <a:noFill/>
          </a:ln>
        </p:spPr>
        <p:txBody>
          <a:bodyPr lIns="0" tIns="0" rIns="0" bIns="0" anchor="ctr"/>
          <a:lstStyle/>
          <a:p>
            <a:pPr marL="264747" indent="-264747">
              <a:buFont typeface="Wingdings" panose="05000000000000000000" pitchFamily="2" charset="2"/>
              <a:buChar char="Ø"/>
              <a:defRPr/>
            </a:pPr>
            <a:r>
              <a:rPr lang="zh-TW" altLang="en-US" sz="1112" b="1" dirty="0">
                <a:solidFill>
                  <a:srgbClr val="FFFFFF"/>
                </a:solidFill>
                <a:latin typeface="游ゴシック" panose="020B0400000000000000" pitchFamily="50" charset="-128"/>
                <a:ea typeface="游ゴシック" panose="020B0400000000000000" pitchFamily="50" charset="-128"/>
              </a:rPr>
              <a:t>結核指定医療機関</a:t>
            </a:r>
            <a:endParaRPr lang="en-US" altLang="ja-JP" sz="1112" b="1" dirty="0">
              <a:solidFill>
                <a:srgbClr val="FFFFFF"/>
              </a:solidFill>
              <a:latin typeface="游ゴシック" panose="020B0400000000000000" pitchFamily="50" charset="-128"/>
              <a:ea typeface="游ゴシック" panose="020B0400000000000000" pitchFamily="50" charset="-128"/>
            </a:endParaRPr>
          </a:p>
        </p:txBody>
      </p:sp>
      <p:sp>
        <p:nvSpPr>
          <p:cNvPr id="26" name="正方形/長方形 3"/>
          <p:cNvSpPr>
            <a:spLocks noChangeArrowheads="1"/>
          </p:cNvSpPr>
          <p:nvPr/>
        </p:nvSpPr>
        <p:spPr bwMode="auto">
          <a:xfrm>
            <a:off x="5186126" y="5980880"/>
            <a:ext cx="4437477" cy="40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defRPr>
                <a:solidFill>
                  <a:schemeClr val="tx1"/>
                </a:solidFill>
                <a:latin typeface="Calibri" panose="020F0502020204030204" pitchFamily="34" charset="0"/>
                <a:ea typeface="ＭＳ Ｐゴシック" panose="020B0600070205080204" pitchFamily="50" charset="-128"/>
              </a:defRPr>
            </a:lvl1pPr>
            <a:lvl2pPr>
              <a:defRPr>
                <a:solidFill>
                  <a:schemeClr val="tx1"/>
                </a:solidFill>
                <a:latin typeface="Calibri" panose="020F0502020204030204" pitchFamily="34" charset="0"/>
                <a:ea typeface="ＭＳ Ｐゴシック" panose="020B0600070205080204" pitchFamily="50" charset="-128"/>
              </a:defRPr>
            </a:lvl2pPr>
            <a:lvl3pPr>
              <a:defRPr>
                <a:solidFill>
                  <a:schemeClr val="tx1"/>
                </a:solidFill>
                <a:latin typeface="Calibri" panose="020F0502020204030204" pitchFamily="34" charset="0"/>
                <a:ea typeface="ＭＳ Ｐゴシック" panose="020B0600070205080204" pitchFamily="50" charset="-128"/>
              </a:defRPr>
            </a:lvl3pPr>
            <a:lvl4pPr>
              <a:defRPr>
                <a:solidFill>
                  <a:schemeClr val="tx1"/>
                </a:solidFill>
                <a:latin typeface="Calibri" panose="020F0502020204030204" pitchFamily="34" charset="0"/>
                <a:ea typeface="ＭＳ Ｐゴシック" panose="020B0600070205080204" pitchFamily="50" charset="-128"/>
              </a:defRPr>
            </a:lvl4pPr>
            <a:lvl5pPr>
              <a:defRPr>
                <a:solidFill>
                  <a:schemeClr val="tx1"/>
                </a:solidFill>
                <a:latin typeface="Calibri" panose="020F0502020204030204" pitchFamily="34" charset="0"/>
                <a:ea typeface="ＭＳ Ｐゴシック" panose="020B0600070205080204" pitchFamily="50" charset="-128"/>
              </a:defRPr>
            </a:lvl5pPr>
            <a:lvl6pPr marL="23193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6pPr>
            <a:lvl7pPr marL="27765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7pPr>
            <a:lvl8pPr marL="32337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8pPr>
            <a:lvl9pPr marL="3690938" indent="-33338" defTabSz="930275"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50" charset="-128"/>
              </a:defRPr>
            </a:lvl9pPr>
          </a:lstStyle>
          <a:p>
            <a:pPr marL="158848" indent="-158848">
              <a:buFont typeface="Wingdings" panose="05000000000000000000" pitchFamily="2" charset="2"/>
              <a:buChar char="ü"/>
              <a:defRPr/>
            </a:pPr>
            <a:r>
              <a:rPr lang="ja-JP" altLang="en-US" sz="834" b="1" dirty="0">
                <a:latin typeface="游ゴシック" panose="020B0400000000000000" pitchFamily="50" charset="-128"/>
                <a:ea typeface="游ゴシック" panose="020B0400000000000000" pitchFamily="50" charset="-128"/>
              </a:rPr>
              <a:t>結核患者に対する適正な医療を担当させる医療機関として都道府県知事が指定した病院若しくは診療所又は薬局</a:t>
            </a:r>
            <a:endParaRPr lang="en-US" altLang="ja-JP" sz="834" b="1" dirty="0">
              <a:latin typeface="游ゴシック" panose="020B0400000000000000" pitchFamily="50" charset="-128"/>
              <a:ea typeface="游ゴシック" panose="020B0400000000000000" pitchFamily="50" charset="-128"/>
            </a:endParaRPr>
          </a:p>
          <a:p>
            <a:pPr marL="0" indent="0">
              <a:defRPr/>
            </a:pPr>
            <a:r>
              <a:rPr lang="en-US" altLang="ja-JP" sz="834" b="1" dirty="0">
                <a:latin typeface="游ゴシック" panose="020B0400000000000000" pitchFamily="50" charset="-128"/>
                <a:ea typeface="游ゴシック" panose="020B0400000000000000" pitchFamily="50" charset="-128"/>
              </a:rPr>
              <a:t>     </a:t>
            </a:r>
            <a:r>
              <a:rPr lang="ja-JP" altLang="en-US" sz="834" b="1" dirty="0">
                <a:latin typeface="游ゴシック" panose="020B0400000000000000" pitchFamily="50" charset="-128"/>
                <a:ea typeface="游ゴシック" panose="020B0400000000000000" pitchFamily="50" charset="-128"/>
              </a:rPr>
              <a:t>➡結核患者の通院医療（適正医療）を担当</a:t>
            </a:r>
            <a:endParaRPr lang="en-US" altLang="ja-JP" sz="834" b="1" dirty="0">
              <a:latin typeface="游ゴシック" panose="020B0400000000000000" pitchFamily="50" charset="-128"/>
              <a:ea typeface="游ゴシック" panose="020B0400000000000000" pitchFamily="50" charset="-128"/>
            </a:endParaRPr>
          </a:p>
        </p:txBody>
      </p:sp>
      <p:sp>
        <p:nvSpPr>
          <p:cNvPr id="28" name="正方形/長方形 27"/>
          <p:cNvSpPr/>
          <p:nvPr/>
        </p:nvSpPr>
        <p:spPr>
          <a:xfrm>
            <a:off x="1" y="93172"/>
            <a:ext cx="9906000" cy="392710"/>
          </a:xfrm>
          <a:prstGeom prst="rect">
            <a:avLst/>
          </a:prstGeom>
          <a:gradFill rotWithShape="1">
            <a:gsLst>
              <a:gs pos="0">
                <a:srgbClr val="002060"/>
              </a:gs>
              <a:gs pos="54000">
                <a:srgbClr val="4472C4">
                  <a:lumMod val="75000"/>
                </a:srgbClr>
              </a:gs>
              <a:gs pos="88000">
                <a:srgbClr val="002060"/>
              </a:gs>
            </a:gsLst>
            <a:lin ang="5400000" scaled="0"/>
          </a:gradFill>
          <a:ln>
            <a:noFill/>
          </a:ln>
          <a:effectLst>
            <a:outerShdw blurRad="57150" dist="19050" dir="5400000" algn="ctr" rotWithShape="0">
              <a:srgbClr val="000000">
                <a:alpha val="63000"/>
              </a:srgbClr>
            </a:outerShdw>
          </a:effectLst>
        </p:spPr>
        <p:txBody>
          <a:bodyPr anchor="ctr"/>
          <a:lstStyle/>
          <a:p>
            <a:pPr algn="ctr" defTabSz="847192">
              <a:defRPr/>
            </a:pPr>
            <a:r>
              <a:rPr lang="ja-JP" altLang="en-US" sz="1668" b="1" kern="0" dirty="0">
                <a:solidFill>
                  <a:prstClr val="white"/>
                </a:solidFill>
                <a:latin typeface="游ゴシック" panose="020B0400000000000000" pitchFamily="50" charset="-128"/>
                <a:ea typeface="游ゴシック" panose="020B0400000000000000" pitchFamily="50" charset="-128"/>
              </a:rPr>
              <a:t>感染症指定医療機関指定状況（北海道）</a:t>
            </a:r>
          </a:p>
        </p:txBody>
      </p:sp>
      <p:sp>
        <p:nvSpPr>
          <p:cNvPr id="2" name="正方形/長方形 1"/>
          <p:cNvSpPr/>
          <p:nvPr/>
        </p:nvSpPr>
        <p:spPr>
          <a:xfrm>
            <a:off x="4155380" y="6498606"/>
            <a:ext cx="717461" cy="2105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游ゴシック" panose="020B0400000000000000" pitchFamily="50" charset="-128"/>
                <a:ea typeface="游ゴシック" panose="020B0400000000000000" pitchFamily="50" charset="-128"/>
              </a:rPr>
              <a:t>94</a:t>
            </a:r>
            <a:endParaRPr kumimoji="1" lang="ja-JP" altLang="en-US" sz="800" b="1" dirty="0">
              <a:solidFill>
                <a:schemeClr val="tx1"/>
              </a:solidFill>
              <a:latin typeface="游ゴシック" panose="020B0400000000000000" pitchFamily="50" charset="-128"/>
              <a:ea typeface="游ゴシック" panose="020B0400000000000000" pitchFamily="50" charset="-128"/>
            </a:endParaRPr>
          </a:p>
        </p:txBody>
      </p:sp>
      <p:sp>
        <p:nvSpPr>
          <p:cNvPr id="17" name="正方形/長方形 16"/>
          <p:cNvSpPr/>
          <p:nvPr/>
        </p:nvSpPr>
        <p:spPr>
          <a:xfrm>
            <a:off x="2423972" y="6498608"/>
            <a:ext cx="1731408" cy="2105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chemeClr val="tx1"/>
                </a:solidFill>
                <a:latin typeface="游ゴシック" panose="020B0400000000000000" pitchFamily="50" charset="-128"/>
                <a:ea typeface="游ゴシック" panose="020B0400000000000000" pitchFamily="50" charset="-128"/>
              </a:rPr>
              <a:t>合　　　　　計</a:t>
            </a:r>
            <a:endParaRPr lang="ja-JP" altLang="en-US" sz="800" b="1" dirty="0">
              <a:solidFill>
                <a:schemeClr val="tx1"/>
              </a:solidFill>
              <a:latin typeface="游ゴシック" panose="020B0400000000000000" pitchFamily="50" charset="-128"/>
              <a:ea typeface="游ゴシック" panose="020B0400000000000000" pitchFamily="50" charset="-128"/>
            </a:endParaRPr>
          </a:p>
        </p:txBody>
      </p:sp>
      <p:sp>
        <p:nvSpPr>
          <p:cNvPr id="20" name="正方形/長方形 19"/>
          <p:cNvSpPr/>
          <p:nvPr/>
        </p:nvSpPr>
        <p:spPr>
          <a:xfrm>
            <a:off x="1552857" y="6498609"/>
            <a:ext cx="871115" cy="2105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b="1" dirty="0" smtClean="0">
                <a:solidFill>
                  <a:schemeClr val="tx1"/>
                </a:solidFill>
                <a:latin typeface="游ゴシック" panose="020B0400000000000000" pitchFamily="50" charset="-128"/>
                <a:ea typeface="游ゴシック" panose="020B0400000000000000" pitchFamily="50" charset="-128"/>
              </a:rPr>
              <a:t>98</a:t>
            </a:r>
            <a:endParaRPr kumimoji="1" lang="ja-JP" altLang="en-US" sz="800" b="1" dirty="0">
              <a:solidFill>
                <a:schemeClr val="tx1"/>
              </a:solidFill>
              <a:latin typeface="游ゴシック" panose="020B0400000000000000" pitchFamily="50" charset="-128"/>
              <a:ea typeface="游ゴシック" panose="020B0400000000000000" pitchFamily="50" charset="-128"/>
            </a:endParaRPr>
          </a:p>
        </p:txBody>
      </p:sp>
      <p:sp>
        <p:nvSpPr>
          <p:cNvPr id="22" name="正方形/長方形 21"/>
          <p:cNvSpPr/>
          <p:nvPr/>
        </p:nvSpPr>
        <p:spPr>
          <a:xfrm>
            <a:off x="136788" y="6498610"/>
            <a:ext cx="1416069" cy="21059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latin typeface="游ゴシック" panose="020B0400000000000000" pitchFamily="50" charset="-128"/>
                <a:ea typeface="游ゴシック" panose="020B0400000000000000" pitchFamily="50" charset="-128"/>
              </a:rPr>
              <a:t>合　　　　　計</a:t>
            </a:r>
            <a:endParaRPr kumimoji="1" lang="ja-JP" altLang="en-US" sz="800" b="1" dirty="0">
              <a:solidFill>
                <a:schemeClr val="tx1"/>
              </a:solidFill>
              <a:latin typeface="游ゴシック" panose="020B0400000000000000" pitchFamily="50" charset="-128"/>
              <a:ea typeface="游ゴシック" panose="020B0400000000000000" pitchFamily="50" charset="-128"/>
            </a:endParaRPr>
          </a:p>
        </p:txBody>
      </p:sp>
      <p:sp>
        <p:nvSpPr>
          <p:cNvPr id="3" name="角丸四角形 2"/>
          <p:cNvSpPr/>
          <p:nvPr/>
        </p:nvSpPr>
        <p:spPr>
          <a:xfrm>
            <a:off x="709448" y="3901966"/>
            <a:ext cx="4163393" cy="220717"/>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33878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93172"/>
            <a:ext cx="9906000" cy="655690"/>
          </a:xfrm>
          <a:prstGeom prst="rect">
            <a:avLst/>
          </a:prstGeom>
          <a:gradFill rotWithShape="1">
            <a:gsLst>
              <a:gs pos="0">
                <a:srgbClr val="002060"/>
              </a:gs>
              <a:gs pos="54000">
                <a:srgbClr val="4472C4">
                  <a:lumMod val="75000"/>
                </a:srgbClr>
              </a:gs>
              <a:gs pos="88000">
                <a:srgbClr val="002060"/>
              </a:gs>
            </a:gsLst>
            <a:lin ang="5400000" scaled="0"/>
          </a:gradFill>
          <a:ln>
            <a:noFill/>
          </a:ln>
          <a:effectLst>
            <a:outerShdw blurRad="57150" dist="19050" dir="5400000" algn="ctr" rotWithShape="0">
              <a:srgbClr val="000000">
                <a:alpha val="63000"/>
              </a:srgbClr>
            </a:outerShdw>
          </a:effectLst>
        </p:spPr>
        <p:txBody>
          <a:bodyPr anchor="ctr"/>
          <a:lstStyle/>
          <a:p>
            <a:pPr algn="ctr" defTabSz="847192">
              <a:defRPr/>
            </a:pPr>
            <a:r>
              <a:rPr lang="ja-JP" altLang="en-US" sz="1668" b="1" kern="0" dirty="0" smtClean="0">
                <a:solidFill>
                  <a:prstClr val="white"/>
                </a:solidFill>
                <a:latin typeface="游ゴシック" panose="020B0400000000000000" pitchFamily="50" charset="-128"/>
                <a:ea typeface="游ゴシック" panose="020B0400000000000000" pitchFamily="50" charset="-128"/>
              </a:rPr>
              <a:t>「感染症</a:t>
            </a:r>
            <a:r>
              <a:rPr lang="ja-JP" altLang="en-US" sz="1668" b="1" kern="0" dirty="0">
                <a:solidFill>
                  <a:prstClr val="white"/>
                </a:solidFill>
                <a:latin typeface="游ゴシック" panose="020B0400000000000000" pitchFamily="50" charset="-128"/>
                <a:ea typeface="游ゴシック" panose="020B0400000000000000" pitchFamily="50" charset="-128"/>
              </a:rPr>
              <a:t>指定医療</a:t>
            </a:r>
            <a:r>
              <a:rPr lang="ja-JP" altLang="en-US" sz="1668" b="1" kern="0" dirty="0" smtClean="0">
                <a:solidFill>
                  <a:prstClr val="white"/>
                </a:solidFill>
                <a:latin typeface="游ゴシック" panose="020B0400000000000000" pitchFamily="50" charset="-128"/>
                <a:ea typeface="游ゴシック" panose="020B0400000000000000" pitchFamily="50" charset="-128"/>
              </a:rPr>
              <a:t>機関」及び「協定指定医療機関」について</a:t>
            </a:r>
            <a:endParaRPr lang="ja-JP" altLang="en-US" sz="1668" b="1" kern="0" dirty="0">
              <a:solidFill>
                <a:prstClr val="white"/>
              </a:solidFill>
              <a:latin typeface="游ゴシック" panose="020B0400000000000000" pitchFamily="50" charset="-128"/>
              <a:ea typeface="游ゴシック" panose="020B0400000000000000" pitchFamily="50" charset="-128"/>
            </a:endParaRPr>
          </a:p>
        </p:txBody>
      </p:sp>
      <p:sp>
        <p:nvSpPr>
          <p:cNvPr id="4" name="スライド番号プレースホルダー 2"/>
          <p:cNvSpPr>
            <a:spLocks noGrp="1"/>
          </p:cNvSpPr>
          <p:nvPr>
            <p:ph type="sldNum" sz="quarter" idx="12"/>
          </p:nvPr>
        </p:nvSpPr>
        <p:spPr>
          <a:xfrm>
            <a:off x="7677150" y="6238368"/>
            <a:ext cx="2228850" cy="707886"/>
          </a:xfrm>
        </p:spPr>
        <p:txBody>
          <a:bodyPr/>
          <a:lstStyle/>
          <a:p>
            <a:r>
              <a:rPr kumimoji="1" lang="en-US" altLang="ja-JP" dirty="0" smtClean="0"/>
              <a:t>11</a:t>
            </a:r>
            <a:endParaRPr kumimoji="1" lang="ja-JP" altLang="en-US"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993625392"/>
              </p:ext>
            </p:extLst>
          </p:nvPr>
        </p:nvGraphicFramePr>
        <p:xfrm>
          <a:off x="94593" y="1332187"/>
          <a:ext cx="9811407" cy="4248806"/>
        </p:xfrm>
        <a:graphic>
          <a:graphicData uri="http://schemas.openxmlformats.org/presentationml/2006/ole">
            <mc:AlternateContent xmlns:mc="http://schemas.openxmlformats.org/markup-compatibility/2006">
              <mc:Choice xmlns:v="urn:schemas-microsoft-com:vml" Requires="v">
                <p:oleObj spid="_x0000_s1042" name="ワークシート" r:id="rId3" imgW="7839251" imgH="2866925" progId="Excel.Sheet.12">
                  <p:embed/>
                </p:oleObj>
              </mc:Choice>
              <mc:Fallback>
                <p:oleObj name="ワークシート" r:id="rId3" imgW="7839251" imgH="2866925" progId="Excel.Sheet.12">
                  <p:embed/>
                  <p:pic>
                    <p:nvPicPr>
                      <p:cNvPr id="5" name="オブジェクト 4"/>
                      <p:cNvPicPr/>
                      <p:nvPr/>
                    </p:nvPicPr>
                    <p:blipFill>
                      <a:blip r:embed="rId4"/>
                      <a:stretch>
                        <a:fillRect/>
                      </a:stretch>
                    </p:blipFill>
                    <p:spPr>
                      <a:xfrm>
                        <a:off x="94593" y="1332187"/>
                        <a:ext cx="9811407" cy="4248806"/>
                      </a:xfrm>
                      <a:prstGeom prst="rect">
                        <a:avLst/>
                      </a:prstGeom>
                    </p:spPr>
                  </p:pic>
                </p:oleObj>
              </mc:Fallback>
            </mc:AlternateContent>
          </a:graphicData>
        </a:graphic>
      </p:graphicFrame>
    </p:spTree>
    <p:extLst>
      <p:ext uri="{BB962C8B-B14F-4D97-AF65-F5344CB8AC3E}">
        <p14:creationId xmlns:p14="http://schemas.microsoft.com/office/powerpoint/2010/main" val="1451360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8540" y="722271"/>
            <a:ext cx="9286460" cy="5984006"/>
          </a:xfrm>
          <a:prstGeom prst="rect">
            <a:avLst/>
          </a:prstGeom>
          <a:noFill/>
          <a:ln w="12700">
            <a:solidFill>
              <a:srgbClr val="002060"/>
            </a:solidFill>
          </a:ln>
        </p:spPr>
        <p:txBody>
          <a:bodyPr wrap="square" rtlCol="0" anchor="ctr" anchorCtr="0">
            <a:noAutofit/>
          </a:bodyPr>
          <a:lstStyle/>
          <a:p>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基本指針</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第九条　</a:t>
            </a:r>
            <a:r>
              <a:rPr lang="ja-JP" altLang="en-US" sz="1400" b="1" dirty="0">
                <a:solidFill>
                  <a:srgbClr val="FF0000"/>
                </a:solidFill>
                <a:latin typeface="ＭＳ ゴシック" panose="020B0609070205080204" pitchFamily="49" charset="-128"/>
                <a:ea typeface="ＭＳ ゴシック" panose="020B0609070205080204" pitchFamily="49" charset="-128"/>
              </a:rPr>
              <a:t>厚生労働大臣は</a:t>
            </a:r>
            <a:r>
              <a:rPr lang="ja-JP" altLang="en-US" sz="1400" b="1" dirty="0">
                <a:latin typeface="ＭＳ ゴシック" panose="020B0609070205080204" pitchFamily="49" charset="-128"/>
                <a:ea typeface="ＭＳ ゴシック" panose="020B0609070205080204" pitchFamily="49" charset="-128"/>
              </a:rPr>
              <a:t>、感染症の予防の総合的な推進を図るための</a:t>
            </a:r>
            <a:r>
              <a:rPr lang="ja-JP" altLang="en-US" sz="1400" b="1" dirty="0">
                <a:solidFill>
                  <a:srgbClr val="FF0000"/>
                </a:solidFill>
                <a:latin typeface="ＭＳ ゴシック" panose="020B0609070205080204" pitchFamily="49" charset="-128"/>
                <a:ea typeface="ＭＳ ゴシック" panose="020B0609070205080204" pitchFamily="49" charset="-128"/>
              </a:rPr>
              <a:t>基本的な指針</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以下</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基本指針</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という</a:t>
            </a:r>
            <a:r>
              <a:rPr lang="en-US" altLang="ja-JP" sz="1400" b="1" dirty="0" smtClean="0">
                <a:latin typeface="ＭＳ ゴシック" panose="020B0609070205080204" pitchFamily="49" charset="-128"/>
                <a:ea typeface="ＭＳ ゴシック" panose="020B0609070205080204" pitchFamily="49" charset="-128"/>
              </a:rPr>
              <a:t>｡)</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を</a:t>
            </a:r>
            <a:endParaRPr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smtClean="0">
                <a:solidFill>
                  <a:srgbClr val="FF0000"/>
                </a:solidFill>
                <a:latin typeface="ＭＳ ゴシック" panose="020B0609070205080204" pitchFamily="49" charset="-128"/>
                <a:ea typeface="ＭＳ ゴシック" panose="020B0609070205080204" pitchFamily="49" charset="-128"/>
              </a:rPr>
              <a:t>　定めなければ</a:t>
            </a:r>
            <a:r>
              <a:rPr lang="ja-JP" altLang="en-US" sz="1400" b="1" dirty="0">
                <a:solidFill>
                  <a:srgbClr val="FF0000"/>
                </a:solidFill>
                <a:latin typeface="ＭＳ ゴシック" panose="020B0609070205080204" pitchFamily="49" charset="-128"/>
                <a:ea typeface="ＭＳ ゴシック" panose="020B0609070205080204" pitchFamily="49" charset="-128"/>
              </a:rPr>
              <a:t>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２　</a:t>
            </a:r>
            <a:r>
              <a:rPr lang="ja-JP" altLang="en-US" sz="1400" b="1" dirty="0">
                <a:solidFill>
                  <a:srgbClr val="FF0000"/>
                </a:solidFill>
                <a:latin typeface="ＭＳ ゴシック" panose="020B0609070205080204" pitchFamily="49" charset="-128"/>
                <a:ea typeface="ＭＳ ゴシック" panose="020B0609070205080204" pitchFamily="49" charset="-128"/>
              </a:rPr>
              <a:t>基本指針は、次に掲げる事項について定める</a:t>
            </a:r>
            <a:r>
              <a:rPr lang="ja-JP" altLang="en-US" sz="1400" b="1" dirty="0">
                <a:latin typeface="ＭＳ ゴシック" panose="020B0609070205080204" pitchFamily="49" charset="-128"/>
                <a:ea typeface="ＭＳ ゴシック" panose="020B0609070205080204" pitchFamily="49" charset="-128"/>
              </a:rPr>
              <a:t>ものとする。</a:t>
            </a:r>
          </a:p>
          <a:p>
            <a:r>
              <a:rPr lang="ja-JP" altLang="en-US" sz="1400" b="1" dirty="0">
                <a:latin typeface="ＭＳ ゴシック" panose="020B0609070205080204" pitchFamily="49" charset="-128"/>
                <a:ea typeface="ＭＳ ゴシック" panose="020B0609070205080204" pitchFamily="49" charset="-128"/>
              </a:rPr>
              <a:t>　　一　感染症の予防の推進の基本的な方向</a:t>
            </a:r>
          </a:p>
          <a:p>
            <a:r>
              <a:rPr lang="ja-JP" altLang="en-US" sz="1400" b="1" dirty="0">
                <a:latin typeface="ＭＳ ゴシック" panose="020B0609070205080204" pitchFamily="49" charset="-128"/>
                <a:ea typeface="ＭＳ ゴシック" panose="020B0609070205080204" pitchFamily="49" charset="-128"/>
              </a:rPr>
              <a:t>　　二　感染症の発生の予防のための施策に関する事項</a:t>
            </a:r>
          </a:p>
          <a:p>
            <a:r>
              <a:rPr lang="ja-JP" altLang="en-US" sz="1400" b="1" dirty="0">
                <a:latin typeface="ＭＳ ゴシック" panose="020B0609070205080204" pitchFamily="49" charset="-128"/>
                <a:ea typeface="ＭＳ ゴシック" panose="020B0609070205080204" pitchFamily="49" charset="-128"/>
              </a:rPr>
              <a:t>　　三　感染症のまん延の防止のための施策に関する事項</a:t>
            </a:r>
          </a:p>
          <a:p>
            <a:r>
              <a:rPr lang="ja-JP" altLang="en-US" sz="1400" b="1" dirty="0">
                <a:latin typeface="ＭＳ ゴシック" panose="020B0609070205080204" pitchFamily="49" charset="-128"/>
                <a:ea typeface="ＭＳ ゴシック" panose="020B0609070205080204" pitchFamily="49" charset="-128"/>
              </a:rPr>
              <a:t>　　四　感染症及び病原体等に関する情報の収集、調査及び研究に関する事項</a:t>
            </a:r>
          </a:p>
          <a:p>
            <a:r>
              <a:rPr lang="ja-JP" altLang="en-US" sz="1400" b="1" dirty="0">
                <a:latin typeface="ＭＳ ゴシック" panose="020B0609070205080204" pitchFamily="49" charset="-128"/>
                <a:ea typeface="ＭＳ ゴシック" panose="020B0609070205080204" pitchFamily="49" charset="-128"/>
              </a:rPr>
              <a:t>　　五　病原体等の検査の実施体制及び検査能力の向上に関する事項</a:t>
            </a:r>
          </a:p>
          <a:p>
            <a:r>
              <a:rPr lang="ja-JP" altLang="en-US" sz="1400" b="1" dirty="0">
                <a:latin typeface="ＭＳ ゴシック" panose="020B0609070205080204" pitchFamily="49" charset="-128"/>
                <a:ea typeface="ＭＳ ゴシック" panose="020B0609070205080204" pitchFamily="49" charset="-128"/>
              </a:rPr>
              <a:t>　　六　感染症に係る医療を提供する体制の確保に関する事項</a:t>
            </a:r>
          </a:p>
          <a:p>
            <a:r>
              <a:rPr lang="ja-JP" altLang="en-US" sz="1400" b="1" dirty="0">
                <a:latin typeface="ＭＳ ゴシック" panose="020B0609070205080204" pitchFamily="49" charset="-128"/>
                <a:ea typeface="ＭＳ ゴシック" panose="020B0609070205080204" pitchFamily="49" charset="-128"/>
              </a:rPr>
              <a:t>　　七　感染症の患者の移送のための体制の確保に関する事項</a:t>
            </a:r>
          </a:p>
          <a:p>
            <a:r>
              <a:rPr lang="ja-JP" altLang="en-US" sz="1400" b="1" dirty="0">
                <a:latin typeface="ＭＳ ゴシック" panose="020B0609070205080204" pitchFamily="49" charset="-128"/>
                <a:ea typeface="ＭＳ ゴシック" panose="020B0609070205080204" pitchFamily="49" charset="-128"/>
              </a:rPr>
              <a:t>　　八　感染症に係る医療のための医薬品の研究開発の推進に関する事項</a:t>
            </a:r>
          </a:p>
          <a:p>
            <a:r>
              <a:rPr lang="ja-JP" altLang="en-US" sz="1400" b="1" dirty="0">
                <a:latin typeface="ＭＳ ゴシック" panose="020B0609070205080204" pitchFamily="49" charset="-128"/>
                <a:ea typeface="ＭＳ ゴシック" panose="020B0609070205080204" pitchFamily="49" charset="-128"/>
              </a:rPr>
              <a:t>　　九　感染症に係る医療を提供する体制の確保その他感染症の発生を予防し、又はそのまん延を防止</a:t>
            </a:r>
            <a:r>
              <a:rPr lang="ja-JP" altLang="en-US" sz="1400" b="1" dirty="0" smtClean="0">
                <a:latin typeface="ＭＳ ゴシック" panose="020B0609070205080204" pitchFamily="49" charset="-128"/>
                <a:ea typeface="ＭＳ ゴシック" panose="020B0609070205080204" pitchFamily="49" charset="-128"/>
              </a:rPr>
              <a:t>するための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措置</a:t>
            </a:r>
            <a:r>
              <a:rPr lang="ja-JP" altLang="en-US" sz="1400" b="1" dirty="0">
                <a:latin typeface="ＭＳ ゴシック" panose="020B0609070205080204" pitchFamily="49" charset="-128"/>
                <a:ea typeface="ＭＳ ゴシック" panose="020B0609070205080204" pitchFamily="49" charset="-128"/>
              </a:rPr>
              <a:t>に必要なものとして厚生労働省令で定める体制の確保に係る目標に関する事項</a:t>
            </a:r>
          </a:p>
          <a:p>
            <a:r>
              <a:rPr lang="ja-JP" altLang="en-US" sz="1400" b="1" dirty="0">
                <a:latin typeface="ＭＳ ゴシック" panose="020B0609070205080204" pitchFamily="49" charset="-128"/>
                <a:ea typeface="ＭＳ ゴシック" panose="020B0609070205080204" pitchFamily="49" charset="-128"/>
              </a:rPr>
              <a:t>　　十　第四十四条の三第二項又は第五十条の二第二項に規定する宿泊施設の確保に関する事項</a:t>
            </a:r>
          </a:p>
          <a:p>
            <a:r>
              <a:rPr lang="ja-JP" altLang="en-US" sz="1400" b="1" dirty="0">
                <a:latin typeface="ＭＳ ゴシック" panose="020B0609070205080204" pitchFamily="49" charset="-128"/>
                <a:ea typeface="ＭＳ ゴシック" panose="020B0609070205080204" pitchFamily="49" charset="-128"/>
              </a:rPr>
              <a:t>　　十一　第四十四条の三の二第一項に規定する新型インフルエンザ等感染症外出自粛対象者又は</a:t>
            </a:r>
            <a:r>
              <a:rPr lang="ja-JP" altLang="en-US" sz="1400" b="1" dirty="0" smtClean="0">
                <a:latin typeface="ＭＳ ゴシック" panose="020B0609070205080204" pitchFamily="49" charset="-128"/>
                <a:ea typeface="ＭＳ ゴシック" panose="020B0609070205080204" pitchFamily="49" charset="-128"/>
              </a:rPr>
              <a:t>第五十条の三第</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一項</a:t>
            </a:r>
            <a:r>
              <a:rPr lang="ja-JP" altLang="en-US" sz="1400" b="1" dirty="0">
                <a:latin typeface="ＭＳ ゴシック" panose="020B0609070205080204" pitchFamily="49" charset="-128"/>
                <a:ea typeface="ＭＳ ゴシック" panose="020B0609070205080204" pitchFamily="49" charset="-128"/>
              </a:rPr>
              <a:t>に規定する新感染症外出自粛対象者の療養生活の環境整備に関する事項</a:t>
            </a:r>
          </a:p>
          <a:p>
            <a:r>
              <a:rPr lang="ja-JP" altLang="en-US" sz="1400" b="1" dirty="0">
                <a:latin typeface="ＭＳ ゴシック" panose="020B0609070205080204" pitchFamily="49" charset="-128"/>
                <a:ea typeface="ＭＳ ゴシック" panose="020B0609070205080204" pitchFamily="49" charset="-128"/>
              </a:rPr>
              <a:t>　　十二　第四十四条の五第一項（第四十四条の八において準用する場合を含む。）、第五十一条の四</a:t>
            </a:r>
            <a:r>
              <a:rPr lang="ja-JP" altLang="en-US" sz="1400" b="1" dirty="0" smtClean="0">
                <a:latin typeface="ＭＳ ゴシック" panose="020B0609070205080204" pitchFamily="49" charset="-128"/>
                <a:ea typeface="ＭＳ ゴシック" panose="020B0609070205080204" pitchFamily="49" charset="-128"/>
              </a:rPr>
              <a:t>第一項若し</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err="1" smtClean="0">
                <a:latin typeface="ＭＳ ゴシック" panose="020B0609070205080204" pitchFamily="49" charset="-128"/>
                <a:ea typeface="ＭＳ ゴシック" panose="020B0609070205080204" pitchFamily="49" charset="-128"/>
              </a:rPr>
              <a:t>くは</a:t>
            </a:r>
            <a:r>
              <a:rPr lang="ja-JP" altLang="en-US" sz="1400" b="1" dirty="0">
                <a:latin typeface="ＭＳ ゴシック" panose="020B0609070205080204" pitchFamily="49" charset="-128"/>
                <a:ea typeface="ＭＳ ゴシック" panose="020B0609070205080204" pitchFamily="49" charset="-128"/>
              </a:rPr>
              <a:t>第六十三条の三第一項の規定による総合調整又は第五十一条の五第一項、第六十三条の</a:t>
            </a:r>
            <a:r>
              <a:rPr lang="ja-JP" altLang="en-US" sz="1400" b="1" dirty="0" smtClean="0">
                <a:latin typeface="ＭＳ ゴシック" panose="020B0609070205080204" pitchFamily="49" charset="-128"/>
                <a:ea typeface="ＭＳ ゴシック" panose="020B0609070205080204" pitchFamily="49" charset="-128"/>
              </a:rPr>
              <a:t>二若しく</a:t>
            </a:r>
            <a:r>
              <a:rPr lang="ja-JP" altLang="en-US" sz="1400" b="1" dirty="0">
                <a:latin typeface="ＭＳ ゴシック" panose="020B0609070205080204" pitchFamily="49" charset="-128"/>
                <a:ea typeface="ＭＳ ゴシック" panose="020B0609070205080204" pitchFamily="49" charset="-128"/>
              </a:rPr>
              <a:t>は</a:t>
            </a:r>
            <a:r>
              <a:rPr lang="ja-JP" altLang="en-US" sz="1400" b="1" dirty="0" smtClean="0">
                <a:latin typeface="ＭＳ ゴシック" panose="020B0609070205080204" pitchFamily="49" charset="-128"/>
                <a:ea typeface="ＭＳ ゴシック" panose="020B0609070205080204" pitchFamily="49" charset="-128"/>
              </a:rPr>
              <a:t>第六</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十三条</a:t>
            </a:r>
            <a:r>
              <a:rPr lang="ja-JP" altLang="en-US" sz="1400" b="1" dirty="0">
                <a:latin typeface="ＭＳ ゴシック" panose="020B0609070205080204" pitchFamily="49" charset="-128"/>
                <a:ea typeface="ＭＳ ゴシック" panose="020B0609070205080204" pitchFamily="49" charset="-128"/>
              </a:rPr>
              <a:t>の四の規定による指示の方針に関する事項</a:t>
            </a:r>
          </a:p>
          <a:p>
            <a:r>
              <a:rPr lang="ja-JP" altLang="en-US" sz="1400" b="1" dirty="0">
                <a:latin typeface="ＭＳ ゴシック" panose="020B0609070205080204" pitchFamily="49" charset="-128"/>
                <a:ea typeface="ＭＳ ゴシック" panose="020B0609070205080204" pitchFamily="49" charset="-128"/>
              </a:rPr>
              <a:t>　　十三　第五十三条の十六第一項に規定する感染症対策物資等の確保に関する事項</a:t>
            </a:r>
          </a:p>
          <a:p>
            <a:r>
              <a:rPr lang="ja-JP" altLang="en-US" sz="1400" b="1" dirty="0">
                <a:latin typeface="ＭＳ ゴシック" panose="020B0609070205080204" pitchFamily="49" charset="-128"/>
                <a:ea typeface="ＭＳ ゴシック" panose="020B0609070205080204" pitchFamily="49" charset="-128"/>
              </a:rPr>
              <a:t>　　十四　感染症に関する啓発及び知識の普及並びに感染症の患者等の人権の尊重に関する事項</a:t>
            </a:r>
          </a:p>
          <a:p>
            <a:r>
              <a:rPr lang="ja-JP" altLang="en-US" sz="1400" b="1" dirty="0">
                <a:latin typeface="ＭＳ ゴシック" panose="020B0609070205080204" pitchFamily="49" charset="-128"/>
                <a:ea typeface="ＭＳ ゴシック" panose="020B0609070205080204" pitchFamily="49" charset="-128"/>
              </a:rPr>
              <a:t>　　十五　感染症の予防に関する人材の養成及び資質の向上に関する事項</a:t>
            </a:r>
          </a:p>
          <a:p>
            <a:r>
              <a:rPr lang="ja-JP" altLang="en-US" sz="1400" b="1" dirty="0">
                <a:latin typeface="ＭＳ ゴシック" panose="020B0609070205080204" pitchFamily="49" charset="-128"/>
                <a:ea typeface="ＭＳ ゴシック" panose="020B0609070205080204" pitchFamily="49" charset="-128"/>
              </a:rPr>
              <a:t>　　十六　感染症の予防に関する保健所の体制の確保に関する事項</a:t>
            </a:r>
          </a:p>
          <a:p>
            <a:r>
              <a:rPr lang="ja-JP" altLang="en-US" sz="1400" b="1" dirty="0">
                <a:latin typeface="ＭＳ ゴシック" panose="020B0609070205080204" pitchFamily="49" charset="-128"/>
                <a:ea typeface="ＭＳ ゴシック" panose="020B0609070205080204" pitchFamily="49" charset="-128"/>
              </a:rPr>
              <a:t>　　十七　特定病原体等を適正に取り扱う体制の確保に関する事項</a:t>
            </a:r>
          </a:p>
          <a:p>
            <a:r>
              <a:rPr lang="ja-JP" altLang="en-US" sz="1400" b="1" dirty="0">
                <a:latin typeface="ＭＳ ゴシック" panose="020B0609070205080204" pitchFamily="49" charset="-128"/>
                <a:ea typeface="ＭＳ ゴシック" panose="020B0609070205080204" pitchFamily="49" charset="-128"/>
              </a:rPr>
              <a:t>　　十八　緊急時における感染症の発生の予防及びまん延の防止、病原体等の検査の実施並びに医療の</a:t>
            </a:r>
            <a:r>
              <a:rPr lang="ja-JP" altLang="en-US" sz="1400" b="1" dirty="0" smtClean="0">
                <a:latin typeface="ＭＳ ゴシック" panose="020B0609070205080204" pitchFamily="49" charset="-128"/>
                <a:ea typeface="ＭＳ ゴシック" panose="020B0609070205080204" pitchFamily="49" charset="-128"/>
              </a:rPr>
              <a:t>提供のため</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の</a:t>
            </a:r>
            <a:r>
              <a:rPr lang="ja-JP" altLang="en-US" sz="1400" b="1" dirty="0">
                <a:latin typeface="ＭＳ ゴシック" panose="020B0609070205080204" pitchFamily="49" charset="-128"/>
                <a:ea typeface="ＭＳ ゴシック" panose="020B0609070205080204" pitchFamily="49" charset="-128"/>
              </a:rPr>
              <a:t>施策（国と地方公共団体及び地方公共団体相互間の連絡体制の確保を含む。）に関する事項</a:t>
            </a:r>
          </a:p>
          <a:p>
            <a:r>
              <a:rPr lang="ja-JP" altLang="en-US" sz="1400" b="1" dirty="0">
                <a:latin typeface="ＭＳ ゴシック" panose="020B0609070205080204" pitchFamily="49" charset="-128"/>
                <a:ea typeface="ＭＳ ゴシック" panose="020B0609070205080204" pitchFamily="49" charset="-128"/>
              </a:rPr>
              <a:t>　　十九　その他感染症の予防の推進に関する重要事項</a:t>
            </a:r>
          </a:p>
        </p:txBody>
      </p:sp>
      <p:sp>
        <p:nvSpPr>
          <p:cNvPr id="6" name="テキスト ボックス 5"/>
          <p:cNvSpPr txBox="1"/>
          <p:nvPr/>
        </p:nvSpPr>
        <p:spPr>
          <a:xfrm>
            <a:off x="5836423" y="583771"/>
            <a:ext cx="3681453" cy="276999"/>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ja-JP" altLang="en-US" sz="1200" b="1" dirty="0">
                <a:solidFill>
                  <a:schemeClr val="tx1"/>
                </a:solidFill>
                <a:latin typeface="ＭＳ ゴシック" panose="020B0609070205080204" pitchFamily="49" charset="-128"/>
                <a:ea typeface="ＭＳ ゴシック" panose="020B0609070205080204" pitchFamily="49" charset="-128"/>
              </a:rPr>
              <a:t>令和４年</a:t>
            </a:r>
            <a:r>
              <a:rPr lang="en-US" altLang="ja-JP" sz="1200" b="1" dirty="0">
                <a:solidFill>
                  <a:schemeClr val="tx1"/>
                </a:solidFill>
                <a:latin typeface="ＭＳ ゴシック" panose="020B0609070205080204" pitchFamily="49" charset="-128"/>
                <a:ea typeface="ＭＳ ゴシック" panose="020B0609070205080204" pitchFamily="49" charset="-128"/>
              </a:rPr>
              <a:t>12</a:t>
            </a:r>
            <a:r>
              <a:rPr lang="ja-JP" altLang="en-US" sz="1200" b="1" dirty="0">
                <a:solidFill>
                  <a:schemeClr val="tx1"/>
                </a:solidFill>
                <a:latin typeface="ＭＳ ゴシック" panose="020B0609070205080204" pitchFamily="49" charset="-128"/>
                <a:ea typeface="ＭＳ ゴシック" panose="020B0609070205080204" pitchFamily="49" charset="-128"/>
              </a:rPr>
              <a:t>月</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９日公布、</a:t>
            </a:r>
            <a:r>
              <a:rPr lang="ja-JP" altLang="en-US" sz="1200" b="1" dirty="0">
                <a:solidFill>
                  <a:schemeClr val="tx1"/>
                </a:solidFill>
                <a:latin typeface="ＭＳ ゴシック" panose="020B0609070205080204" pitchFamily="49" charset="-128"/>
                <a:ea typeface="ＭＳ ゴシック" panose="020B0609070205080204" pitchFamily="49" charset="-128"/>
              </a:rPr>
              <a:t>令和６年４月１日施行</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①</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1277354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0101" y="722271"/>
            <a:ext cx="9279171" cy="2151478"/>
          </a:xfrm>
          <a:prstGeom prst="rect">
            <a:avLst/>
          </a:prstGeom>
          <a:noFill/>
          <a:ln w="12700">
            <a:solidFill>
              <a:srgbClr val="002060"/>
            </a:solidFill>
          </a:ln>
        </p:spPr>
        <p:txBody>
          <a:bodyPr wrap="square" rtlCol="0" anchor="ctr" anchorCtr="0">
            <a:noAutofit/>
          </a:bodyPr>
          <a:lstStyle/>
          <a:p>
            <a:r>
              <a:rPr lang="ja-JP" altLang="en-US" sz="1400" b="1" dirty="0">
                <a:latin typeface="+mn-ea"/>
              </a:rPr>
              <a:t>　</a:t>
            </a:r>
            <a:r>
              <a:rPr lang="ja-JP" altLang="en-US" sz="1400" b="1" dirty="0">
                <a:latin typeface="ＭＳ ゴシック" panose="020B0609070205080204" pitchFamily="49" charset="-128"/>
                <a:ea typeface="ＭＳ ゴシック" panose="020B0609070205080204" pitchFamily="49" charset="-128"/>
              </a:rPr>
              <a:t>３　</a:t>
            </a:r>
            <a:r>
              <a:rPr lang="ja-JP" altLang="en-US" sz="1400" b="1" dirty="0">
                <a:solidFill>
                  <a:srgbClr val="FF0000"/>
                </a:solidFill>
                <a:latin typeface="ＭＳ ゴシック" panose="020B0609070205080204" pitchFamily="49" charset="-128"/>
                <a:ea typeface="ＭＳ ゴシック" panose="020B0609070205080204" pitchFamily="49" charset="-128"/>
              </a:rPr>
              <a:t>厚生労働大臣は</a:t>
            </a:r>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感染症の予防に関する施策の効果に関する評価を踏まえ</a:t>
            </a:r>
            <a:r>
              <a:rPr lang="ja-JP" altLang="en-US" sz="1400" b="1" dirty="0">
                <a:latin typeface="ＭＳ ゴシック" panose="020B0609070205080204" pitchFamily="49" charset="-128"/>
                <a:ea typeface="ＭＳ ゴシック" panose="020B0609070205080204" pitchFamily="49" charset="-128"/>
              </a:rPr>
              <a:t>、前項第五号、第六号、</a:t>
            </a:r>
            <a:r>
              <a:rPr lang="ja-JP" altLang="en-US" sz="1400" b="1" dirty="0" smtClean="0">
                <a:latin typeface="ＭＳ ゴシック" panose="020B0609070205080204" pitchFamily="49" charset="-128"/>
                <a:ea typeface="ＭＳ ゴシック" panose="020B0609070205080204" pitchFamily="49" charset="-128"/>
              </a:rPr>
              <a:t>第十号、</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第十一号</a:t>
            </a:r>
            <a:r>
              <a:rPr lang="ja-JP" altLang="en-US" sz="1400" b="1" dirty="0">
                <a:latin typeface="ＭＳ ゴシック" panose="020B0609070205080204" pitchFamily="49" charset="-128"/>
                <a:ea typeface="ＭＳ ゴシック" panose="020B0609070205080204" pitchFamily="49" charset="-128"/>
              </a:rPr>
              <a:t>、第十三号、第十五号、第十六号及び第十八号に掲げる事項（以下この項において「</a:t>
            </a:r>
            <a:r>
              <a:rPr lang="ja-JP" altLang="en-US" sz="1400" b="1" dirty="0" smtClean="0">
                <a:latin typeface="ＭＳ ゴシック" panose="020B0609070205080204" pitchFamily="49" charset="-128"/>
                <a:ea typeface="ＭＳ ゴシック" panose="020B0609070205080204" pitchFamily="49" charset="-128"/>
              </a:rPr>
              <a:t>特定</a:t>
            </a:r>
            <a:r>
              <a:rPr lang="ja-JP" altLang="en-US" sz="1400" b="1" dirty="0">
                <a:latin typeface="ＭＳ ゴシック" panose="020B0609070205080204" pitchFamily="49" charset="-128"/>
                <a:ea typeface="ＭＳ ゴシック" panose="020B0609070205080204" pitchFamily="49" charset="-128"/>
              </a:rPr>
              <a:t>事項」</a:t>
            </a:r>
            <a:r>
              <a:rPr lang="ja-JP" altLang="en-US" sz="1400" b="1" dirty="0" smtClean="0">
                <a:latin typeface="ＭＳ ゴシック" panose="020B0609070205080204" pitchFamily="49" charset="-128"/>
                <a:ea typeface="ＭＳ ゴシック" panose="020B0609070205080204" pitchFamily="49" charset="-128"/>
              </a:rPr>
              <a:t>とい</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う</a:t>
            </a:r>
            <a:r>
              <a:rPr lang="ja-JP" altLang="en-US" sz="1400" b="1" dirty="0">
                <a:latin typeface="ＭＳ ゴシック" panose="020B0609070205080204" pitchFamily="49" charset="-128"/>
                <a:ea typeface="ＭＳ ゴシック" panose="020B0609070205080204" pitchFamily="49" charset="-128"/>
              </a:rPr>
              <a:t>。）については少なくとも</a:t>
            </a:r>
            <a:r>
              <a:rPr lang="ja-JP" altLang="en-US" sz="1400" b="1" dirty="0">
                <a:solidFill>
                  <a:srgbClr val="FF0000"/>
                </a:solidFill>
                <a:latin typeface="ＭＳ ゴシック" panose="020B0609070205080204" pitchFamily="49" charset="-128"/>
                <a:ea typeface="ＭＳ ゴシック" panose="020B0609070205080204" pitchFamily="49" charset="-128"/>
              </a:rPr>
              <a:t>三年ごと</a:t>
            </a:r>
            <a:r>
              <a:rPr lang="ja-JP" altLang="en-US" sz="1400" b="1" dirty="0">
                <a:latin typeface="ＭＳ ゴシック" panose="020B0609070205080204" pitchFamily="49" charset="-128"/>
                <a:ea typeface="ＭＳ ゴシック" panose="020B0609070205080204" pitchFamily="49" charset="-128"/>
              </a:rPr>
              <a:t>に、特定事項以外の前項各号に掲げる事項に</a:t>
            </a:r>
            <a:r>
              <a:rPr lang="ja-JP" altLang="en-US" sz="1400" b="1" dirty="0" smtClean="0">
                <a:latin typeface="ＭＳ ゴシック" panose="020B0609070205080204" pitchFamily="49" charset="-128"/>
                <a:ea typeface="ＭＳ ゴシック" panose="020B0609070205080204" pitchFamily="49" charset="-128"/>
              </a:rPr>
              <a:t>ついては</a:t>
            </a:r>
            <a:r>
              <a:rPr lang="ja-JP" altLang="en-US" sz="1400" b="1" dirty="0">
                <a:latin typeface="ＭＳ ゴシック" panose="020B0609070205080204" pitchFamily="49" charset="-128"/>
                <a:ea typeface="ＭＳ ゴシック" panose="020B0609070205080204" pitchFamily="49" charset="-128"/>
              </a:rPr>
              <a:t>少なくとも</a:t>
            </a:r>
            <a:r>
              <a:rPr lang="ja-JP" altLang="en-US" sz="1400" b="1" dirty="0">
                <a:solidFill>
                  <a:srgbClr val="FF0000"/>
                </a:solidFill>
                <a:latin typeface="ＭＳ ゴシック" panose="020B0609070205080204" pitchFamily="49" charset="-128"/>
                <a:ea typeface="ＭＳ ゴシック" panose="020B0609070205080204" pitchFamily="49" charset="-128"/>
              </a:rPr>
              <a:t>六年</a:t>
            </a:r>
            <a:r>
              <a:rPr lang="ja-JP" altLang="en-US" sz="1400" b="1" dirty="0" err="1" smtClean="0">
                <a:solidFill>
                  <a:srgbClr val="FF0000"/>
                </a:solidFill>
                <a:latin typeface="ＭＳ ゴシック" panose="020B0609070205080204" pitchFamily="49" charset="-128"/>
                <a:ea typeface="ＭＳ ゴシック" panose="020B0609070205080204" pitchFamily="49" charset="-128"/>
              </a:rPr>
              <a:t>ご</a:t>
            </a:r>
            <a:endParaRPr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smtClean="0">
                <a:solidFill>
                  <a:srgbClr val="FF0000"/>
                </a:solidFill>
                <a:latin typeface="ＭＳ ゴシック" panose="020B0609070205080204" pitchFamily="49" charset="-128"/>
                <a:ea typeface="ＭＳ ゴシック" panose="020B0609070205080204" pitchFamily="49" charset="-128"/>
              </a:rPr>
              <a:t>　　と</a:t>
            </a:r>
            <a:r>
              <a:rPr lang="ja-JP" altLang="en-US" sz="1400" b="1" dirty="0" smtClean="0">
                <a:latin typeface="ＭＳ ゴシック" panose="020B0609070205080204" pitchFamily="49" charset="-128"/>
                <a:ea typeface="ＭＳ ゴシック" panose="020B0609070205080204" pitchFamily="49" charset="-128"/>
              </a:rPr>
              <a:t>に</a:t>
            </a:r>
            <a:r>
              <a:rPr lang="ja-JP" altLang="en-US" sz="1400" b="1" dirty="0">
                <a:latin typeface="ＭＳ ゴシック" panose="020B0609070205080204" pitchFamily="49" charset="-128"/>
                <a:ea typeface="ＭＳ ゴシック" panose="020B0609070205080204" pitchFamily="49" charset="-128"/>
              </a:rPr>
              <a:t>、それぞれ</a:t>
            </a:r>
            <a:r>
              <a:rPr lang="ja-JP" altLang="en-US" sz="1400" b="1" dirty="0">
                <a:solidFill>
                  <a:srgbClr val="FF0000"/>
                </a:solidFill>
                <a:latin typeface="ＭＳ ゴシック" panose="020B0609070205080204" pitchFamily="49" charset="-128"/>
                <a:ea typeface="ＭＳ ゴシック" panose="020B0609070205080204" pitchFamily="49" charset="-128"/>
              </a:rPr>
              <a:t>再検討を加え、必要があると認めるときは、基本指針を変更</a:t>
            </a:r>
            <a:r>
              <a:rPr lang="ja-JP" altLang="en-US" sz="1400" b="1" dirty="0">
                <a:latin typeface="ＭＳ ゴシック" panose="020B0609070205080204" pitchFamily="49" charset="-128"/>
                <a:ea typeface="ＭＳ ゴシック" panose="020B0609070205080204" pitchFamily="49" charset="-128"/>
              </a:rPr>
              <a:t>する</a:t>
            </a:r>
            <a:r>
              <a:rPr lang="ja-JP" altLang="en-US" sz="1400" b="1" dirty="0" smtClean="0">
                <a:latin typeface="ＭＳ ゴシック" panose="020B0609070205080204" pitchFamily="49" charset="-128"/>
                <a:ea typeface="ＭＳ ゴシック" panose="020B0609070205080204" pitchFamily="49" charset="-128"/>
              </a:rPr>
              <a:t>もの</a:t>
            </a:r>
            <a:r>
              <a:rPr lang="ja-JP" altLang="en-US" sz="1400" b="1" dirty="0">
                <a:latin typeface="ＭＳ ゴシック" panose="020B0609070205080204" pitchFamily="49" charset="-128"/>
                <a:ea typeface="ＭＳ ゴシック" panose="020B0609070205080204" pitchFamily="49" charset="-128"/>
              </a:rPr>
              <a:t>とする。</a:t>
            </a:r>
          </a:p>
          <a:p>
            <a:r>
              <a:rPr lang="ja-JP" altLang="en-US" sz="1400" b="1" dirty="0">
                <a:latin typeface="ＭＳ ゴシック" panose="020B0609070205080204" pitchFamily="49" charset="-128"/>
                <a:ea typeface="ＭＳ ゴシック" panose="020B0609070205080204" pitchFamily="49" charset="-128"/>
              </a:rPr>
              <a:t>　４　厚生労働大臣は、基本指針を定め、又はこれを変更しようとするときは、あらかじめ、関係行政</a:t>
            </a:r>
            <a:r>
              <a:rPr lang="ja-JP" altLang="en-US" sz="1400" b="1" dirty="0" smtClean="0">
                <a:latin typeface="ＭＳ ゴシック" panose="020B0609070205080204" pitchFamily="49" charset="-128"/>
                <a:ea typeface="ＭＳ ゴシック" panose="020B0609070205080204" pitchFamily="49" charset="-128"/>
              </a:rPr>
              <a:t>機関の</a:t>
            </a:r>
            <a:r>
              <a:rPr lang="ja-JP" altLang="en-US" sz="1400" b="1" dirty="0">
                <a:latin typeface="ＭＳ ゴシック" panose="020B0609070205080204" pitchFamily="49" charset="-128"/>
                <a:ea typeface="ＭＳ ゴシック" panose="020B0609070205080204" pitchFamily="49" charset="-128"/>
              </a:rPr>
              <a:t>長</a:t>
            </a:r>
            <a:r>
              <a:rPr lang="ja-JP" altLang="en-US" sz="1400" b="1" dirty="0" smtClean="0">
                <a:latin typeface="ＭＳ ゴシック" panose="020B0609070205080204" pitchFamily="49" charset="-128"/>
                <a:ea typeface="ＭＳ ゴシック" panose="020B0609070205080204" pitchFamily="49" charset="-128"/>
              </a:rPr>
              <a:t>に</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協議</a:t>
            </a:r>
            <a:r>
              <a:rPr lang="ja-JP" altLang="en-US" sz="1400" b="1" dirty="0">
                <a:latin typeface="ＭＳ ゴシック" panose="020B0609070205080204" pitchFamily="49" charset="-128"/>
                <a:ea typeface="ＭＳ ゴシック" panose="020B0609070205080204" pitchFamily="49" charset="-128"/>
              </a:rPr>
              <a:t>するとともに、厚生科学審議会の意見を聴かなければならない。</a:t>
            </a:r>
          </a:p>
          <a:p>
            <a:r>
              <a:rPr lang="ja-JP" altLang="en-US" sz="1400" b="1" dirty="0">
                <a:latin typeface="ＭＳ ゴシック" panose="020B0609070205080204" pitchFamily="49" charset="-128"/>
                <a:ea typeface="ＭＳ ゴシック" panose="020B0609070205080204" pitchFamily="49" charset="-128"/>
              </a:rPr>
              <a:t>　５　厚生労働大臣は、基本指針を定め、又はこれを変更したときは、遅滞なく、これを公表しなければ</a:t>
            </a:r>
            <a:r>
              <a:rPr lang="ja-JP" altLang="en-US" sz="1400" b="1" dirty="0" smtClean="0">
                <a:latin typeface="ＭＳ ゴシック" panose="020B0609070205080204" pitchFamily="49" charset="-128"/>
                <a:ea typeface="ＭＳ ゴシック" panose="020B0609070205080204" pitchFamily="49" charset="-128"/>
              </a:rPr>
              <a:t>ならない</a:t>
            </a:r>
            <a:r>
              <a:rPr lang="ja-JP" altLang="en-US" sz="1400" b="1" dirty="0">
                <a:latin typeface="ＭＳ ゴシック" panose="020B0609070205080204" pitchFamily="49" charset="-128"/>
                <a:ea typeface="ＭＳ ゴシック" panose="020B0609070205080204" pitchFamily="49" charset="-128"/>
              </a:rPr>
              <a:t>。</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②</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13</a:t>
            </a:r>
            <a:endParaRPr kumimoji="1" lang="ja-JP" altLang="en-US" dirty="0"/>
          </a:p>
        </p:txBody>
      </p:sp>
    </p:spTree>
    <p:extLst>
      <p:ext uri="{BB962C8B-B14F-4D97-AF65-F5344CB8AC3E}">
        <p14:creationId xmlns:p14="http://schemas.microsoft.com/office/powerpoint/2010/main" val="3995612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5706" y="612930"/>
            <a:ext cx="9374587" cy="5979381"/>
          </a:xfrm>
          <a:prstGeom prst="rect">
            <a:avLst/>
          </a:prstGeom>
          <a:noFill/>
          <a:ln w="12700">
            <a:solidFill>
              <a:srgbClr val="002060"/>
            </a:solidFill>
          </a:ln>
        </p:spPr>
        <p:txBody>
          <a:bodyPr wrap="square" rtlCol="0" anchor="ctr" anchorCtr="0">
            <a:noAutofit/>
          </a:bodyPr>
          <a:lstStyle/>
          <a:p>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予防計画</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第十条　</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都道府県は、</a:t>
            </a:r>
            <a:r>
              <a:rPr lang="ja-JP" altLang="en-US" sz="1400" b="1" dirty="0">
                <a:latin typeface="ＭＳ ゴシック" panose="020B0609070205080204" pitchFamily="49" charset="-128"/>
                <a:ea typeface="ＭＳ ゴシック" panose="020B0609070205080204" pitchFamily="49" charset="-128"/>
              </a:rPr>
              <a:t>基本指針に即して、感染症の予防のための施策の実施に関する計画（以下この条及び次</a:t>
            </a:r>
            <a:r>
              <a:rPr lang="ja-JP" altLang="en-US" sz="1400" b="1" dirty="0" smtClean="0">
                <a:latin typeface="ＭＳ ゴシック" panose="020B0609070205080204" pitchFamily="49" charset="-128"/>
                <a:ea typeface="ＭＳ ゴシック" panose="020B0609070205080204" pitchFamily="49" charset="-128"/>
              </a:rPr>
              <a:t>条第</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二項</a:t>
            </a:r>
            <a:r>
              <a:rPr lang="ja-JP" altLang="en-US" sz="1400" b="1" dirty="0">
                <a:latin typeface="ＭＳ ゴシック" panose="020B0609070205080204" pitchFamily="49" charset="-128"/>
                <a:ea typeface="ＭＳ ゴシック" panose="020B0609070205080204" pitchFamily="49" charset="-128"/>
              </a:rPr>
              <a:t>において「</a:t>
            </a:r>
            <a:r>
              <a:rPr lang="ja-JP" altLang="en-US" sz="1400" b="1" dirty="0">
                <a:solidFill>
                  <a:srgbClr val="FF0000"/>
                </a:solidFill>
                <a:latin typeface="ＭＳ ゴシック" panose="020B0609070205080204" pitchFamily="49" charset="-128"/>
                <a:ea typeface="ＭＳ ゴシック" panose="020B0609070205080204" pitchFamily="49" charset="-128"/>
              </a:rPr>
              <a:t>予防計画</a:t>
            </a:r>
            <a:r>
              <a:rPr lang="ja-JP" altLang="en-US" sz="1400" b="1" dirty="0">
                <a:latin typeface="ＭＳ ゴシック" panose="020B0609070205080204" pitchFamily="49" charset="-128"/>
                <a:ea typeface="ＭＳ ゴシック" panose="020B0609070205080204" pitchFamily="49" charset="-128"/>
              </a:rPr>
              <a:t>」という。）</a:t>
            </a:r>
            <a:r>
              <a:rPr lang="ja-JP" altLang="en-US" sz="1400" b="1" dirty="0">
                <a:solidFill>
                  <a:srgbClr val="FF0000"/>
                </a:solidFill>
                <a:latin typeface="ＭＳ ゴシック" panose="020B0609070205080204" pitchFamily="49" charset="-128"/>
                <a:ea typeface="ＭＳ ゴシック" panose="020B0609070205080204" pitchFamily="49" charset="-128"/>
              </a:rPr>
              <a:t>を定めなければならない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２　前項の</a:t>
            </a:r>
            <a:r>
              <a:rPr lang="ja-JP" altLang="en-US" sz="1400" b="1" dirty="0">
                <a:solidFill>
                  <a:srgbClr val="FF0000"/>
                </a:solidFill>
                <a:latin typeface="ＭＳ ゴシック" panose="020B0609070205080204" pitchFamily="49" charset="-128"/>
                <a:ea typeface="ＭＳ ゴシック" panose="020B0609070205080204" pitchFamily="49" charset="-128"/>
              </a:rPr>
              <a:t>予防計画は</a:t>
            </a:r>
            <a:r>
              <a:rPr lang="ja-JP" altLang="en-US" sz="1400" b="1" dirty="0">
                <a:latin typeface="ＭＳ ゴシック" panose="020B0609070205080204" pitchFamily="49" charset="-128"/>
                <a:ea typeface="ＭＳ ゴシック" panose="020B0609070205080204" pitchFamily="49" charset="-128"/>
              </a:rPr>
              <a:t>、当該都道府県における</a:t>
            </a:r>
            <a:r>
              <a:rPr lang="ja-JP" altLang="en-US" sz="1400" b="1" dirty="0">
                <a:solidFill>
                  <a:srgbClr val="FF0000"/>
                </a:solidFill>
                <a:latin typeface="ＭＳ ゴシック" panose="020B0609070205080204" pitchFamily="49" charset="-128"/>
                <a:ea typeface="ＭＳ ゴシック" panose="020B0609070205080204" pitchFamily="49" charset="-128"/>
              </a:rPr>
              <a:t>次に掲げる事項について定める</a:t>
            </a:r>
            <a:r>
              <a:rPr lang="ja-JP" altLang="en-US" sz="1400" b="1" dirty="0">
                <a:latin typeface="ＭＳ ゴシック" panose="020B0609070205080204" pitchFamily="49" charset="-128"/>
                <a:ea typeface="ＭＳ ゴシック" panose="020B0609070205080204" pitchFamily="49" charset="-128"/>
              </a:rPr>
              <a:t>ものとする。</a:t>
            </a:r>
          </a:p>
          <a:p>
            <a:r>
              <a:rPr lang="ja-JP" altLang="en-US" sz="1400" b="1" dirty="0">
                <a:latin typeface="ＭＳ ゴシック" panose="020B0609070205080204" pitchFamily="49" charset="-128"/>
                <a:ea typeface="ＭＳ ゴシック" panose="020B0609070205080204" pitchFamily="49" charset="-128"/>
              </a:rPr>
              <a:t>　　一　地域の実情に即した感染症の発生の予防及びまん延の防止のための施策に関する事項</a:t>
            </a:r>
          </a:p>
          <a:p>
            <a:r>
              <a:rPr lang="ja-JP" altLang="en-US" sz="1400" b="1" dirty="0">
                <a:latin typeface="ＭＳ ゴシック" panose="020B0609070205080204" pitchFamily="49" charset="-128"/>
                <a:ea typeface="ＭＳ ゴシック" panose="020B0609070205080204" pitchFamily="49" charset="-128"/>
              </a:rPr>
              <a:t>　　二　感染症及び病原体等に関する情報の収集、調査及び研究に関する事項</a:t>
            </a:r>
          </a:p>
          <a:p>
            <a:r>
              <a:rPr lang="ja-JP" altLang="en-US" sz="1400" b="1" dirty="0">
                <a:latin typeface="ＭＳ ゴシック" panose="020B0609070205080204" pitchFamily="49" charset="-128"/>
                <a:ea typeface="ＭＳ ゴシック" panose="020B0609070205080204" pitchFamily="49" charset="-128"/>
              </a:rPr>
              <a:t>　　三　病原体等の検査の実施体制及び検査能力の向上に関する事項</a:t>
            </a:r>
          </a:p>
          <a:p>
            <a:r>
              <a:rPr lang="ja-JP" altLang="en-US" sz="1400" b="1" dirty="0">
                <a:latin typeface="ＭＳ ゴシック" panose="020B0609070205080204" pitchFamily="49" charset="-128"/>
                <a:ea typeface="ＭＳ ゴシック" panose="020B0609070205080204" pitchFamily="49" charset="-128"/>
              </a:rPr>
              <a:t>　　四　感染症に係る医療を提供する体制の確保に関する事項</a:t>
            </a:r>
          </a:p>
          <a:p>
            <a:r>
              <a:rPr lang="ja-JP" altLang="en-US" sz="1400" b="1" dirty="0">
                <a:latin typeface="ＭＳ ゴシック" panose="020B0609070205080204" pitchFamily="49" charset="-128"/>
                <a:ea typeface="ＭＳ ゴシック" panose="020B0609070205080204" pitchFamily="49" charset="-128"/>
              </a:rPr>
              <a:t>　　五　感染症の患者の移送のための体制の確保に関する事項</a:t>
            </a:r>
          </a:p>
          <a:p>
            <a:r>
              <a:rPr lang="ja-JP" altLang="en-US" sz="1400" b="1" dirty="0">
                <a:latin typeface="ＭＳ ゴシック" panose="020B0609070205080204" pitchFamily="49" charset="-128"/>
                <a:ea typeface="ＭＳ ゴシック" panose="020B0609070205080204" pitchFamily="49" charset="-128"/>
              </a:rPr>
              <a:t>　　六　感染症に係る医療を提供する体制の確保その他感染症の発生を予防し、又はそのまん延を防止</a:t>
            </a:r>
            <a:r>
              <a:rPr lang="ja-JP" altLang="en-US" sz="1400" b="1" dirty="0" smtClean="0">
                <a:latin typeface="ＭＳ ゴシック" panose="020B0609070205080204" pitchFamily="49" charset="-128"/>
                <a:ea typeface="ＭＳ ゴシック" panose="020B0609070205080204" pitchFamily="49" charset="-128"/>
              </a:rPr>
              <a:t>するための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措置</a:t>
            </a:r>
            <a:r>
              <a:rPr lang="ja-JP" altLang="en-US" sz="1400" b="1" dirty="0">
                <a:latin typeface="ＭＳ ゴシック" panose="020B0609070205080204" pitchFamily="49" charset="-128"/>
                <a:ea typeface="ＭＳ ゴシック" panose="020B0609070205080204" pitchFamily="49" charset="-128"/>
              </a:rPr>
              <a:t>に必要なものとして厚生労働省令で定める体制の確保に係る目標に関する事項</a:t>
            </a:r>
          </a:p>
          <a:p>
            <a:r>
              <a:rPr lang="ja-JP" altLang="en-US" sz="1400" b="1" dirty="0">
                <a:latin typeface="ＭＳ ゴシック" panose="020B0609070205080204" pitchFamily="49" charset="-128"/>
                <a:ea typeface="ＭＳ ゴシック" panose="020B0609070205080204" pitchFamily="49" charset="-128"/>
              </a:rPr>
              <a:t>　　七　第四十四条の三第二項又は第五十条の二第二項に規定する宿泊施設の確保に関する事項</a:t>
            </a:r>
          </a:p>
          <a:p>
            <a:r>
              <a:rPr lang="ja-JP" altLang="en-US" sz="1400" b="1" dirty="0">
                <a:latin typeface="ＭＳ ゴシック" panose="020B0609070205080204" pitchFamily="49" charset="-128"/>
                <a:ea typeface="ＭＳ ゴシック" panose="020B0609070205080204" pitchFamily="49" charset="-128"/>
              </a:rPr>
              <a:t>　　八　第四十四条の三の二第一項に規定する新型インフルエンザ等感染症外出自粛対象者又は第五十条</a:t>
            </a:r>
            <a:r>
              <a:rPr lang="ja-JP" altLang="en-US" sz="1400" b="1" dirty="0" smtClean="0">
                <a:latin typeface="ＭＳ ゴシック" panose="020B0609070205080204" pitchFamily="49" charset="-128"/>
                <a:ea typeface="ＭＳ ゴシック" panose="020B0609070205080204" pitchFamily="49" charset="-128"/>
              </a:rPr>
              <a:t>の三第一</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項</a:t>
            </a:r>
            <a:r>
              <a:rPr lang="ja-JP" altLang="en-US" sz="1400" b="1" dirty="0">
                <a:latin typeface="ＭＳ ゴシック" panose="020B0609070205080204" pitchFamily="49" charset="-128"/>
                <a:ea typeface="ＭＳ ゴシック" panose="020B0609070205080204" pitchFamily="49" charset="-128"/>
              </a:rPr>
              <a:t>に規定する新感染症外出自粛対象者の療養生活の環境整備に関する事項</a:t>
            </a:r>
          </a:p>
          <a:p>
            <a:r>
              <a:rPr lang="ja-JP" altLang="en-US" sz="1400" b="1" dirty="0">
                <a:latin typeface="ＭＳ ゴシック" panose="020B0609070205080204" pitchFamily="49" charset="-128"/>
                <a:ea typeface="ＭＳ ゴシック" panose="020B0609070205080204" pitchFamily="49" charset="-128"/>
              </a:rPr>
              <a:t>　　九　第六十三条の三第一項の規定による総合調整又は第六十三条の四の規定による指示の方針に</a:t>
            </a:r>
            <a:r>
              <a:rPr lang="ja-JP" altLang="en-US" sz="1400" b="1" dirty="0" smtClean="0">
                <a:latin typeface="ＭＳ ゴシック" panose="020B0609070205080204" pitchFamily="49" charset="-128"/>
                <a:ea typeface="ＭＳ ゴシック" panose="020B0609070205080204" pitchFamily="49" charset="-128"/>
              </a:rPr>
              <a:t>関する事項</a:t>
            </a:r>
            <a:endParaRPr lang="ja-JP" altLang="en-US" sz="1400" b="1" dirty="0">
              <a:latin typeface="ＭＳ ゴシック" panose="020B0609070205080204" pitchFamily="49" charset="-128"/>
              <a:ea typeface="ＭＳ ゴシック" panose="020B0609070205080204" pitchFamily="49" charset="-128"/>
            </a:endParaRPr>
          </a:p>
          <a:p>
            <a:r>
              <a:rPr lang="ja-JP" altLang="en-US" sz="1400" b="1" dirty="0">
                <a:latin typeface="ＭＳ ゴシック" panose="020B0609070205080204" pitchFamily="49" charset="-128"/>
                <a:ea typeface="ＭＳ ゴシック" panose="020B0609070205080204" pitchFamily="49" charset="-128"/>
              </a:rPr>
              <a:t>　　十　感染症の予防に関する人材の養成及び資質の向上に関する事項</a:t>
            </a:r>
          </a:p>
          <a:p>
            <a:r>
              <a:rPr lang="ja-JP" altLang="en-US" sz="1400" b="1" dirty="0">
                <a:latin typeface="ＭＳ ゴシック" panose="020B0609070205080204" pitchFamily="49" charset="-128"/>
                <a:ea typeface="ＭＳ ゴシック" panose="020B0609070205080204" pitchFamily="49" charset="-128"/>
              </a:rPr>
              <a:t>　　十一　感染症の予防に関する保健所の体制の確保に関する事項</a:t>
            </a:r>
          </a:p>
          <a:p>
            <a:r>
              <a:rPr lang="ja-JP" altLang="en-US" sz="1400" b="1" dirty="0">
                <a:latin typeface="ＭＳ ゴシック" panose="020B0609070205080204" pitchFamily="49" charset="-128"/>
                <a:ea typeface="ＭＳ ゴシック" panose="020B0609070205080204" pitchFamily="49" charset="-128"/>
              </a:rPr>
              <a:t>　　十二　緊急時における感染症の発生の予防及びまん延の防止、病原体等の検査の実施並びに医療の</a:t>
            </a:r>
            <a:r>
              <a:rPr lang="ja-JP" altLang="en-US" sz="1400" b="1" dirty="0" smtClean="0">
                <a:latin typeface="ＭＳ ゴシック" panose="020B0609070205080204" pitchFamily="49" charset="-128"/>
                <a:ea typeface="ＭＳ ゴシック" panose="020B0609070205080204" pitchFamily="49" charset="-128"/>
              </a:rPr>
              <a:t>提供のため</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の</a:t>
            </a:r>
            <a:r>
              <a:rPr lang="ja-JP" altLang="en-US" sz="1400" b="1" dirty="0">
                <a:latin typeface="ＭＳ ゴシック" panose="020B0609070205080204" pitchFamily="49" charset="-128"/>
                <a:ea typeface="ＭＳ ゴシック" panose="020B0609070205080204" pitchFamily="49" charset="-128"/>
              </a:rPr>
              <a:t>施策（国との連携及び地方公共団体相互間の連絡体制の確保を含む。）に関する事項</a:t>
            </a:r>
          </a:p>
          <a:p>
            <a:r>
              <a:rPr lang="ja-JP" altLang="en-US" sz="1400" b="1" dirty="0">
                <a:latin typeface="ＭＳ ゴシック" panose="020B0609070205080204" pitchFamily="49" charset="-128"/>
                <a:ea typeface="ＭＳ ゴシック" panose="020B0609070205080204" pitchFamily="49" charset="-128"/>
              </a:rPr>
              <a:t>３　第一項の予防計画においては、前項各号に掲げる事項のほか、当該都道府県における感染症に関する</a:t>
            </a:r>
            <a:r>
              <a:rPr lang="ja-JP" altLang="en-US" sz="1400" b="1" dirty="0" smtClean="0">
                <a:latin typeface="ＭＳ ゴシック" panose="020B0609070205080204" pitchFamily="49" charset="-128"/>
                <a:ea typeface="ＭＳ ゴシック" panose="020B0609070205080204" pitchFamily="49" charset="-128"/>
              </a:rPr>
              <a:t>知識</a:t>
            </a:r>
            <a:r>
              <a:rPr lang="ja-JP" altLang="en-US" sz="1400" b="1" dirty="0">
                <a:latin typeface="ＭＳ ゴシック" panose="020B0609070205080204" pitchFamily="49" charset="-128"/>
                <a:ea typeface="ＭＳ ゴシック" panose="020B0609070205080204" pitchFamily="49" charset="-128"/>
              </a:rPr>
              <a:t>の</a:t>
            </a:r>
            <a:r>
              <a:rPr lang="ja-JP" altLang="en-US" sz="1400" b="1" dirty="0" smtClean="0">
                <a:latin typeface="ＭＳ ゴシック" panose="020B0609070205080204" pitchFamily="49" charset="-128"/>
                <a:ea typeface="ＭＳ ゴシック" panose="020B0609070205080204" pitchFamily="49" charset="-128"/>
              </a:rPr>
              <a:t>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及</a:t>
            </a:r>
            <a:r>
              <a:rPr lang="ja-JP" altLang="en-US" sz="1400" b="1" dirty="0">
                <a:latin typeface="ＭＳ ゴシック" panose="020B0609070205080204" pitchFamily="49" charset="-128"/>
                <a:ea typeface="ＭＳ ゴシック" panose="020B0609070205080204" pitchFamily="49" charset="-128"/>
              </a:rPr>
              <a:t>に関する事項について定めるよう努めるものとする。</a:t>
            </a:r>
          </a:p>
          <a:p>
            <a:r>
              <a:rPr lang="ja-JP" altLang="en-US" sz="1400" b="1" dirty="0">
                <a:latin typeface="ＭＳ ゴシック" panose="020B0609070205080204" pitchFamily="49" charset="-128"/>
                <a:ea typeface="ＭＳ ゴシック" panose="020B0609070205080204" pitchFamily="49" charset="-128"/>
              </a:rPr>
              <a:t>４　都道府県は、基本指針が変更された場合には、当該都道府県が定める予防計画に再検討を加え、必要</a:t>
            </a:r>
            <a:r>
              <a:rPr lang="ja-JP" altLang="en-US" sz="1400" b="1" dirty="0" smtClean="0">
                <a:latin typeface="ＭＳ ゴシック" panose="020B0609070205080204" pitchFamily="49" charset="-128"/>
                <a:ea typeface="ＭＳ ゴシック" panose="020B0609070205080204" pitchFamily="49" charset="-128"/>
              </a:rPr>
              <a:t>があると</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認める</a:t>
            </a:r>
            <a:r>
              <a:rPr lang="ja-JP" altLang="en-US" sz="1400" b="1" dirty="0">
                <a:latin typeface="ＭＳ ゴシック" panose="020B0609070205080204" pitchFamily="49" charset="-128"/>
                <a:ea typeface="ＭＳ ゴシック" panose="020B0609070205080204" pitchFamily="49" charset="-128"/>
              </a:rPr>
              <a:t>ときは、これを変更するものとする。都道府県が予防計画の実施状況に関する調査、</a:t>
            </a:r>
            <a:r>
              <a:rPr lang="ja-JP" altLang="en-US" sz="1400" b="1" dirty="0" smtClean="0">
                <a:latin typeface="ＭＳ ゴシック" panose="020B0609070205080204" pitchFamily="49" charset="-128"/>
                <a:ea typeface="ＭＳ ゴシック" panose="020B0609070205080204" pitchFamily="49" charset="-128"/>
              </a:rPr>
              <a:t>分析及び</a:t>
            </a:r>
            <a:r>
              <a:rPr lang="ja-JP" altLang="en-US" sz="1400" b="1" dirty="0">
                <a:latin typeface="ＭＳ ゴシック" panose="020B0609070205080204" pitchFamily="49" charset="-128"/>
                <a:ea typeface="ＭＳ ゴシック" panose="020B0609070205080204" pitchFamily="49" charset="-128"/>
              </a:rPr>
              <a:t>評価を行い</a:t>
            </a:r>
            <a:r>
              <a:rPr lang="ja-JP" altLang="en-US" sz="1400" b="1" dirty="0" smtClean="0">
                <a:latin typeface="ＭＳ ゴシック" panose="020B0609070205080204" pitchFamily="49" charset="-128"/>
                <a:ea typeface="ＭＳ ゴシック" panose="020B0609070205080204" pitchFamily="49" charset="-128"/>
              </a:rPr>
              <a:t>、</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必要</a:t>
            </a:r>
            <a:r>
              <a:rPr lang="ja-JP" altLang="en-US" sz="1400" b="1" dirty="0">
                <a:latin typeface="ＭＳ ゴシック" panose="020B0609070205080204" pitchFamily="49" charset="-128"/>
                <a:ea typeface="ＭＳ ゴシック" panose="020B0609070205080204" pitchFamily="49" charset="-128"/>
              </a:rPr>
              <a:t>があると認めるときも、同様とする。</a:t>
            </a:r>
          </a:p>
          <a:p>
            <a:r>
              <a:rPr lang="ja-JP" altLang="en-US" sz="1400" b="1" dirty="0">
                <a:latin typeface="ＭＳ ゴシック" panose="020B0609070205080204" pitchFamily="49" charset="-128"/>
                <a:ea typeface="ＭＳ ゴシック" panose="020B0609070205080204" pitchFamily="49" charset="-128"/>
              </a:rPr>
              <a:t>５　厚生労働大臣は、予防計画の作成の手法その他予防計画の作成上重要な技術的事項について、</a:t>
            </a:r>
            <a:r>
              <a:rPr lang="ja-JP" altLang="en-US" sz="1400" b="1" dirty="0" smtClean="0">
                <a:latin typeface="ＭＳ ゴシック" panose="020B0609070205080204" pitchFamily="49" charset="-128"/>
                <a:ea typeface="ＭＳ ゴシック" panose="020B0609070205080204" pitchFamily="49" charset="-128"/>
              </a:rPr>
              <a:t>都道府県に</a:t>
            </a:r>
            <a:r>
              <a:rPr lang="ja-JP" altLang="en-US" sz="1400" b="1" dirty="0">
                <a:latin typeface="ＭＳ ゴシック" panose="020B0609070205080204" pitchFamily="49" charset="-128"/>
                <a:ea typeface="ＭＳ ゴシック" panose="020B0609070205080204" pitchFamily="49" charset="-128"/>
              </a:rPr>
              <a:t>対し</a:t>
            </a:r>
            <a:r>
              <a:rPr lang="ja-JP" altLang="en-US" sz="1400" b="1" dirty="0" smtClean="0">
                <a:latin typeface="ＭＳ ゴシック" panose="020B0609070205080204" pitchFamily="49" charset="-128"/>
                <a:ea typeface="ＭＳ ゴシック" panose="020B0609070205080204" pitchFamily="49" charset="-128"/>
              </a:rPr>
              <a:t>、</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必要</a:t>
            </a:r>
            <a:r>
              <a:rPr lang="ja-JP" altLang="en-US" sz="1400" b="1" dirty="0">
                <a:latin typeface="ＭＳ ゴシック" panose="020B0609070205080204" pitchFamily="49" charset="-128"/>
                <a:ea typeface="ＭＳ ゴシック" panose="020B0609070205080204" pitchFamily="49" charset="-128"/>
              </a:rPr>
              <a:t>な助言をすることができる。</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③</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14</a:t>
            </a:r>
            <a:endParaRPr kumimoji="1" lang="ja-JP" altLang="en-US" dirty="0"/>
          </a:p>
        </p:txBody>
      </p:sp>
    </p:spTree>
    <p:extLst>
      <p:ext uri="{BB962C8B-B14F-4D97-AF65-F5344CB8AC3E}">
        <p14:creationId xmlns:p14="http://schemas.microsoft.com/office/powerpoint/2010/main" val="797927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6247" y="520810"/>
            <a:ext cx="9231464" cy="6337191"/>
          </a:xfrm>
          <a:prstGeom prst="rect">
            <a:avLst/>
          </a:prstGeom>
          <a:noFill/>
          <a:ln w="12700">
            <a:solidFill>
              <a:srgbClr val="002060"/>
            </a:solidFill>
          </a:ln>
        </p:spPr>
        <p:txBody>
          <a:bodyPr wrap="square" rtlCol="0" anchor="ctr" anchorCtr="0">
            <a:noAutofit/>
          </a:bodyPr>
          <a:lstStyle/>
          <a:p>
            <a:r>
              <a:rPr lang="ja-JP" altLang="en-US" sz="1400" b="1" dirty="0">
                <a:latin typeface="+mn-ea"/>
              </a:rPr>
              <a:t>　</a:t>
            </a:r>
            <a:r>
              <a:rPr lang="ja-JP" altLang="en-US" sz="1400" b="1" dirty="0">
                <a:latin typeface="ＭＳ ゴシック" panose="020B0609070205080204" pitchFamily="49" charset="-128"/>
                <a:ea typeface="ＭＳ ゴシック" panose="020B0609070205080204" pitchFamily="49" charset="-128"/>
              </a:rPr>
              <a:t>６　</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都道府県は、予防計画を定め、又はこれを変更</a:t>
            </a:r>
            <a:r>
              <a:rPr lang="ja-JP" altLang="en-US" sz="1400" b="1" dirty="0">
                <a:latin typeface="ＭＳ ゴシック" panose="020B0609070205080204" pitchFamily="49" charset="-128"/>
                <a:ea typeface="ＭＳ ゴシック" panose="020B0609070205080204" pitchFamily="49" charset="-128"/>
              </a:rPr>
              <a:t>しようとするときは、その区域内の感染症の予防に</a:t>
            </a:r>
            <a:r>
              <a:rPr lang="ja-JP" altLang="en-US" sz="1400" b="1" dirty="0" smtClean="0">
                <a:latin typeface="ＭＳ ゴシック" panose="020B0609070205080204" pitchFamily="49" charset="-128"/>
                <a:ea typeface="ＭＳ ゴシック" panose="020B0609070205080204" pitchFamily="49" charset="-128"/>
              </a:rPr>
              <a:t>関する施</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策</a:t>
            </a:r>
            <a:r>
              <a:rPr lang="ja-JP" altLang="en-US" sz="1400" b="1" dirty="0">
                <a:latin typeface="ＭＳ ゴシック" panose="020B0609070205080204" pitchFamily="49" charset="-128"/>
                <a:ea typeface="ＭＳ ゴシック" panose="020B0609070205080204" pitchFamily="49" charset="-128"/>
              </a:rPr>
              <a:t>の整合性の確保及び専門的知見の活用を図るため、あらかじめ、次条第一項に規定する</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都道府県</a:t>
            </a:r>
            <a:r>
              <a:rPr lang="ja-JP" altLang="en-US" sz="1400" b="1" dirty="0">
                <a:solidFill>
                  <a:srgbClr val="FF0000"/>
                </a:solidFill>
                <a:latin typeface="ＭＳ ゴシック" panose="020B0609070205080204" pitchFamily="49" charset="-128"/>
                <a:ea typeface="ＭＳ ゴシック" panose="020B0609070205080204" pitchFamily="49" charset="-128"/>
              </a:rPr>
              <a:t>連携</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協議</a:t>
            </a:r>
            <a:endParaRPr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smtClean="0">
                <a:solidFill>
                  <a:srgbClr val="FF0000"/>
                </a:solidFill>
                <a:latin typeface="ＭＳ ゴシック" panose="020B0609070205080204" pitchFamily="49" charset="-128"/>
                <a:ea typeface="ＭＳ ゴシック" panose="020B0609070205080204" pitchFamily="49" charset="-128"/>
              </a:rPr>
              <a:t>　　会</a:t>
            </a:r>
            <a:r>
              <a:rPr lang="ja-JP" altLang="en-US" sz="1400" b="1" dirty="0">
                <a:solidFill>
                  <a:srgbClr val="FF0000"/>
                </a:solidFill>
                <a:latin typeface="ＭＳ ゴシック" panose="020B0609070205080204" pitchFamily="49" charset="-128"/>
                <a:ea typeface="ＭＳ ゴシック" panose="020B0609070205080204" pitchFamily="49" charset="-128"/>
              </a:rPr>
              <a:t>において協議</a:t>
            </a:r>
            <a:r>
              <a:rPr lang="ja-JP" altLang="en-US" sz="1400" b="1" dirty="0">
                <a:latin typeface="ＭＳ ゴシック" panose="020B0609070205080204" pitchFamily="49" charset="-128"/>
                <a:ea typeface="ＭＳ ゴシック" panose="020B0609070205080204" pitchFamily="49" charset="-128"/>
              </a:rPr>
              <a:t>しなければならない。</a:t>
            </a:r>
          </a:p>
          <a:p>
            <a:r>
              <a:rPr lang="ja-JP" altLang="en-US" sz="1400" b="1" dirty="0">
                <a:latin typeface="ＭＳ ゴシック" panose="020B0609070205080204" pitchFamily="49" charset="-128"/>
                <a:ea typeface="ＭＳ ゴシック" panose="020B0609070205080204" pitchFamily="49" charset="-128"/>
              </a:rPr>
              <a:t>　７　</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都道府県は、予防計画を定め、又はこれを変更</a:t>
            </a:r>
            <a:r>
              <a:rPr lang="ja-JP" altLang="en-US" sz="1400" b="1" dirty="0">
                <a:latin typeface="ＭＳ ゴシック" panose="020B0609070205080204" pitchFamily="49" charset="-128"/>
                <a:ea typeface="ＭＳ ゴシック" panose="020B0609070205080204" pitchFamily="49" charset="-128"/>
              </a:rPr>
              <a:t>しようとするときは、あらかじめ、</a:t>
            </a:r>
            <a:r>
              <a:rPr lang="ja-JP" altLang="en-US" sz="1400" b="1" dirty="0">
                <a:solidFill>
                  <a:srgbClr val="FF0000"/>
                </a:solidFill>
                <a:latin typeface="ＭＳ ゴシック" panose="020B0609070205080204" pitchFamily="49" charset="-128"/>
                <a:ea typeface="ＭＳ ゴシック" panose="020B0609070205080204" pitchFamily="49" charset="-128"/>
              </a:rPr>
              <a:t>市町村</a:t>
            </a:r>
            <a:r>
              <a:rPr lang="ja-JP" altLang="en-US" sz="1400" b="1" dirty="0">
                <a:latin typeface="ＭＳ ゴシック" panose="020B0609070205080204" pitchFamily="49" charset="-128"/>
                <a:ea typeface="ＭＳ ゴシック" panose="020B0609070205080204" pitchFamily="49" charset="-128"/>
              </a:rPr>
              <a:t>（保健所</a:t>
            </a:r>
            <a:r>
              <a:rPr lang="ja-JP" altLang="en-US" sz="1400" b="1" dirty="0" smtClean="0">
                <a:latin typeface="ＭＳ ゴシック" panose="020B0609070205080204" pitchFamily="49" charset="-128"/>
                <a:ea typeface="ＭＳ ゴシック" panose="020B0609070205080204" pitchFamily="49" charset="-128"/>
              </a:rPr>
              <a:t>を設置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する</a:t>
            </a:r>
            <a:r>
              <a:rPr lang="ja-JP" altLang="en-US" sz="1400" b="1" dirty="0">
                <a:latin typeface="ＭＳ ゴシック" panose="020B0609070205080204" pitchFamily="49" charset="-128"/>
                <a:ea typeface="ＭＳ ゴシック" panose="020B0609070205080204" pitchFamily="49" charset="-128"/>
              </a:rPr>
              <a:t>市及び特別区（以下「保健所設置市等」という。）を除く。）</a:t>
            </a:r>
            <a:r>
              <a:rPr lang="ja-JP" altLang="en-US" sz="1400" b="1" dirty="0">
                <a:solidFill>
                  <a:srgbClr val="FF0000"/>
                </a:solidFill>
                <a:latin typeface="ＭＳ ゴシック" panose="020B0609070205080204" pitchFamily="49" charset="-128"/>
                <a:ea typeface="ＭＳ ゴシック" panose="020B0609070205080204" pitchFamily="49" charset="-128"/>
              </a:rPr>
              <a:t>の意見を聴かなければならない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８　都道府県は、予防計画を定め、又はこれを変更するに当たっては、医療法第三十条の四第一項に</a:t>
            </a:r>
            <a:r>
              <a:rPr lang="ja-JP" altLang="en-US" sz="1400" b="1" dirty="0" smtClean="0">
                <a:latin typeface="ＭＳ ゴシック" panose="020B0609070205080204" pitchFamily="49" charset="-128"/>
                <a:ea typeface="ＭＳ ゴシック" panose="020B0609070205080204" pitchFamily="49" charset="-128"/>
              </a:rPr>
              <a:t>規定する</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医療</a:t>
            </a:r>
            <a:r>
              <a:rPr lang="ja-JP" altLang="en-US" sz="1400" b="1" dirty="0">
                <a:latin typeface="ＭＳ ゴシック" panose="020B0609070205080204" pitchFamily="49" charset="-128"/>
                <a:ea typeface="ＭＳ ゴシック" panose="020B0609070205080204" pitchFamily="49" charset="-128"/>
              </a:rPr>
              <a:t>計画及び新型インフルエンザ等対策特別措置法第七条第一項に規定する都道府県行動計画と</a:t>
            </a:r>
            <a:r>
              <a:rPr lang="ja-JP" altLang="en-US" sz="1400" b="1" dirty="0" smtClean="0">
                <a:latin typeface="ＭＳ ゴシック" panose="020B0609070205080204" pitchFamily="49" charset="-128"/>
                <a:ea typeface="ＭＳ ゴシック" panose="020B0609070205080204" pitchFamily="49" charset="-128"/>
              </a:rPr>
              <a:t>の整合性の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確保</a:t>
            </a:r>
            <a:r>
              <a:rPr lang="ja-JP" altLang="en-US" sz="1400" b="1" dirty="0">
                <a:latin typeface="ＭＳ ゴシック" panose="020B0609070205080204" pitchFamily="49" charset="-128"/>
                <a:ea typeface="ＭＳ ゴシック" panose="020B0609070205080204" pitchFamily="49" charset="-128"/>
              </a:rPr>
              <a:t>を図らなければならない。</a:t>
            </a:r>
          </a:p>
          <a:p>
            <a:r>
              <a:rPr lang="ja-JP" altLang="en-US" sz="1400" b="1" dirty="0">
                <a:latin typeface="ＭＳ ゴシック" panose="020B0609070205080204" pitchFamily="49" charset="-128"/>
                <a:ea typeface="ＭＳ ゴシック" panose="020B0609070205080204" pitchFamily="49" charset="-128"/>
              </a:rPr>
              <a:t>　９　都道府県は、予防計画を定め、又はこれを変更したときは、遅滞なく、これを厚生労働大臣に提出</a:t>
            </a:r>
            <a:r>
              <a:rPr lang="ja-JP" altLang="en-US" sz="1400" b="1" dirty="0" smtClean="0">
                <a:latin typeface="ＭＳ ゴシック" panose="020B0609070205080204" pitchFamily="49" charset="-128"/>
                <a:ea typeface="ＭＳ ゴシック" panose="020B0609070205080204" pitchFamily="49" charset="-128"/>
              </a:rPr>
              <a:t>し</a:t>
            </a:r>
            <a:r>
              <a:rPr lang="ja-JP" altLang="en-US" sz="1400" b="1" dirty="0" err="1" smtClean="0">
                <a:latin typeface="ＭＳ ゴシック" panose="020B0609070205080204" pitchFamily="49" charset="-128"/>
                <a:ea typeface="ＭＳ ゴシック" panose="020B0609070205080204" pitchFamily="49" charset="-128"/>
              </a:rPr>
              <a:t>なけ</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err="1" smtClean="0">
                <a:latin typeface="ＭＳ ゴシック" panose="020B0609070205080204" pitchFamily="49" charset="-128"/>
                <a:ea typeface="ＭＳ ゴシック" panose="020B0609070205080204" pitchFamily="49" charset="-128"/>
              </a:rPr>
              <a:t>れば</a:t>
            </a:r>
            <a:r>
              <a:rPr lang="ja-JP" altLang="en-US" sz="1400" b="1" dirty="0">
                <a:latin typeface="ＭＳ ゴシック" panose="020B0609070205080204" pitchFamily="49" charset="-128"/>
                <a:ea typeface="ＭＳ ゴシック" panose="020B0609070205080204" pitchFamily="49" charset="-128"/>
              </a:rPr>
              <a:t>ならない。</a:t>
            </a:r>
          </a:p>
          <a:p>
            <a:r>
              <a:rPr lang="ja-JP" altLang="en-US" sz="1400" b="1" dirty="0">
                <a:latin typeface="ＭＳ ゴシック" panose="020B0609070205080204" pitchFamily="49" charset="-128"/>
                <a:ea typeface="ＭＳ ゴシック" panose="020B0609070205080204" pitchFamily="49" charset="-128"/>
              </a:rPr>
              <a:t>　１０　厚生労働大臣は、都道府県に対し、前項の規定により提出を受けた予防計画について、必要が</a:t>
            </a:r>
            <a:r>
              <a:rPr lang="ja-JP" altLang="en-US" sz="1400" b="1" dirty="0" smtClean="0">
                <a:latin typeface="ＭＳ ゴシック" panose="020B0609070205080204" pitchFamily="49" charset="-128"/>
                <a:ea typeface="ＭＳ ゴシック" panose="020B0609070205080204" pitchFamily="49" charset="-128"/>
              </a:rPr>
              <a:t>あると認</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err="1" smtClean="0">
                <a:latin typeface="ＭＳ ゴシック" panose="020B0609070205080204" pitchFamily="49" charset="-128"/>
                <a:ea typeface="ＭＳ ゴシック" panose="020B0609070205080204" pitchFamily="49" charset="-128"/>
              </a:rPr>
              <a:t>める</a:t>
            </a:r>
            <a:r>
              <a:rPr lang="ja-JP" altLang="en-US" sz="1400" b="1" dirty="0">
                <a:latin typeface="ＭＳ ゴシック" panose="020B0609070205080204" pitchFamily="49" charset="-128"/>
                <a:ea typeface="ＭＳ ゴシック" panose="020B0609070205080204" pitchFamily="49" charset="-128"/>
              </a:rPr>
              <a:t>ときは、助言、勧告又は援助をすることができる。</a:t>
            </a:r>
          </a:p>
          <a:p>
            <a:r>
              <a:rPr lang="ja-JP" altLang="en-US" sz="1400" b="1" dirty="0">
                <a:latin typeface="ＭＳ ゴシック" panose="020B0609070205080204" pitchFamily="49" charset="-128"/>
                <a:ea typeface="ＭＳ ゴシック" panose="020B0609070205080204" pitchFamily="49" charset="-128"/>
              </a:rPr>
              <a:t>　１１　都道府県は、厚生労働大臣に対し、第二項第六号に掲げる事項の達成の状況を、毎年度、厚生</a:t>
            </a:r>
            <a:r>
              <a:rPr lang="ja-JP" altLang="en-US" sz="1400" b="1" dirty="0" smtClean="0">
                <a:latin typeface="ＭＳ ゴシック" panose="020B0609070205080204" pitchFamily="49" charset="-128"/>
                <a:ea typeface="ＭＳ ゴシック" panose="020B0609070205080204" pitchFamily="49" charset="-128"/>
              </a:rPr>
              <a:t>労働省令</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で</a:t>
            </a:r>
            <a:r>
              <a:rPr lang="ja-JP" altLang="en-US" sz="1400" b="1" dirty="0">
                <a:latin typeface="ＭＳ ゴシック" panose="020B0609070205080204" pitchFamily="49" charset="-128"/>
                <a:ea typeface="ＭＳ ゴシック" panose="020B0609070205080204" pitchFamily="49" charset="-128"/>
              </a:rPr>
              <a:t>定めるところにより、報告しなければならない。</a:t>
            </a:r>
          </a:p>
          <a:p>
            <a:r>
              <a:rPr lang="ja-JP" altLang="en-US" sz="1400" b="1" dirty="0">
                <a:latin typeface="ＭＳ ゴシック" panose="020B0609070205080204" pitchFamily="49" charset="-128"/>
                <a:ea typeface="ＭＳ ゴシック" panose="020B0609070205080204" pitchFamily="49" charset="-128"/>
              </a:rPr>
              <a:t>　１２　厚生労働大臣は、前項の規定による報告を受けたときは、必要に応じ、厚生労働省令で定める</a:t>
            </a:r>
            <a:r>
              <a:rPr lang="ja-JP" altLang="en-US" sz="1400" b="1" dirty="0" smtClean="0">
                <a:latin typeface="ＭＳ ゴシック" panose="020B0609070205080204" pitchFamily="49" charset="-128"/>
                <a:ea typeface="ＭＳ ゴシック" panose="020B0609070205080204" pitchFamily="49" charset="-128"/>
              </a:rPr>
              <a:t>ところに</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より</a:t>
            </a:r>
            <a:r>
              <a:rPr lang="ja-JP" altLang="en-US" sz="1400" b="1" dirty="0">
                <a:latin typeface="ＭＳ ゴシック" panose="020B0609070205080204" pitchFamily="49" charset="-128"/>
                <a:ea typeface="ＭＳ ゴシック" panose="020B0609070205080204" pitchFamily="49" charset="-128"/>
              </a:rPr>
              <a:t>、その内容を公表するものとする。</a:t>
            </a:r>
          </a:p>
          <a:p>
            <a:r>
              <a:rPr lang="ja-JP" altLang="en-US" sz="1400" b="1" dirty="0">
                <a:latin typeface="ＭＳ ゴシック" panose="020B0609070205080204" pitchFamily="49" charset="-128"/>
                <a:ea typeface="ＭＳ ゴシック" panose="020B0609070205080204" pitchFamily="49" charset="-128"/>
              </a:rPr>
              <a:t>　１３　第十項の規定は、第十一項の規定により受けた報告について準用する。</a:t>
            </a:r>
          </a:p>
          <a:p>
            <a:r>
              <a:rPr lang="ja-JP" altLang="en-US" sz="1400" b="1" dirty="0">
                <a:latin typeface="ＭＳ ゴシック" panose="020B0609070205080204" pitchFamily="49" charset="-128"/>
                <a:ea typeface="ＭＳ ゴシック" panose="020B0609070205080204" pitchFamily="49" charset="-128"/>
              </a:rPr>
              <a:t>　１４　</a:t>
            </a:r>
            <a:r>
              <a:rPr lang="ja-JP" altLang="en-US" sz="1400" b="1" dirty="0">
                <a:solidFill>
                  <a:srgbClr val="FF0000"/>
                </a:solidFill>
                <a:latin typeface="ＭＳ ゴシック" panose="020B0609070205080204" pitchFamily="49" charset="-128"/>
                <a:ea typeface="ＭＳ ゴシック" panose="020B0609070205080204" pitchFamily="49" charset="-128"/>
              </a:rPr>
              <a:t>保健所設置市等は</a:t>
            </a:r>
            <a:r>
              <a:rPr lang="ja-JP" altLang="en-US" sz="1400" b="1" dirty="0">
                <a:latin typeface="ＭＳ ゴシック" panose="020B0609070205080204" pitchFamily="49" charset="-128"/>
                <a:ea typeface="ＭＳ ゴシック" panose="020B0609070205080204" pitchFamily="49" charset="-128"/>
              </a:rPr>
              <a:t>、基本指針及び当該保健所設置市等の区域を管轄する</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都道府県が定める予防</a:t>
            </a:r>
            <a:r>
              <a:rPr lang="ja-JP" altLang="en-US" sz="1400" b="1" dirty="0" smtClean="0">
                <a:solidFill>
                  <a:srgbClr val="FF0000"/>
                </a:solidFill>
                <a:latin typeface="ＭＳ ゴシック" panose="020B0609070205080204" pitchFamily="49" charset="-128"/>
                <a:ea typeface="ＭＳ ゴシック" panose="020B0609070205080204" pitchFamily="49" charset="-128"/>
              </a:rPr>
              <a:t>計画に即</a:t>
            </a:r>
            <a:endParaRPr lang="en-US" altLang="ja-JP" sz="1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400" b="1" dirty="0" smtClean="0">
                <a:solidFill>
                  <a:srgbClr val="FF0000"/>
                </a:solidFill>
                <a:latin typeface="ＭＳ ゴシック" panose="020B0609070205080204" pitchFamily="49" charset="-128"/>
                <a:ea typeface="ＭＳ ゴシック" panose="020B0609070205080204" pitchFamily="49" charset="-128"/>
              </a:rPr>
              <a:t>　　して</a:t>
            </a:r>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予防計画を定めなければならない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１５　前項の予防計画は、当該保健所設置市等における次に掲げる事項について定めるものとする。</a:t>
            </a:r>
          </a:p>
          <a:p>
            <a:r>
              <a:rPr lang="ja-JP" altLang="en-US" sz="1400" b="1" dirty="0">
                <a:latin typeface="ＭＳ ゴシック" panose="020B0609070205080204" pitchFamily="49" charset="-128"/>
                <a:ea typeface="ＭＳ ゴシック" panose="020B0609070205080204" pitchFamily="49" charset="-128"/>
              </a:rPr>
              <a:t>　　一　第二項第一号、第三号、第五号、第八号及び第十号から第十二号までに掲げる事項</a:t>
            </a:r>
          </a:p>
          <a:p>
            <a:r>
              <a:rPr lang="ja-JP" altLang="en-US" sz="1400" b="1" dirty="0">
                <a:latin typeface="ＭＳ ゴシック" panose="020B0609070205080204" pitchFamily="49" charset="-128"/>
                <a:ea typeface="ＭＳ ゴシック" panose="020B0609070205080204" pitchFamily="49" charset="-128"/>
              </a:rPr>
              <a:t>　　二　病原体等の検査の実施体制の確保その他感染症の発生を予防し、又はそのまん延を防止するため</a:t>
            </a:r>
            <a:r>
              <a:rPr lang="ja-JP" altLang="en-US" sz="1400" b="1" dirty="0" smtClean="0">
                <a:latin typeface="ＭＳ ゴシック" panose="020B0609070205080204" pitchFamily="49" charset="-128"/>
                <a:ea typeface="ＭＳ ゴシック" panose="020B0609070205080204" pitchFamily="49" charset="-128"/>
              </a:rPr>
              <a:t>の措置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に</a:t>
            </a:r>
            <a:r>
              <a:rPr lang="ja-JP" altLang="en-US" sz="1400" b="1" dirty="0">
                <a:latin typeface="ＭＳ ゴシック" panose="020B0609070205080204" pitchFamily="49" charset="-128"/>
                <a:ea typeface="ＭＳ ゴシック" panose="020B0609070205080204" pitchFamily="49" charset="-128"/>
              </a:rPr>
              <a:t>必要なものとして厚生労働省令で定める体制の確保に係る目標に関する事項</a:t>
            </a:r>
          </a:p>
          <a:p>
            <a:r>
              <a:rPr lang="ja-JP" altLang="en-US" sz="1400" b="1" dirty="0">
                <a:latin typeface="ＭＳ ゴシック" panose="020B0609070205080204" pitchFamily="49" charset="-128"/>
                <a:ea typeface="ＭＳ ゴシック" panose="020B0609070205080204" pitchFamily="49" charset="-128"/>
              </a:rPr>
              <a:t>　１６　第十四項の予防計画においては、前項各号に掲げる事項のほか、当該保健所設置市等における</a:t>
            </a:r>
            <a:r>
              <a:rPr lang="ja-JP" altLang="en-US" sz="1400" b="1" dirty="0" smtClean="0">
                <a:latin typeface="ＭＳ ゴシック" panose="020B0609070205080204" pitchFamily="49" charset="-128"/>
                <a:ea typeface="ＭＳ ゴシック" panose="020B0609070205080204" pitchFamily="49" charset="-128"/>
              </a:rPr>
              <a:t>第二項第</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二号</a:t>
            </a:r>
            <a:r>
              <a:rPr lang="ja-JP" altLang="en-US" sz="1400" b="1" dirty="0">
                <a:latin typeface="ＭＳ ゴシック" panose="020B0609070205080204" pitchFamily="49" charset="-128"/>
                <a:ea typeface="ＭＳ ゴシック" panose="020B0609070205080204" pitchFamily="49" charset="-128"/>
              </a:rPr>
              <a:t>及び第七号に掲げる事項並びに感染症に関する知識の普及に関する事項について定めるよう</a:t>
            </a:r>
            <a:r>
              <a:rPr lang="ja-JP" altLang="en-US" sz="1400" b="1" dirty="0" smtClean="0">
                <a:latin typeface="ＭＳ ゴシック" panose="020B0609070205080204" pitchFamily="49" charset="-128"/>
                <a:ea typeface="ＭＳ ゴシック" panose="020B0609070205080204" pitchFamily="49" charset="-128"/>
              </a:rPr>
              <a:t>努めるもの</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と</a:t>
            </a:r>
            <a:r>
              <a:rPr lang="ja-JP" altLang="en-US" sz="1400" b="1" dirty="0">
                <a:latin typeface="ＭＳ ゴシック" panose="020B0609070205080204" pitchFamily="49" charset="-128"/>
                <a:ea typeface="ＭＳ ゴシック" panose="020B0609070205080204" pitchFamily="49" charset="-128"/>
              </a:rPr>
              <a:t>する。</a:t>
            </a:r>
          </a:p>
          <a:p>
            <a:r>
              <a:rPr lang="ja-JP" altLang="en-US" sz="1400" b="1" dirty="0">
                <a:latin typeface="ＭＳ ゴシック" panose="020B0609070205080204" pitchFamily="49" charset="-128"/>
                <a:ea typeface="ＭＳ ゴシック" panose="020B0609070205080204" pitchFamily="49" charset="-128"/>
              </a:rPr>
              <a:t>　１７　保健所設置市等は、予防計画を定め、又はこれを変更するに当たっては、新型インフルエンザ</a:t>
            </a:r>
            <a:r>
              <a:rPr lang="ja-JP" altLang="en-US" sz="1400" b="1" dirty="0" smtClean="0">
                <a:latin typeface="ＭＳ ゴシック" panose="020B0609070205080204" pitchFamily="49" charset="-128"/>
                <a:ea typeface="ＭＳ ゴシック" panose="020B0609070205080204" pitchFamily="49" charset="-128"/>
              </a:rPr>
              <a:t>等対策</a:t>
            </a:r>
            <a:r>
              <a:rPr lang="ja-JP" altLang="en-US" sz="1400" b="1" dirty="0">
                <a:latin typeface="ＭＳ ゴシック" panose="020B0609070205080204" pitchFamily="49" charset="-128"/>
                <a:ea typeface="ＭＳ ゴシック" panose="020B0609070205080204" pitchFamily="49" charset="-128"/>
              </a:rPr>
              <a:t>　</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特別</a:t>
            </a:r>
            <a:r>
              <a:rPr lang="ja-JP" altLang="en-US" sz="1400" b="1" dirty="0">
                <a:latin typeface="ＭＳ ゴシック" panose="020B0609070205080204" pitchFamily="49" charset="-128"/>
                <a:ea typeface="ＭＳ ゴシック" panose="020B0609070205080204" pitchFamily="49" charset="-128"/>
              </a:rPr>
              <a:t>措置法第八条第一項に規定する市町村行動計画との整合性の確保を図らなければならない。</a:t>
            </a:r>
            <a:endParaRPr lang="en-US" altLang="ja-JP" sz="1400" b="1" dirty="0">
              <a:latin typeface="ＭＳ ゴシック" panose="020B0609070205080204" pitchFamily="49" charset="-128"/>
              <a:ea typeface="ＭＳ ゴシック" panose="020B0609070205080204" pitchFamily="49" charset="-128"/>
            </a:endParaRPr>
          </a:p>
          <a:p>
            <a:pPr algn="ctr"/>
            <a:r>
              <a:rPr lang="ja-JP" altLang="en-US" sz="1400" b="1" dirty="0">
                <a:latin typeface="ＭＳ ゴシック" panose="020B0609070205080204" pitchFamily="49" charset="-128"/>
                <a:ea typeface="ＭＳ ゴシック" panose="020B0609070205080204" pitchFamily="49" charset="-128"/>
              </a:rPr>
              <a:t>（以下省略）</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④</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15</a:t>
            </a:r>
            <a:endParaRPr kumimoji="1" lang="ja-JP" altLang="en-US" dirty="0"/>
          </a:p>
        </p:txBody>
      </p:sp>
    </p:spTree>
    <p:extLst>
      <p:ext uri="{BB962C8B-B14F-4D97-AF65-F5344CB8AC3E}">
        <p14:creationId xmlns:p14="http://schemas.microsoft.com/office/powerpoint/2010/main" val="882855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3123" y="621174"/>
            <a:ext cx="9557468" cy="3187502"/>
          </a:xfrm>
          <a:prstGeom prst="rect">
            <a:avLst/>
          </a:prstGeom>
          <a:noFill/>
          <a:ln w="12700">
            <a:solidFill>
              <a:srgbClr val="002060"/>
            </a:solidFill>
          </a:ln>
        </p:spPr>
        <p:txBody>
          <a:bodyPr wrap="square" rtlCol="0" anchor="ctr" anchorCtr="0">
            <a:noAutofit/>
          </a:bodyPr>
          <a:lstStyle/>
          <a:p>
            <a:r>
              <a:rPr lang="ja-JP" altLang="en-US" sz="1400" b="1" dirty="0">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都道府県連携協議会</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第十条の二　</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都道府県は</a:t>
            </a:r>
            <a:r>
              <a:rPr lang="ja-JP" altLang="en-US" sz="1400" b="1" dirty="0">
                <a:latin typeface="ＭＳ ゴシック" panose="020B0609070205080204" pitchFamily="49" charset="-128"/>
                <a:ea typeface="ＭＳ ゴシック" panose="020B0609070205080204" pitchFamily="49" charset="-128"/>
              </a:rPr>
              <a:t>、感染症の発生の予防及びまん延の防止のための施策の実施に当たっての連携協力体制の</a:t>
            </a:r>
            <a:r>
              <a:rPr lang="ja-JP" altLang="en-US" sz="1400" b="1" dirty="0" smtClean="0">
                <a:latin typeface="ＭＳ ゴシック" panose="020B0609070205080204" pitchFamily="49" charset="-128"/>
                <a:ea typeface="ＭＳ ゴシック" panose="020B0609070205080204" pitchFamily="49" charset="-128"/>
              </a:rPr>
              <a:t>整</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備</a:t>
            </a:r>
            <a:r>
              <a:rPr lang="ja-JP" altLang="en-US" sz="1400" b="1" dirty="0">
                <a:latin typeface="ＭＳ ゴシック" panose="020B0609070205080204" pitchFamily="49" charset="-128"/>
                <a:ea typeface="ＭＳ ゴシック" panose="020B0609070205080204" pitchFamily="49" charset="-128"/>
              </a:rPr>
              <a:t>を図るため、都道府県、保健所設置市等、感染症指定医療機関、診療に関する学識経験者の団体及び消防</a:t>
            </a:r>
            <a:r>
              <a:rPr lang="ja-JP" altLang="en-US" sz="1400" b="1" dirty="0" smtClean="0">
                <a:latin typeface="ＭＳ ゴシック" panose="020B0609070205080204" pitchFamily="49" charset="-128"/>
                <a:ea typeface="ＭＳ ゴシック" panose="020B0609070205080204" pitchFamily="49" charset="-128"/>
              </a:rPr>
              <a:t>機関　</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a:t>
            </a:r>
            <a:r>
              <a:rPr lang="ja-JP" altLang="en-US" sz="1400" b="1" dirty="0">
                <a:latin typeface="ＭＳ ゴシック" panose="020B0609070205080204" pitchFamily="49" charset="-128"/>
                <a:ea typeface="ＭＳ ゴシック" panose="020B0609070205080204" pitchFamily="49" charset="-128"/>
              </a:rPr>
              <a:t>消防組織法（昭和二十二年法律第二百二十六号）第九条各号に掲げる機関をいう。）その他の関係機関により</a:t>
            </a:r>
            <a:r>
              <a:rPr lang="ja-JP" altLang="en-US" sz="1400" b="1" dirty="0" smtClean="0">
                <a:latin typeface="ＭＳ ゴシック" panose="020B0609070205080204" pitchFamily="49" charset="-128"/>
                <a:ea typeface="ＭＳ ゴシック" panose="020B0609070205080204" pitchFamily="49" charset="-128"/>
              </a:rPr>
              <a:t>構</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成される</a:t>
            </a:r>
            <a:r>
              <a:rPr lang="ja-JP" altLang="en-US" sz="1400" b="1" dirty="0">
                <a:latin typeface="ＭＳ ゴシック" panose="020B0609070205080204" pitchFamily="49" charset="-128"/>
                <a:ea typeface="ＭＳ ゴシック" panose="020B0609070205080204" pitchFamily="49" charset="-128"/>
              </a:rPr>
              <a:t>協議会（以下この条において「</a:t>
            </a:r>
            <a:r>
              <a:rPr lang="ja-JP" altLang="en-US" sz="1400" b="1" dirty="0">
                <a:solidFill>
                  <a:srgbClr val="FF0000"/>
                </a:solidFill>
                <a:latin typeface="ＭＳ ゴシック" panose="020B0609070205080204" pitchFamily="49" charset="-128"/>
                <a:ea typeface="ＭＳ ゴシック" panose="020B0609070205080204" pitchFamily="49" charset="-128"/>
              </a:rPr>
              <a:t>都道府県連携協議会</a:t>
            </a:r>
            <a:r>
              <a:rPr lang="ja-JP" altLang="en-US" sz="1400" b="1" dirty="0">
                <a:latin typeface="ＭＳ ゴシック" panose="020B0609070205080204" pitchFamily="49" charset="-128"/>
                <a:ea typeface="ＭＳ ゴシック" panose="020B0609070205080204" pitchFamily="49" charset="-128"/>
              </a:rPr>
              <a:t>」という。）</a:t>
            </a:r>
            <a:r>
              <a:rPr lang="ja-JP" altLang="en-US" sz="1400" b="1" dirty="0">
                <a:solidFill>
                  <a:srgbClr val="FF0000"/>
                </a:solidFill>
                <a:latin typeface="ＭＳ ゴシック" panose="020B0609070205080204" pitchFamily="49" charset="-128"/>
                <a:ea typeface="ＭＳ ゴシック" panose="020B0609070205080204" pitchFamily="49" charset="-128"/>
              </a:rPr>
              <a:t>を組織する</a:t>
            </a:r>
            <a:r>
              <a:rPr lang="ja-JP" altLang="en-US" sz="1400" b="1" dirty="0">
                <a:latin typeface="ＭＳ ゴシック" panose="020B0609070205080204" pitchFamily="49" charset="-128"/>
                <a:ea typeface="ＭＳ ゴシック" panose="020B0609070205080204" pitchFamily="49" charset="-128"/>
              </a:rPr>
              <a:t>ものとする。</a:t>
            </a:r>
          </a:p>
          <a:p>
            <a:r>
              <a:rPr lang="ja-JP" altLang="en-US" sz="1400" b="1" dirty="0">
                <a:latin typeface="ＭＳ ゴシック" panose="020B0609070205080204" pitchFamily="49" charset="-128"/>
                <a:ea typeface="ＭＳ ゴシック" panose="020B0609070205080204" pitchFamily="49" charset="-128"/>
              </a:rPr>
              <a:t>　２　都道府県連携協議会は、その構成員が相互の連絡を図ることにより、都道府県及び保健所設置市等</a:t>
            </a:r>
            <a:r>
              <a:rPr lang="ja-JP" altLang="en-US" sz="1400" b="1" dirty="0" smtClean="0">
                <a:latin typeface="ＭＳ ゴシック" panose="020B0609070205080204" pitchFamily="49" charset="-128"/>
                <a:ea typeface="ＭＳ ゴシック" panose="020B0609070205080204" pitchFamily="49" charset="-128"/>
              </a:rPr>
              <a:t>が定めた予</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防計画</a:t>
            </a:r>
            <a:r>
              <a:rPr lang="ja-JP" altLang="en-US" sz="1400" b="1" dirty="0">
                <a:latin typeface="ＭＳ ゴシック" panose="020B0609070205080204" pitchFamily="49" charset="-128"/>
                <a:ea typeface="ＭＳ ゴシック" panose="020B0609070205080204" pitchFamily="49" charset="-128"/>
              </a:rPr>
              <a:t>の実施状況及びその実施に有用な情報を共有し、その構成員の連携の緊密化を図る</a:t>
            </a:r>
            <a:r>
              <a:rPr lang="ja-JP" altLang="en-US" sz="1400" b="1" dirty="0" smtClean="0">
                <a:latin typeface="ＭＳ ゴシック" panose="020B0609070205080204" pitchFamily="49" charset="-128"/>
                <a:ea typeface="ＭＳ ゴシック" panose="020B0609070205080204" pitchFamily="49" charset="-128"/>
              </a:rPr>
              <a:t>ものと</a:t>
            </a:r>
            <a:r>
              <a:rPr lang="ja-JP" altLang="en-US" sz="1400" b="1" dirty="0">
                <a:latin typeface="ＭＳ ゴシック" panose="020B0609070205080204" pitchFamily="49" charset="-128"/>
                <a:ea typeface="ＭＳ ゴシック" panose="020B0609070205080204" pitchFamily="49" charset="-128"/>
              </a:rPr>
              <a:t>する。</a:t>
            </a:r>
          </a:p>
          <a:p>
            <a:r>
              <a:rPr lang="ja-JP" altLang="en-US" sz="1400" b="1" dirty="0">
                <a:latin typeface="ＭＳ ゴシック" panose="020B0609070205080204" pitchFamily="49" charset="-128"/>
                <a:ea typeface="ＭＳ ゴシック" panose="020B0609070205080204" pitchFamily="49" charset="-128"/>
              </a:rPr>
              <a:t>　３　都道府県は、第十六条第二項に規定する新型インフルエンザ等感染症等に係る発生等の公表が</a:t>
            </a:r>
            <a:r>
              <a:rPr lang="ja-JP" altLang="en-US" sz="1400" b="1" dirty="0" smtClean="0">
                <a:latin typeface="ＭＳ ゴシック" panose="020B0609070205080204" pitchFamily="49" charset="-128"/>
                <a:ea typeface="ＭＳ ゴシック" panose="020B0609070205080204" pitchFamily="49" charset="-128"/>
              </a:rPr>
              <a:t>行われた</a:t>
            </a:r>
            <a:r>
              <a:rPr lang="ja-JP" altLang="en-US" sz="1400" b="1" dirty="0">
                <a:latin typeface="ＭＳ ゴシック" panose="020B0609070205080204" pitchFamily="49" charset="-128"/>
                <a:ea typeface="ＭＳ ゴシック" panose="020B0609070205080204" pitchFamily="49" charset="-128"/>
              </a:rPr>
              <a:t>ときは</a:t>
            </a:r>
            <a:r>
              <a:rPr lang="ja-JP" altLang="en-US" sz="1400" b="1" dirty="0" smtClean="0">
                <a:latin typeface="ＭＳ ゴシック" panose="020B0609070205080204" pitchFamily="49" charset="-128"/>
                <a:ea typeface="ＭＳ ゴシック" panose="020B0609070205080204" pitchFamily="49" charset="-128"/>
              </a:rPr>
              <a:t>、</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都道府県</a:t>
            </a:r>
            <a:r>
              <a:rPr lang="ja-JP" altLang="en-US" sz="1400" b="1" dirty="0">
                <a:latin typeface="ＭＳ ゴシック" panose="020B0609070205080204" pitchFamily="49" charset="-128"/>
                <a:ea typeface="ＭＳ ゴシック" panose="020B0609070205080204" pitchFamily="49" charset="-128"/>
              </a:rPr>
              <a:t>連携協議会を開催し、当該感染症の発生の予防及びそのまん延を防止するために</a:t>
            </a:r>
            <a:r>
              <a:rPr lang="ja-JP" altLang="en-US" sz="1400" b="1" dirty="0" smtClean="0">
                <a:latin typeface="ＭＳ ゴシック" panose="020B0609070205080204" pitchFamily="49" charset="-128"/>
                <a:ea typeface="ＭＳ ゴシック" panose="020B0609070205080204" pitchFamily="49" charset="-128"/>
              </a:rPr>
              <a:t>必要</a:t>
            </a:r>
            <a:r>
              <a:rPr lang="ja-JP" altLang="en-US" sz="1400" b="1" dirty="0">
                <a:latin typeface="ＭＳ ゴシック" panose="020B0609070205080204" pitchFamily="49" charset="-128"/>
                <a:ea typeface="ＭＳ ゴシック" panose="020B0609070205080204" pitchFamily="49" charset="-128"/>
              </a:rPr>
              <a:t>な対策の実施に</a:t>
            </a:r>
            <a:r>
              <a:rPr lang="ja-JP" altLang="en-US" sz="1400" b="1" dirty="0" err="1" smtClean="0">
                <a:latin typeface="ＭＳ ゴシック" panose="020B0609070205080204" pitchFamily="49" charset="-128"/>
                <a:ea typeface="ＭＳ ゴシック" panose="020B0609070205080204" pitchFamily="49" charset="-128"/>
              </a:rPr>
              <a:t>つ</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いて</a:t>
            </a:r>
            <a:r>
              <a:rPr lang="ja-JP" altLang="en-US" sz="1400" b="1" dirty="0">
                <a:latin typeface="ＭＳ ゴシック" panose="020B0609070205080204" pitchFamily="49" charset="-128"/>
                <a:ea typeface="ＭＳ ゴシック" panose="020B0609070205080204" pitchFamily="49" charset="-128"/>
              </a:rPr>
              <a:t>協議を行うよう努めるものとする。</a:t>
            </a:r>
          </a:p>
          <a:p>
            <a:r>
              <a:rPr lang="ja-JP" altLang="en-US" sz="1400" b="1" dirty="0">
                <a:latin typeface="ＭＳ ゴシック" panose="020B0609070205080204" pitchFamily="49" charset="-128"/>
                <a:ea typeface="ＭＳ ゴシック" panose="020B0609070205080204" pitchFamily="49" charset="-128"/>
              </a:rPr>
              <a:t>　４　都道府県連携協議会において協議が調った事項については、その構成員は、その協議の結果を尊重</a:t>
            </a:r>
            <a:r>
              <a:rPr lang="ja-JP" altLang="en-US" sz="1400" b="1" dirty="0" smtClean="0">
                <a:latin typeface="ＭＳ ゴシック" panose="020B0609070205080204" pitchFamily="49" charset="-128"/>
                <a:ea typeface="ＭＳ ゴシック" panose="020B0609070205080204" pitchFamily="49" charset="-128"/>
              </a:rPr>
              <a:t>しなければ</a:t>
            </a:r>
            <a:endParaRPr lang="en-US" altLang="ja-JP" sz="1400" b="1" dirty="0" smtClean="0">
              <a:latin typeface="ＭＳ ゴシック" panose="020B0609070205080204" pitchFamily="49" charset="-128"/>
              <a:ea typeface="ＭＳ ゴシック" panose="020B0609070205080204" pitchFamily="49" charset="-128"/>
            </a:endParaRPr>
          </a:p>
          <a:p>
            <a:r>
              <a:rPr lang="ja-JP" altLang="en-US" sz="1400" b="1" dirty="0" smtClean="0">
                <a:latin typeface="ＭＳ ゴシック" panose="020B0609070205080204" pitchFamily="49" charset="-128"/>
                <a:ea typeface="ＭＳ ゴシック" panose="020B0609070205080204" pitchFamily="49" charset="-128"/>
              </a:rPr>
              <a:t>　　ならない</a:t>
            </a:r>
            <a:r>
              <a:rPr lang="ja-JP" altLang="en-US" sz="1400" b="1" dirty="0">
                <a:latin typeface="ＭＳ ゴシック" panose="020B0609070205080204" pitchFamily="49" charset="-128"/>
                <a:ea typeface="ＭＳ ゴシック" panose="020B0609070205080204" pitchFamily="49" charset="-128"/>
              </a:rPr>
              <a:t>。</a:t>
            </a:r>
          </a:p>
          <a:p>
            <a:r>
              <a:rPr lang="ja-JP" altLang="en-US" sz="1400" b="1" dirty="0">
                <a:latin typeface="ＭＳ ゴシック" panose="020B0609070205080204" pitchFamily="49" charset="-128"/>
                <a:ea typeface="ＭＳ ゴシック" panose="020B0609070205080204" pitchFamily="49" charset="-128"/>
              </a:rPr>
              <a:t>　５　前各項に規定するもののほか</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都道府県連携協議会に関し必要な事項は</a:t>
            </a:r>
            <a:r>
              <a:rPr lang="en-US" altLang="ja-JP" sz="1400" b="1" dirty="0">
                <a:latin typeface="ＭＳ ゴシック" panose="020B0609070205080204" pitchFamily="49" charset="-128"/>
                <a:ea typeface="ＭＳ ゴシック" panose="020B0609070205080204" pitchFamily="49" charset="-128"/>
              </a:rPr>
              <a:t>､</a:t>
            </a:r>
            <a:r>
              <a:rPr lang="ja-JP" altLang="en-US" sz="1400" b="1" dirty="0">
                <a:latin typeface="ＭＳ ゴシック" panose="020B0609070205080204" pitchFamily="49" charset="-128"/>
                <a:ea typeface="ＭＳ ゴシック" panose="020B0609070205080204" pitchFamily="49" charset="-128"/>
              </a:rPr>
              <a:t>都道府県連携協議会が定める。</a:t>
            </a:r>
          </a:p>
        </p:txBody>
      </p:sp>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感染症の予防及び感染症の患者に対する医療に関する法律</a:t>
            </a:r>
            <a:r>
              <a:rPr lang="en-US"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抜粋</a:t>
            </a:r>
            <a:r>
              <a:rPr lang="en-US" altLang="ja-JP" b="1" dirty="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⑤</a:t>
            </a:r>
            <a:endParaRPr lang="en-US" altLang="ja-JP"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16</a:t>
            </a:r>
            <a:endParaRPr kumimoji="1" lang="ja-JP" altLang="en-US" dirty="0"/>
          </a:p>
        </p:txBody>
      </p:sp>
    </p:spTree>
    <p:extLst>
      <p:ext uri="{BB962C8B-B14F-4D97-AF65-F5344CB8AC3E}">
        <p14:creationId xmlns:p14="http://schemas.microsoft.com/office/powerpoint/2010/main" val="3772088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游ゴシック" panose="020B0400000000000000" pitchFamily="50" charset="-128"/>
              </a:rPr>
              <a:t>感染症の予防の総合的な推進を図るための基本的な指針（抜粋）</a:t>
            </a:r>
            <a:endParaRPr lang="ja-JP" altLang="en-US" sz="2000" b="1" dirty="0">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17</a:t>
            </a:r>
            <a:endParaRPr kumimoji="1" lang="ja-JP" altLang="en-US" dirty="0"/>
          </a:p>
        </p:txBody>
      </p:sp>
      <p:graphicFrame>
        <p:nvGraphicFramePr>
          <p:cNvPr id="6" name="オブジェクト 5"/>
          <p:cNvGraphicFramePr>
            <a:graphicFrameLocks noChangeAspect="1"/>
          </p:cNvGraphicFramePr>
          <p:nvPr>
            <p:extLst/>
          </p:nvPr>
        </p:nvGraphicFramePr>
        <p:xfrm>
          <a:off x="278574" y="444396"/>
          <a:ext cx="9348852" cy="6079002"/>
        </p:xfrm>
        <a:graphic>
          <a:graphicData uri="http://schemas.openxmlformats.org/presentationml/2006/ole">
            <mc:AlternateContent xmlns:mc="http://schemas.openxmlformats.org/markup-compatibility/2006">
              <mc:Choice xmlns:v="urn:schemas-microsoft-com:vml" Requires="v">
                <p:oleObj spid="_x0000_s2065" name="文書" r:id="rId3" imgW="14033101" imgH="9124658" progId="Word.Document.12">
                  <p:embed/>
                </p:oleObj>
              </mc:Choice>
              <mc:Fallback>
                <p:oleObj name="文書" r:id="rId3" imgW="14033101" imgH="9124658" progId="Word.Document.12">
                  <p:embed/>
                  <p:pic>
                    <p:nvPicPr>
                      <p:cNvPr id="6" name="オブジェクト 5"/>
                      <p:cNvPicPr/>
                      <p:nvPr/>
                    </p:nvPicPr>
                    <p:blipFill>
                      <a:blip r:embed="rId4"/>
                      <a:stretch>
                        <a:fillRect/>
                      </a:stretch>
                    </p:blipFill>
                    <p:spPr>
                      <a:xfrm>
                        <a:off x="278574" y="444396"/>
                        <a:ext cx="9348852" cy="6079002"/>
                      </a:xfrm>
                      <a:prstGeom prst="rect">
                        <a:avLst/>
                      </a:prstGeom>
                      <a:ln w="19050">
                        <a:solidFill>
                          <a:schemeClr val="tx1"/>
                        </a:solidFill>
                      </a:ln>
                    </p:spPr>
                  </p:pic>
                </p:oleObj>
              </mc:Fallback>
            </mc:AlternateContent>
          </a:graphicData>
        </a:graphic>
      </p:graphicFrame>
      <p:sp>
        <p:nvSpPr>
          <p:cNvPr id="2" name="正方形/長方形 1"/>
          <p:cNvSpPr/>
          <p:nvPr/>
        </p:nvSpPr>
        <p:spPr>
          <a:xfrm>
            <a:off x="282633" y="444396"/>
            <a:ext cx="4670367" cy="60894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5246645" y="6533804"/>
            <a:ext cx="467313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368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0" y="2621437"/>
            <a:ext cx="9906000" cy="707886"/>
          </a:xfrm>
          <a:prstGeom prst="rect">
            <a:avLst/>
          </a:prstGeom>
          <a:noFill/>
        </p:spPr>
        <p:txBody>
          <a:bodyPr wrap="square" rtlCol="0">
            <a:spAutoFit/>
          </a:bodyPr>
          <a:lstStyle/>
          <a:p>
            <a:pPr algn="ctr"/>
            <a:r>
              <a:rPr lang="ja-JP" altLang="en-US" sz="4000" b="1" dirty="0" smtClean="0">
                <a:solidFill>
                  <a:srgbClr val="002060"/>
                </a:solidFill>
                <a:latin typeface="游ゴシック" panose="020B0400000000000000" pitchFamily="50" charset="-128"/>
                <a:ea typeface="游ゴシック" panose="020B0400000000000000" pitchFamily="50" charset="-128"/>
              </a:rPr>
              <a:t>「感染症予防計画」に係る国の動き等</a:t>
            </a:r>
            <a:endParaRPr lang="en-US" altLang="ja-JP" sz="4000" b="1" dirty="0" smtClean="0">
              <a:solidFill>
                <a:srgbClr val="00206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592691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ＭＳ ゴシック" panose="020B0609070205080204" pitchFamily="49" charset="-128"/>
                <a:ea typeface="ＭＳ ゴシック" panose="020B0609070205080204" pitchFamily="49" charset="-128"/>
              </a:rPr>
              <a:t>国から示された「感染症予防計画」の見直し内容　　　</a:t>
            </a:r>
            <a:endParaRPr lang="ja-JP" altLang="en-US" b="1"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294198" y="597318"/>
            <a:ext cx="9334831" cy="6089729"/>
          </a:xfrm>
          <a:prstGeom prst="rect">
            <a:avLst/>
          </a:prstGeom>
          <a:solidFill>
            <a:schemeClr val="accent6">
              <a:lumMod val="20000"/>
              <a:lumOff val="80000"/>
            </a:schemeClr>
          </a:solidFill>
          <a:ln w="12700">
            <a:solidFill>
              <a:srgbClr val="002060"/>
            </a:solidFill>
          </a:ln>
        </p:spPr>
        <p:txBody>
          <a:bodyPr wrap="square" rtlCol="0" anchor="ctr" anchorCtr="0">
            <a:noAutofit/>
          </a:bodyPr>
          <a:lstStyle/>
          <a:p>
            <a:r>
              <a:rPr lang="ja-JP" altLang="en-US" b="1" dirty="0" smtClean="0">
                <a:latin typeface="ＭＳ ゴシック" panose="020B0609070205080204" pitchFamily="49" charset="-128"/>
                <a:ea typeface="ＭＳ ゴシック" panose="020B0609070205080204" pitchFamily="49" charset="-128"/>
              </a:rPr>
              <a:t>■　</a:t>
            </a:r>
            <a:r>
              <a:rPr lang="ja-JP" altLang="en-US" b="1" dirty="0">
                <a:solidFill>
                  <a:srgbClr val="FF0000"/>
                </a:solidFill>
                <a:latin typeface="ＭＳ ゴシック" panose="020B0609070205080204" pitchFamily="49" charset="-128"/>
                <a:ea typeface="ＭＳ ゴシック" panose="020B0609070205080204" pitchFamily="49" charset="-128"/>
              </a:rPr>
              <a:t>改正</a:t>
            </a:r>
            <a:r>
              <a:rPr lang="ja-JP" altLang="en-US" b="1" dirty="0" smtClean="0">
                <a:solidFill>
                  <a:srgbClr val="FF0000"/>
                </a:solidFill>
                <a:latin typeface="ＭＳ ゴシック" panose="020B0609070205080204" pitchFamily="49" charset="-128"/>
                <a:ea typeface="ＭＳ ゴシック" panose="020B0609070205080204" pitchFamily="49" charset="-128"/>
              </a:rPr>
              <a:t>感染症法（</a:t>
            </a:r>
            <a:r>
              <a:rPr lang="ja-JP" altLang="en-US" b="1" dirty="0" smtClean="0">
                <a:latin typeface="ＭＳ ゴシック" panose="020B0609070205080204" pitchFamily="49" charset="-128"/>
                <a:ea typeface="ＭＳ ゴシック" panose="020B0609070205080204" pitchFamily="49" charset="-128"/>
              </a:rPr>
              <a:t>令和</a:t>
            </a:r>
            <a:r>
              <a:rPr lang="ja-JP" altLang="en-US" b="1" dirty="0">
                <a:latin typeface="ＭＳ ゴシック" panose="020B0609070205080204" pitchFamily="49" charset="-128"/>
                <a:ea typeface="ＭＳ ゴシック" panose="020B0609070205080204" pitchFamily="49" charset="-128"/>
              </a:rPr>
              <a:t>４年</a:t>
            </a:r>
            <a:r>
              <a:rPr lang="ja-JP" altLang="en-US" b="1" dirty="0" smtClean="0">
                <a:latin typeface="ＭＳ ゴシック" panose="020B0609070205080204" pitchFamily="49" charset="-128"/>
                <a:ea typeface="ＭＳ ゴシック" panose="020B0609070205080204" pitchFamily="49" charset="-128"/>
              </a:rPr>
              <a:t>１２月）により、</a:t>
            </a:r>
            <a:r>
              <a:rPr lang="ja-JP" altLang="en-US" b="1" dirty="0" smtClean="0">
                <a:solidFill>
                  <a:srgbClr val="FF0000"/>
                </a:solidFill>
                <a:latin typeface="ＭＳ ゴシック" panose="020B0609070205080204" pitchFamily="49" charset="-128"/>
                <a:ea typeface="ＭＳ ゴシック" panose="020B0609070205080204" pitchFamily="49" charset="-128"/>
              </a:rPr>
              <a:t>次</a:t>
            </a:r>
            <a:r>
              <a:rPr lang="ja-JP" altLang="en-US" b="1" dirty="0">
                <a:solidFill>
                  <a:srgbClr val="FF0000"/>
                </a:solidFill>
                <a:latin typeface="ＭＳ ゴシック" panose="020B0609070205080204" pitchFamily="49" charset="-128"/>
                <a:ea typeface="ＭＳ ゴシック" panose="020B0609070205080204" pitchFamily="49" charset="-128"/>
              </a:rPr>
              <a:t>の感染症危機に</a:t>
            </a:r>
            <a:r>
              <a:rPr lang="ja-JP" altLang="en-US" b="1" dirty="0" smtClean="0">
                <a:solidFill>
                  <a:srgbClr val="FF0000"/>
                </a:solidFill>
                <a:latin typeface="ＭＳ ゴシック" panose="020B0609070205080204" pitchFamily="49" charset="-128"/>
                <a:ea typeface="ＭＳ ゴシック" panose="020B0609070205080204" pitchFamily="49" charset="-128"/>
              </a:rPr>
              <a:t>備える</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solidFill>
                  <a:srgbClr val="FF0000"/>
                </a:solidFill>
                <a:latin typeface="ＭＳ ゴシック" panose="020B0609070205080204" pitchFamily="49" charset="-128"/>
                <a:ea typeface="ＭＳ ゴシック" panose="020B0609070205080204" pitchFamily="49" charset="-128"/>
              </a:rPr>
              <a:t>　　都道府県</a:t>
            </a:r>
            <a:r>
              <a:rPr lang="ja-JP" altLang="en-US" b="1" dirty="0">
                <a:solidFill>
                  <a:srgbClr val="FF0000"/>
                </a:solidFill>
                <a:latin typeface="ＭＳ ゴシック" panose="020B0609070205080204" pitchFamily="49" charset="-128"/>
                <a:ea typeface="ＭＳ ゴシック" panose="020B0609070205080204" pitchFamily="49" charset="-128"/>
              </a:rPr>
              <a:t>が</a:t>
            </a:r>
            <a:r>
              <a:rPr lang="ja-JP" altLang="en-US" b="1" dirty="0" smtClean="0">
                <a:solidFill>
                  <a:srgbClr val="FF0000"/>
                </a:solidFill>
                <a:latin typeface="ＭＳ ゴシック" panose="020B0609070205080204" pitchFamily="49" charset="-128"/>
                <a:ea typeface="ＭＳ ゴシック" panose="020B0609070205080204" pitchFamily="49" charset="-128"/>
              </a:rPr>
              <a:t>平時に定める予防計画</a:t>
            </a:r>
            <a:endParaRPr lang="en-US" altLang="ja-JP" b="1"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①</a:t>
            </a:r>
            <a:r>
              <a:rPr lang="ja-JP" altLang="en-US" b="1" dirty="0" smtClean="0">
                <a:solidFill>
                  <a:srgbClr val="FF0000"/>
                </a:solidFill>
                <a:latin typeface="ＭＳ ゴシック" panose="020B0609070205080204" pitchFamily="49" charset="-128"/>
                <a:ea typeface="ＭＳ ゴシック" panose="020B0609070205080204" pitchFamily="49" charset="-128"/>
              </a:rPr>
              <a:t>保健</a:t>
            </a:r>
            <a:r>
              <a:rPr lang="ja-JP" altLang="en-US" b="1" dirty="0">
                <a:solidFill>
                  <a:srgbClr val="FF0000"/>
                </a:solidFill>
                <a:latin typeface="ＭＳ ゴシック" panose="020B0609070205080204" pitchFamily="49" charset="-128"/>
                <a:ea typeface="ＭＳ ゴシック" panose="020B0609070205080204" pitchFamily="49" charset="-128"/>
              </a:rPr>
              <a:t>・医療提供体制に関する記載事項を充実</a:t>
            </a:r>
            <a:r>
              <a:rPr lang="ja-JP" altLang="en-US" b="1" dirty="0" smtClean="0">
                <a:latin typeface="ＭＳ ゴシック" panose="020B0609070205080204" pitchFamily="49" charset="-128"/>
                <a:ea typeface="ＭＳ ゴシック" panose="020B0609070205080204" pitchFamily="49" charset="-128"/>
              </a:rPr>
              <a:t>する</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②感染症</a:t>
            </a:r>
            <a:r>
              <a:rPr lang="ja-JP" altLang="en-US" b="1" dirty="0">
                <a:latin typeface="ＭＳ ゴシック" panose="020B0609070205080204" pitchFamily="49" charset="-128"/>
                <a:ea typeface="ＭＳ ゴシック" panose="020B0609070205080204" pitchFamily="49" charset="-128"/>
              </a:rPr>
              <a:t>に係る医療を提供する体制の確保その他感染症の発生を予防し、又</a:t>
            </a:r>
            <a:r>
              <a:rPr lang="ja-JP" altLang="en-US" b="1" dirty="0" smtClean="0">
                <a:latin typeface="ＭＳ ゴシック" panose="020B0609070205080204" pitchFamily="49" charset="-128"/>
                <a:ea typeface="ＭＳ ゴシック" panose="020B0609070205080204" pitchFamily="49" charset="-128"/>
              </a:rPr>
              <a:t>はその</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まん延</a:t>
            </a:r>
            <a:r>
              <a:rPr lang="ja-JP" altLang="en-US" b="1" dirty="0">
                <a:latin typeface="ＭＳ ゴシック" panose="020B0609070205080204" pitchFamily="49" charset="-128"/>
                <a:ea typeface="ＭＳ ゴシック" panose="020B0609070205080204" pitchFamily="49" charset="-128"/>
              </a:rPr>
              <a:t>を防止するための措置に必要なものとして厚生労働省令で定める</a:t>
            </a:r>
            <a:r>
              <a:rPr lang="ja-JP" altLang="en-US" b="1" dirty="0" smtClean="0">
                <a:solidFill>
                  <a:srgbClr val="FF0000"/>
                </a:solidFill>
                <a:latin typeface="ＭＳ ゴシック" panose="020B0609070205080204" pitchFamily="49" charset="-128"/>
                <a:ea typeface="ＭＳ ゴシック" panose="020B0609070205080204" pitchFamily="49" charset="-128"/>
              </a:rPr>
              <a:t>体制</a:t>
            </a:r>
            <a:r>
              <a:rPr lang="ja-JP" altLang="en-US" b="1" dirty="0">
                <a:solidFill>
                  <a:srgbClr val="FF0000"/>
                </a:solidFill>
                <a:latin typeface="ＭＳ ゴシック" panose="020B0609070205080204" pitchFamily="49" charset="-128"/>
                <a:ea typeface="ＭＳ ゴシック" panose="020B0609070205080204" pitchFamily="49" charset="-128"/>
              </a:rPr>
              <a:t>の</a:t>
            </a:r>
            <a:r>
              <a:rPr lang="ja-JP" altLang="en-US" b="1" dirty="0" smtClean="0">
                <a:solidFill>
                  <a:srgbClr val="FF0000"/>
                </a:solidFill>
                <a:latin typeface="ＭＳ ゴシック" panose="020B0609070205080204" pitchFamily="49" charset="-128"/>
                <a:ea typeface="ＭＳ ゴシック" panose="020B0609070205080204" pitchFamily="49" charset="-128"/>
              </a:rPr>
              <a:t>確保</a:t>
            </a:r>
            <a:endParaRPr lang="en-US" altLang="ja-JP"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b="1" dirty="0" smtClean="0">
                <a:solidFill>
                  <a:srgbClr val="FF0000"/>
                </a:solidFill>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について</a:t>
            </a:r>
            <a:r>
              <a:rPr lang="ja-JP" altLang="en-US" b="1" dirty="0">
                <a:solidFill>
                  <a:srgbClr val="FF0000"/>
                </a:solidFill>
                <a:latin typeface="ＭＳ ゴシック" panose="020B0609070205080204" pitchFamily="49" charset="-128"/>
                <a:ea typeface="ＭＳ ゴシック" panose="020B0609070205080204" pitchFamily="49" charset="-128"/>
              </a:rPr>
              <a:t>数値目標を</a:t>
            </a:r>
            <a:r>
              <a:rPr lang="ja-JP" altLang="en-US" b="1" dirty="0" smtClean="0">
                <a:solidFill>
                  <a:srgbClr val="FF0000"/>
                </a:solidFill>
                <a:latin typeface="ＭＳ ゴシック" panose="020B0609070205080204" pitchFamily="49" charset="-128"/>
                <a:ea typeface="ＭＳ ゴシック" panose="020B0609070205080204" pitchFamily="49" charset="-128"/>
              </a:rPr>
              <a:t>定める</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③保健所</a:t>
            </a:r>
            <a:r>
              <a:rPr lang="ja-JP" altLang="en-US" b="1" dirty="0">
                <a:latin typeface="ＭＳ ゴシック" panose="020B0609070205080204" pitchFamily="49" charset="-128"/>
                <a:ea typeface="ＭＳ ゴシック" panose="020B0609070205080204" pitchFamily="49" charset="-128"/>
              </a:rPr>
              <a:t>設置市等は都道府県の計画を踏まえ新たに平時に予防計画を策定</a:t>
            </a:r>
            <a:r>
              <a:rPr lang="ja-JP" altLang="en-US" b="1" dirty="0" smtClean="0">
                <a:latin typeface="ＭＳ ゴシック" panose="020B0609070205080204" pitchFamily="49" charset="-128"/>
                <a:ea typeface="ＭＳ ゴシック" panose="020B0609070205080204" pitchFamily="49" charset="-128"/>
              </a:rPr>
              <a:t>する</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a:t>
            </a:r>
            <a:r>
              <a:rPr lang="ja-JP" altLang="en-US" b="1" dirty="0">
                <a:latin typeface="ＭＳ ゴシック" panose="020B0609070205080204" pitchFamily="49" charset="-128"/>
                <a:ea typeface="ＭＳ ゴシック" panose="020B0609070205080204" pitchFamily="49" charset="-128"/>
              </a:rPr>
              <a:t>令和６年４月１日施行）</a:t>
            </a:r>
          </a:p>
          <a:p>
            <a:endParaRPr lang="en-US" altLang="ja-JP" b="1" dirty="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　</a:t>
            </a:r>
            <a:r>
              <a:rPr lang="ja-JP" altLang="en-US" b="1" dirty="0" smtClean="0">
                <a:latin typeface="ＭＳ ゴシック" panose="020B0609070205080204" pitchFamily="49" charset="-128"/>
                <a:ea typeface="ＭＳ ゴシック" panose="020B0609070205080204" pitchFamily="49" charset="-128"/>
              </a:rPr>
              <a:t>都道府県</a:t>
            </a:r>
            <a:r>
              <a:rPr lang="ja-JP" altLang="en-US" b="1" dirty="0">
                <a:latin typeface="ＭＳ ゴシック" panose="020B0609070205080204" pitchFamily="49" charset="-128"/>
                <a:ea typeface="ＭＳ ゴシック" panose="020B0609070205080204" pitchFamily="49" charset="-128"/>
              </a:rPr>
              <a:t>は、予防計画を定め、又はこれを変更するに当たっては、医</a:t>
            </a:r>
            <a:r>
              <a:rPr lang="ja-JP" altLang="en-US" b="1" dirty="0" smtClean="0">
                <a:latin typeface="ＭＳ ゴシック" panose="020B0609070205080204" pitchFamily="49" charset="-128"/>
                <a:ea typeface="ＭＳ ゴシック" panose="020B0609070205080204" pitchFamily="49" charset="-128"/>
              </a:rPr>
              <a:t>療法第３０条</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の</a:t>
            </a:r>
            <a:r>
              <a:rPr lang="ja-JP" altLang="en-US" b="1" dirty="0">
                <a:latin typeface="ＭＳ ゴシック" panose="020B0609070205080204" pitchFamily="49" charset="-128"/>
                <a:ea typeface="ＭＳ ゴシック" panose="020B0609070205080204" pitchFamily="49" charset="-128"/>
              </a:rPr>
              <a:t>４第１項に規定する</a:t>
            </a:r>
            <a:r>
              <a:rPr lang="ja-JP" altLang="en-US" b="1" dirty="0">
                <a:solidFill>
                  <a:srgbClr val="FF0000"/>
                </a:solidFill>
                <a:latin typeface="ＭＳ ゴシック" panose="020B0609070205080204" pitchFamily="49" charset="-128"/>
                <a:ea typeface="ＭＳ ゴシック" panose="020B0609070205080204" pitchFamily="49" charset="-128"/>
              </a:rPr>
              <a:t>医療</a:t>
            </a:r>
            <a:r>
              <a:rPr lang="ja-JP" altLang="en-US" b="1" dirty="0" smtClean="0">
                <a:solidFill>
                  <a:srgbClr val="FF0000"/>
                </a:solidFill>
                <a:latin typeface="ＭＳ ゴシック" panose="020B0609070205080204" pitchFamily="49" charset="-128"/>
                <a:ea typeface="ＭＳ ゴシック" panose="020B0609070205080204" pitchFamily="49" charset="-128"/>
              </a:rPr>
              <a:t>計画　</a:t>
            </a:r>
            <a:r>
              <a:rPr lang="ja-JP" altLang="en-US" b="1" dirty="0" smtClean="0">
                <a:latin typeface="ＭＳ ゴシック" panose="020B0609070205080204" pitchFamily="49" charset="-128"/>
                <a:ea typeface="ＭＳ ゴシック" panose="020B0609070205080204" pitchFamily="49" charset="-128"/>
              </a:rPr>
              <a:t>及び　新型</a:t>
            </a:r>
            <a:r>
              <a:rPr lang="ja-JP" altLang="en-US" b="1" dirty="0">
                <a:latin typeface="ＭＳ ゴシック" panose="020B0609070205080204" pitchFamily="49" charset="-128"/>
                <a:ea typeface="ＭＳ ゴシック" panose="020B0609070205080204" pitchFamily="49" charset="-128"/>
              </a:rPr>
              <a:t>インフルエンザ</a:t>
            </a:r>
            <a:r>
              <a:rPr lang="ja-JP" altLang="en-US" b="1" dirty="0" smtClean="0">
                <a:latin typeface="ＭＳ ゴシック" panose="020B0609070205080204" pitchFamily="49" charset="-128"/>
                <a:ea typeface="ＭＳ ゴシック" panose="020B0609070205080204" pitchFamily="49" charset="-128"/>
              </a:rPr>
              <a:t>等対策特別措置法第７条</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第１項</a:t>
            </a:r>
            <a:r>
              <a:rPr lang="ja-JP" altLang="en-US" b="1" dirty="0">
                <a:latin typeface="ＭＳ ゴシック" panose="020B0609070205080204" pitchFamily="49" charset="-128"/>
                <a:ea typeface="ＭＳ ゴシック" panose="020B0609070205080204" pitchFamily="49" charset="-128"/>
              </a:rPr>
              <a:t>に規定する</a:t>
            </a:r>
            <a:r>
              <a:rPr lang="ja-JP" altLang="en-US" b="1" dirty="0">
                <a:solidFill>
                  <a:srgbClr val="FF0000"/>
                </a:solidFill>
                <a:latin typeface="ＭＳ ゴシック" panose="020B0609070205080204" pitchFamily="49" charset="-128"/>
                <a:ea typeface="ＭＳ ゴシック" panose="020B0609070205080204" pitchFamily="49" charset="-128"/>
              </a:rPr>
              <a:t>都道府県行動計画</a:t>
            </a:r>
            <a:r>
              <a:rPr lang="ja-JP" altLang="en-US" b="1" dirty="0">
                <a:latin typeface="ＭＳ ゴシック" panose="020B0609070205080204" pitchFamily="49" charset="-128"/>
                <a:ea typeface="ＭＳ ゴシック" panose="020B0609070205080204" pitchFamily="49" charset="-128"/>
              </a:rPr>
              <a:t>との</a:t>
            </a:r>
            <a:r>
              <a:rPr lang="ja-JP" altLang="en-US" b="1" dirty="0">
                <a:solidFill>
                  <a:srgbClr val="FF0000"/>
                </a:solidFill>
                <a:latin typeface="ＭＳ ゴシック" panose="020B0609070205080204" pitchFamily="49" charset="-128"/>
                <a:ea typeface="ＭＳ ゴシック" panose="020B0609070205080204" pitchFamily="49" charset="-128"/>
              </a:rPr>
              <a:t>整合性の確保</a:t>
            </a:r>
            <a:r>
              <a:rPr lang="ja-JP" altLang="en-US" b="1" dirty="0">
                <a:latin typeface="ＭＳ ゴシック" panose="020B0609070205080204" pitchFamily="49" charset="-128"/>
                <a:ea typeface="ＭＳ ゴシック" panose="020B0609070205080204" pitchFamily="49" charset="-128"/>
              </a:rPr>
              <a:t>を</a:t>
            </a:r>
            <a:r>
              <a:rPr lang="ja-JP" altLang="en-US" b="1" dirty="0" smtClean="0">
                <a:latin typeface="ＭＳ ゴシック" panose="020B0609070205080204" pitchFamily="49" charset="-128"/>
                <a:ea typeface="ＭＳ ゴシック" panose="020B0609070205080204" pitchFamily="49" charset="-128"/>
              </a:rPr>
              <a:t>図らなければならない</a:t>
            </a:r>
            <a:endParaRPr lang="en-US" altLang="ja-JP" b="1" dirty="0" smtClean="0">
              <a:latin typeface="ＭＳ ゴシック" panose="020B0609070205080204" pitchFamily="49" charset="-128"/>
              <a:ea typeface="ＭＳ ゴシック" panose="020B0609070205080204" pitchFamily="49" charset="-128"/>
            </a:endParaRPr>
          </a:p>
          <a:p>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　</a:t>
            </a:r>
            <a:r>
              <a:rPr lang="ja-JP" altLang="en-US" b="1" dirty="0">
                <a:solidFill>
                  <a:srgbClr val="FF0000"/>
                </a:solidFill>
                <a:latin typeface="ＭＳ ゴシック" panose="020B0609070205080204" pitchFamily="49" charset="-128"/>
                <a:ea typeface="ＭＳ ゴシック" panose="020B0609070205080204" pitchFamily="49" charset="-128"/>
              </a:rPr>
              <a:t>都道府県</a:t>
            </a:r>
            <a:r>
              <a:rPr lang="ja-JP" altLang="en-US" b="1" dirty="0">
                <a:latin typeface="ＭＳ ゴシック" panose="020B0609070205080204" pitchFamily="49" charset="-128"/>
                <a:ea typeface="ＭＳ ゴシック" panose="020B0609070205080204" pitchFamily="49" charset="-128"/>
              </a:rPr>
              <a:t>は</a:t>
            </a:r>
            <a:r>
              <a:rPr lang="ja-JP" altLang="en-US" b="1" dirty="0">
                <a:solidFill>
                  <a:srgbClr val="FF0000"/>
                </a:solidFill>
                <a:latin typeface="ＭＳ ゴシック" panose="020B0609070205080204" pitchFamily="49" charset="-128"/>
                <a:ea typeface="ＭＳ ゴシック" panose="020B0609070205080204" pitchFamily="49" charset="-128"/>
              </a:rPr>
              <a:t>予防計画を策定</a:t>
            </a:r>
            <a:r>
              <a:rPr lang="ja-JP" altLang="en-US" b="1" dirty="0">
                <a:latin typeface="ＭＳ ゴシック" panose="020B0609070205080204" pitchFamily="49" charset="-128"/>
                <a:ea typeface="ＭＳ ゴシック" panose="020B0609070205080204" pitchFamily="49" charset="-128"/>
              </a:rPr>
              <a:t>するにあたっては、</a:t>
            </a:r>
            <a:r>
              <a:rPr lang="ja-JP" altLang="en-US" b="1" dirty="0">
                <a:solidFill>
                  <a:srgbClr val="FF0000"/>
                </a:solidFill>
                <a:latin typeface="ＭＳ ゴシック" panose="020B0609070205080204" pitchFamily="49" charset="-128"/>
                <a:ea typeface="ＭＳ ゴシック" panose="020B0609070205080204" pitchFamily="49" charset="-128"/>
              </a:rPr>
              <a:t>国が定める基本指針に即して</a:t>
            </a:r>
            <a:r>
              <a:rPr lang="ja-JP" altLang="en-US" b="1" dirty="0" smtClean="0">
                <a:solidFill>
                  <a:srgbClr val="FF0000"/>
                </a:solidFill>
                <a:latin typeface="ＭＳ ゴシック" panose="020B0609070205080204" pitchFamily="49" charset="-128"/>
                <a:ea typeface="ＭＳ ゴシック" panose="020B0609070205080204" pitchFamily="49" charset="-128"/>
              </a:rPr>
              <a:t>作成</a:t>
            </a:r>
            <a:endParaRPr lang="en-US" altLang="ja-JP"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すること、</a:t>
            </a:r>
            <a:r>
              <a:rPr lang="ja-JP" altLang="en-US" b="1" dirty="0">
                <a:latin typeface="ＭＳ ゴシック" panose="020B0609070205080204" pitchFamily="49" charset="-128"/>
                <a:ea typeface="ＭＳ ゴシック" panose="020B0609070205080204" pitchFamily="49" charset="-128"/>
              </a:rPr>
              <a:t>国が定める基本指針についても、令和４年１２月に</a:t>
            </a:r>
            <a:r>
              <a:rPr lang="ja-JP" altLang="en-US" b="1" dirty="0" smtClean="0">
                <a:latin typeface="ＭＳ ゴシック" panose="020B0609070205080204" pitchFamily="49" charset="-128"/>
                <a:ea typeface="ＭＳ ゴシック" panose="020B0609070205080204" pitchFamily="49" charset="-128"/>
              </a:rPr>
              <a:t>成立</a:t>
            </a:r>
            <a:r>
              <a:rPr lang="ja-JP" altLang="en-US" b="1" dirty="0">
                <a:latin typeface="ＭＳ ゴシック" panose="020B0609070205080204" pitchFamily="49" charset="-128"/>
                <a:ea typeface="ＭＳ ゴシック" panose="020B0609070205080204" pitchFamily="49" charset="-128"/>
              </a:rPr>
              <a:t>した</a:t>
            </a:r>
            <a:r>
              <a:rPr lang="ja-JP" altLang="en-US" b="1" dirty="0" smtClean="0">
                <a:latin typeface="ＭＳ ゴシック" panose="020B0609070205080204" pitchFamily="49" charset="-128"/>
                <a:ea typeface="ＭＳ ゴシック" panose="020B0609070205080204" pitchFamily="49" charset="-128"/>
              </a:rPr>
              <a:t>改正感染症法</a:t>
            </a:r>
            <a:endParaRPr lang="en-US" altLang="ja-JP" b="1" dirty="0" smtClean="0">
              <a:latin typeface="ＭＳ ゴシック" panose="020B0609070205080204" pitchFamily="49" charset="-128"/>
              <a:ea typeface="ＭＳ ゴシック" panose="020B0609070205080204" pitchFamily="49" charset="-128"/>
            </a:endParaRPr>
          </a:p>
          <a:p>
            <a:r>
              <a:rPr lang="ja-JP" altLang="en-US" b="1" dirty="0" smtClean="0">
                <a:latin typeface="ＭＳ ゴシック" panose="020B0609070205080204" pitchFamily="49" charset="-128"/>
                <a:ea typeface="ＭＳ ゴシック" panose="020B0609070205080204" pitchFamily="49" charset="-128"/>
              </a:rPr>
              <a:t>　の内容</a:t>
            </a:r>
            <a:r>
              <a:rPr lang="ja-JP" altLang="en-US" b="1" dirty="0">
                <a:latin typeface="ＭＳ ゴシック" panose="020B0609070205080204" pitchFamily="49" charset="-128"/>
                <a:ea typeface="ＭＳ ゴシック" panose="020B0609070205080204" pitchFamily="49" charset="-128"/>
              </a:rPr>
              <a:t>を</a:t>
            </a:r>
            <a:r>
              <a:rPr lang="ja-JP" altLang="en-US" b="1" dirty="0" smtClean="0">
                <a:latin typeface="ＭＳ ゴシック" panose="020B0609070205080204" pitchFamily="49" charset="-128"/>
                <a:ea typeface="ＭＳ ゴシック" panose="020B0609070205080204" pitchFamily="49" charset="-128"/>
              </a:rPr>
              <a:t>踏まえた記載事項の充実</a:t>
            </a:r>
            <a:endParaRPr lang="ja-JP" altLang="en-US"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1</a:t>
            </a:r>
            <a:endParaRPr kumimoji="1" lang="ja-JP" altLang="en-US" dirty="0"/>
          </a:p>
        </p:txBody>
      </p:sp>
    </p:spTree>
    <p:extLst>
      <p:ext uri="{BB962C8B-B14F-4D97-AF65-F5344CB8AC3E}">
        <p14:creationId xmlns:p14="http://schemas.microsoft.com/office/powerpoint/2010/main" val="3520750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322326"/>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都道府県の「予防計画」の記載事項の充実等</a:t>
            </a:r>
          </a:p>
        </p:txBody>
      </p:sp>
      <p:sp>
        <p:nvSpPr>
          <p:cNvPr id="3" name="テキスト ボックス 2"/>
          <p:cNvSpPr txBox="1"/>
          <p:nvPr/>
        </p:nvSpPr>
        <p:spPr>
          <a:xfrm>
            <a:off x="323206" y="6627168"/>
            <a:ext cx="3651784" cy="230832"/>
          </a:xfrm>
          <a:prstGeom prst="rect">
            <a:avLst/>
          </a:prstGeom>
          <a:noFill/>
        </p:spPr>
        <p:txBody>
          <a:bodyPr wrap="square" rtlCol="0">
            <a:spAutoFit/>
          </a:bodyPr>
          <a:lstStyle/>
          <a:p>
            <a:r>
              <a:rPr lang="ja-JP" altLang="en-US" sz="900" dirty="0">
                <a:latin typeface="ＭＳ 明朝" panose="02020609040205080304" pitchFamily="17" charset="-128"/>
                <a:ea typeface="ＭＳ 明朝" panose="02020609040205080304" pitchFamily="17" charset="-128"/>
              </a:rPr>
              <a:t>（</a:t>
            </a:r>
            <a:r>
              <a:rPr lang="en-US" altLang="ja-JP" sz="900" dirty="0">
                <a:latin typeface="ＭＳ 明朝" panose="02020609040205080304" pitchFamily="17" charset="-128"/>
                <a:ea typeface="ＭＳ 明朝" panose="02020609040205080304" pitchFamily="17" charset="-128"/>
              </a:rPr>
              <a:t>R5.4.10</a:t>
            </a:r>
            <a:r>
              <a:rPr lang="zh-TW" altLang="en-US" sz="900" dirty="0">
                <a:latin typeface="ＭＳ 明朝" panose="02020609040205080304" pitchFamily="17" charset="-128"/>
                <a:ea typeface="ＭＳ 明朝" panose="02020609040205080304" pitchFamily="17" charset="-128"/>
              </a:rPr>
              <a:t>厚生科学審議会地域保健健康増進栄養部会</a:t>
            </a:r>
            <a:r>
              <a:rPr lang="ja-JP" altLang="en-US" sz="900" dirty="0">
                <a:latin typeface="ＭＳ 明朝" panose="02020609040205080304" pitchFamily="17" charset="-128"/>
                <a:ea typeface="ＭＳ 明朝" panose="02020609040205080304" pitchFamily="17" charset="-128"/>
              </a:rPr>
              <a:t>資料）</a:t>
            </a:r>
          </a:p>
        </p:txBody>
      </p:sp>
      <p:sp>
        <p:nvSpPr>
          <p:cNvPr id="5" name="テキスト ボックス 4"/>
          <p:cNvSpPr txBox="1"/>
          <p:nvPr/>
        </p:nvSpPr>
        <p:spPr>
          <a:xfrm>
            <a:off x="540025" y="322327"/>
            <a:ext cx="8794143" cy="595377"/>
          </a:xfrm>
          <a:prstGeom prst="rect">
            <a:avLst/>
          </a:prstGeom>
          <a:noFill/>
          <a:ln w="12700">
            <a:noFill/>
          </a:ln>
        </p:spPr>
        <p:txBody>
          <a:bodyPr wrap="square" rtlCol="0" anchor="ctr" anchorCtr="0">
            <a:noAutofit/>
          </a:bodyPr>
          <a:lstStyle/>
          <a:p>
            <a:r>
              <a:rPr lang="ja-JP" altLang="en-US" sz="1200" b="1" dirty="0">
                <a:latin typeface="+mn-ea"/>
              </a:rPr>
              <a:t>　</a:t>
            </a:r>
            <a:r>
              <a:rPr lang="ja-JP" altLang="en-US" sz="1100" b="1" dirty="0">
                <a:latin typeface="ＭＳ ゴシック" panose="020B0609070205080204" pitchFamily="49" charset="-128"/>
                <a:ea typeface="ＭＳ ゴシック" panose="020B0609070205080204" pitchFamily="49" charset="-128"/>
              </a:rPr>
              <a:t>平時からの備えを確実に推進する</a:t>
            </a:r>
            <a:r>
              <a:rPr lang="ja-JP" altLang="en-US" sz="1100" b="1" dirty="0" smtClean="0">
                <a:latin typeface="ＭＳ ゴシック" panose="020B0609070205080204" pitchFamily="49" charset="-128"/>
                <a:ea typeface="ＭＳ ゴシック" panose="020B0609070205080204" pitchFamily="49" charset="-128"/>
              </a:rPr>
              <a:t>ため</a:t>
            </a:r>
            <a:r>
              <a:rPr lang="ja-JP" altLang="en-US" sz="1100" b="1" u="sng" dirty="0" smtClean="0">
                <a:solidFill>
                  <a:srgbClr val="FF0000"/>
                </a:solidFill>
                <a:latin typeface="ＭＳ ゴシック" panose="020B0609070205080204" pitchFamily="49" charset="-128"/>
                <a:ea typeface="ＭＳ ゴシック" panose="020B0609070205080204" pitchFamily="49" charset="-128"/>
              </a:rPr>
              <a:t>「</a:t>
            </a:r>
            <a:r>
              <a:rPr lang="ja-JP" altLang="en-US" sz="1100" b="1" u="sng" dirty="0">
                <a:solidFill>
                  <a:srgbClr val="FF0000"/>
                </a:solidFill>
                <a:latin typeface="ＭＳ ゴシック" panose="020B0609070205080204" pitchFamily="49" charset="-128"/>
                <a:ea typeface="ＭＳ ゴシック" panose="020B0609070205080204" pitchFamily="49" charset="-128"/>
              </a:rPr>
              <a:t>予防計画」の記載</a:t>
            </a:r>
            <a:r>
              <a:rPr lang="ja-JP" altLang="en-US" sz="1100" b="1" u="sng" dirty="0" smtClean="0">
                <a:solidFill>
                  <a:srgbClr val="FF0000"/>
                </a:solidFill>
                <a:latin typeface="ＭＳ ゴシック" panose="020B0609070205080204" pitchFamily="49" charset="-128"/>
                <a:ea typeface="ＭＳ ゴシック" panose="020B0609070205080204" pitchFamily="49" charset="-128"/>
              </a:rPr>
              <a:t>事項の充実 </a:t>
            </a:r>
            <a:r>
              <a:rPr lang="ja-JP" altLang="en-US" sz="1100" b="1" dirty="0">
                <a:latin typeface="ＭＳ ゴシック" panose="020B0609070205080204" pitchFamily="49" charset="-128"/>
                <a:ea typeface="ＭＳ ゴシック" panose="020B0609070205080204" pitchFamily="49" charset="-128"/>
              </a:rPr>
              <a:t>。記載</a:t>
            </a:r>
            <a:r>
              <a:rPr lang="ja-JP" altLang="en-US" sz="1100" b="1" dirty="0" smtClean="0">
                <a:latin typeface="ＭＳ ゴシック" panose="020B0609070205080204" pitchFamily="49" charset="-128"/>
                <a:ea typeface="ＭＳ ゴシック" panose="020B0609070205080204" pitchFamily="49" charset="-128"/>
              </a:rPr>
              <a:t>事項の追加と </a:t>
            </a:r>
            <a:r>
              <a:rPr lang="ja-JP" altLang="en-US" sz="1100" b="1" dirty="0">
                <a:latin typeface="ＭＳ ゴシック" panose="020B0609070205080204" pitchFamily="49" charset="-128"/>
                <a:ea typeface="ＭＳ ゴシック" panose="020B0609070205080204" pitchFamily="49" charset="-128"/>
              </a:rPr>
              <a:t>病床・外来・医療人材・後方支援・検査能力等の確保について</a:t>
            </a:r>
            <a:r>
              <a:rPr lang="ja-JP" altLang="en-US" sz="1100" b="1" u="sng" dirty="0">
                <a:solidFill>
                  <a:srgbClr val="FF0000"/>
                </a:solidFill>
                <a:latin typeface="ＭＳ ゴシック" panose="020B0609070205080204" pitchFamily="49" charset="-128"/>
                <a:ea typeface="ＭＳ ゴシック" panose="020B0609070205080204" pitchFamily="49" charset="-128"/>
              </a:rPr>
              <a:t>数値目標を明記</a:t>
            </a:r>
            <a:r>
              <a:rPr lang="ja-JP" altLang="en-US" sz="1100" b="1" dirty="0">
                <a:latin typeface="ＭＳ ゴシック" panose="020B0609070205080204" pitchFamily="49" charset="-128"/>
                <a:ea typeface="ＭＳ ゴシック" panose="020B0609070205080204" pitchFamily="49" charset="-128"/>
              </a:rPr>
              <a:t>。</a:t>
            </a:r>
          </a:p>
          <a:p>
            <a:r>
              <a:rPr lang="ja-JP" altLang="en-US" sz="1100" b="1" dirty="0">
                <a:latin typeface="ＭＳ ゴシック" panose="020B0609070205080204" pitchFamily="49" charset="-128"/>
                <a:ea typeface="ＭＳ ゴシック" panose="020B0609070205080204" pitchFamily="49" charset="-128"/>
              </a:rPr>
              <a:t>（新たに</a:t>
            </a:r>
            <a:r>
              <a:rPr lang="ja-JP" altLang="en-US" sz="1100" b="1" u="sng" dirty="0">
                <a:solidFill>
                  <a:srgbClr val="FF0000"/>
                </a:solidFill>
                <a:latin typeface="ＭＳ ゴシック" panose="020B0609070205080204" pitchFamily="49" charset="-128"/>
                <a:ea typeface="ＭＳ ゴシック" panose="020B0609070205080204" pitchFamily="49" charset="-128"/>
              </a:rPr>
              <a:t>保健所設置市</a:t>
            </a:r>
            <a:r>
              <a:rPr lang="ja-JP" altLang="en-US" sz="1100" b="1" dirty="0">
                <a:latin typeface="ＭＳ ゴシック" panose="020B0609070205080204" pitchFamily="49" charset="-128"/>
                <a:ea typeface="ＭＳ ゴシック" panose="020B0609070205080204" pitchFamily="49" charset="-128"/>
              </a:rPr>
              <a:t>・特別区</a:t>
            </a:r>
            <a:r>
              <a:rPr lang="ja-JP" altLang="en-US" sz="1100" b="1" u="sng" dirty="0">
                <a:solidFill>
                  <a:srgbClr val="FF0000"/>
                </a:solidFill>
                <a:latin typeface="ＭＳ ゴシック" panose="020B0609070205080204" pitchFamily="49" charset="-128"/>
                <a:ea typeface="ＭＳ ゴシック" panose="020B0609070205080204" pitchFamily="49" charset="-128"/>
              </a:rPr>
              <a:t>にも予防計画の策定を義務付け</a:t>
            </a:r>
            <a:r>
              <a:rPr lang="ja-JP" altLang="en-US" sz="1100" b="1" dirty="0">
                <a:latin typeface="ＭＳ ゴシック" panose="020B0609070205080204" pitchFamily="49" charset="-128"/>
                <a:ea typeface="ＭＳ ゴシック" panose="020B0609070205080204" pitchFamily="49" charset="-128"/>
              </a:rPr>
              <a:t>。ただし</a:t>
            </a:r>
            <a:r>
              <a:rPr lang="en-US" altLang="ja-JP" sz="1100" b="1" dirty="0">
                <a:latin typeface="ＭＳ ゴシック" panose="020B0609070205080204" pitchFamily="49" charset="-128"/>
                <a:ea typeface="ＭＳ ゴシック" panose="020B0609070205080204" pitchFamily="49" charset="-128"/>
              </a:rPr>
              <a:t>､</a:t>
            </a:r>
            <a:r>
              <a:rPr lang="ja-JP" altLang="en-US" sz="1100" b="1" dirty="0">
                <a:latin typeface="ＭＳ ゴシック" panose="020B0609070205080204" pitchFamily="49" charset="-128"/>
                <a:ea typeface="ＭＳ ゴシック" panose="020B0609070205080204" pitchFamily="49" charset="-128"/>
              </a:rPr>
              <a:t>記載事項は★義務と☆任意を付した部分に限る</a:t>
            </a:r>
            <a:r>
              <a:rPr lang="en-US" altLang="ja-JP" sz="1100" b="1" dirty="0">
                <a:latin typeface="ＭＳ ゴシック" panose="020B0609070205080204" pitchFamily="49" charset="-128"/>
                <a:ea typeface="ＭＳ ゴシック" panose="020B0609070205080204" pitchFamily="49" charset="-128"/>
              </a:rPr>
              <a:t>｡)</a:t>
            </a:r>
            <a:endParaRPr lang="ja-JP" altLang="en-US" sz="1100" b="1"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400876" y="6023048"/>
            <a:ext cx="9072438" cy="604299"/>
          </a:xfrm>
          <a:prstGeom prst="rect">
            <a:avLst/>
          </a:prstGeom>
          <a:noFill/>
          <a:ln w="12700">
            <a:noFill/>
          </a:ln>
        </p:spPr>
        <p:txBody>
          <a:bodyPr wrap="square" rtlCol="0" anchor="ctr" anchorCtr="0">
            <a:noAutofit/>
          </a:bodyPr>
          <a:lstStyle/>
          <a:p>
            <a:r>
              <a:rPr lang="ja-JP" altLang="en-US" sz="1000" b="1" dirty="0">
                <a:latin typeface="ＭＳ 明朝" panose="02020609040205080304" pitchFamily="17" charset="-128"/>
                <a:ea typeface="ＭＳ 明朝" panose="02020609040205080304" pitchFamily="17" charset="-128"/>
              </a:rPr>
              <a:t>（注１）予防計画の記載事項として、体制整備のための目標を追加。上記は、現時点で想定している数値目標の例。具体的には、国の基本指針等に基づき、</a:t>
            </a:r>
            <a:endParaRPr lang="en-US" altLang="ja-JP" sz="1000" b="1" dirty="0">
              <a:latin typeface="ＭＳ 明朝" panose="02020609040205080304" pitchFamily="17" charset="-128"/>
              <a:ea typeface="ＭＳ 明朝" panose="02020609040205080304" pitchFamily="17" charset="-128"/>
            </a:endParaRPr>
          </a:p>
          <a:p>
            <a:r>
              <a:rPr lang="ja-JP" altLang="en-US" sz="1000" b="1" dirty="0">
                <a:latin typeface="ＭＳ 明朝" panose="02020609040205080304" pitchFamily="17" charset="-128"/>
                <a:ea typeface="ＭＳ 明朝" panose="02020609040205080304" pitchFamily="17" charset="-128"/>
              </a:rPr>
              <a:t>　　　各都道府県において設定。対象となる感染症は、新型インフルエンザ等感染症、指定感染症、新感染症。計画期間は６年。</a:t>
            </a:r>
          </a:p>
          <a:p>
            <a:r>
              <a:rPr lang="ja-JP" altLang="en-US" sz="1000" b="1" dirty="0">
                <a:latin typeface="ＭＳ 明朝" panose="02020609040205080304" pitchFamily="17" charset="-128"/>
                <a:ea typeface="ＭＳ 明朝" panose="02020609040205080304" pitchFamily="17" charset="-128"/>
              </a:rPr>
              <a:t>（注２）都道府県等は、予防計画の策定にあたって、医療計画や新型インフルエンザ等対策特別措置法に基づく行動計画との整合性を確保。</a:t>
            </a:r>
          </a:p>
        </p:txBody>
      </p:sp>
      <p:graphicFrame>
        <p:nvGraphicFramePr>
          <p:cNvPr id="7" name="表 6"/>
          <p:cNvGraphicFramePr>
            <a:graphicFrameLocks noGrp="1"/>
          </p:cNvGraphicFramePr>
          <p:nvPr>
            <p:extLst>
              <p:ext uri="{D42A27DB-BD31-4B8C-83A1-F6EECF244321}">
                <p14:modId xmlns:p14="http://schemas.microsoft.com/office/powerpoint/2010/main" val="616378611"/>
              </p:ext>
            </p:extLst>
          </p:nvPr>
        </p:nvGraphicFramePr>
        <p:xfrm>
          <a:off x="323206" y="902585"/>
          <a:ext cx="9372587" cy="5120640"/>
        </p:xfrm>
        <a:graphic>
          <a:graphicData uri="http://schemas.openxmlformats.org/drawingml/2006/table">
            <a:tbl>
              <a:tblPr firstRow="1" bandRow="1">
                <a:tableStyleId>{5C22544A-7EE6-4342-B048-85BDC9FD1C3A}</a:tableStyleId>
              </a:tblPr>
              <a:tblGrid>
                <a:gridCol w="1262674">
                  <a:extLst>
                    <a:ext uri="{9D8B030D-6E8A-4147-A177-3AD203B41FA5}">
                      <a16:colId xmlns:a16="http://schemas.microsoft.com/office/drawing/2014/main" val="3004172415"/>
                    </a:ext>
                  </a:extLst>
                </a:gridCol>
                <a:gridCol w="372870">
                  <a:extLst>
                    <a:ext uri="{9D8B030D-6E8A-4147-A177-3AD203B41FA5}">
                      <a16:colId xmlns:a16="http://schemas.microsoft.com/office/drawing/2014/main" val="1900914336"/>
                    </a:ext>
                  </a:extLst>
                </a:gridCol>
                <a:gridCol w="1610120">
                  <a:extLst>
                    <a:ext uri="{9D8B030D-6E8A-4147-A177-3AD203B41FA5}">
                      <a16:colId xmlns:a16="http://schemas.microsoft.com/office/drawing/2014/main" val="2691620089"/>
                    </a:ext>
                  </a:extLst>
                </a:gridCol>
                <a:gridCol w="1016916">
                  <a:extLst>
                    <a:ext uri="{9D8B030D-6E8A-4147-A177-3AD203B41FA5}">
                      <a16:colId xmlns:a16="http://schemas.microsoft.com/office/drawing/2014/main" val="1606638260"/>
                    </a:ext>
                  </a:extLst>
                </a:gridCol>
                <a:gridCol w="1066152">
                  <a:extLst>
                    <a:ext uri="{9D8B030D-6E8A-4147-A177-3AD203B41FA5}">
                      <a16:colId xmlns:a16="http://schemas.microsoft.com/office/drawing/2014/main" val="3526003932"/>
                    </a:ext>
                  </a:extLst>
                </a:gridCol>
                <a:gridCol w="4043855">
                  <a:extLst>
                    <a:ext uri="{9D8B030D-6E8A-4147-A177-3AD203B41FA5}">
                      <a16:colId xmlns:a16="http://schemas.microsoft.com/office/drawing/2014/main" val="1479255383"/>
                    </a:ext>
                  </a:extLst>
                </a:gridCol>
              </a:tblGrid>
              <a:tr h="237567">
                <a:tc gridSpan="2">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現行の予防計画の</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記載事項</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gridSpan="3">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予防計画に追加する記載事項</a:t>
                      </a: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体制整備の</a:t>
                      </a:r>
                      <a:r>
                        <a:rPr kumimoji="1" lang="ja-JP" altLang="en-US" sz="1400" b="1" dirty="0" smtClean="0">
                          <a:solidFill>
                            <a:srgbClr val="FFFF00"/>
                          </a:solidFill>
                          <a:latin typeface="ＭＳ ゴシック" panose="020B0609070205080204" pitchFamily="49" charset="-128"/>
                          <a:ea typeface="ＭＳ ゴシック" panose="020B0609070205080204" pitchFamily="49" charset="-128"/>
                        </a:rPr>
                        <a:t>数値目標の例</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（注１）</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509389288"/>
                  </a:ext>
                </a:extLst>
              </a:tr>
              <a:tr h="198671">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１　感染症の発生の予防・まん延の防止のための施策★</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nchor="ctr"/>
                </a:tc>
                <a:tc>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l"/>
                      <a:endParaRPr kumimoji="1" lang="ja-JP" altLang="en-US" sz="10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8273752"/>
                  </a:ext>
                </a:extLst>
              </a:tr>
              <a:tr h="370840">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２　医療提供体制の確保</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nchor="ctr"/>
                </a:tc>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入院</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確保病床数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発熱外来</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医療機関数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医療人材</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確保数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後方支援</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医療機関数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自宅療養者等への医療の提供</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　</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　　　　　　　　　　医療機関数</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ＰＰＥ</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備蓄数量</a:t>
                      </a:r>
                      <a:endParaRPr kumimoji="1" lang="ja-JP" altLang="en-US" sz="1200" b="1" dirty="0">
                        <a:solidFill>
                          <a:srgbClr val="FF0000"/>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370744145"/>
                  </a:ext>
                </a:extLst>
              </a:tr>
              <a:tr h="273348">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1" dirty="0" smtClean="0">
                          <a:solidFill>
                            <a:schemeClr val="tx1"/>
                          </a:solidFill>
                          <a:latin typeface="ＭＳ ゴシック" panose="020B0609070205080204" pitchFamily="49" charset="-128"/>
                          <a:ea typeface="ＭＳ ゴシック" panose="020B0609070205080204" pitchFamily="49" charset="-128"/>
                        </a:rPr>
                        <a:t>①情報収集、調査研究☆</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4060648052"/>
                  </a:ext>
                </a:extLst>
              </a:tr>
              <a:tr h="370840">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②</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検査</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の実施体制・検査能力 の向上★</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検査の実施件数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（実施能力）★</a:t>
                      </a: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・検査設備の整備数★</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364162671"/>
                  </a:ext>
                </a:extLst>
              </a:tr>
              <a:tr h="233592">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③感染症の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患者の移送</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体制の確保★</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586857374"/>
                  </a:ext>
                </a:extLst>
              </a:tr>
              <a:tr h="269372">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④</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宿泊施設</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の確保☆</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宿泊療養施設</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確保居室数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677574643"/>
                  </a:ext>
                </a:extLst>
              </a:tr>
              <a:tr h="370840">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⑤</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宿泊療養・自宅療養</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体制の確保（医療に関する事項を除く）★</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algn="l"/>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・協定締結医療機関（</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自宅療養者等への医療の提供</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の</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医療機関数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（再掲）</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726142224"/>
                  </a:ext>
                </a:extLst>
              </a:tr>
              <a:tr h="258305">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⑥都道府県知事の指示権限･総合調整権限の発動要件</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pPr algn="l"/>
                      <a:endParaRPr kumimoji="1" lang="ja-JP" altLang="en-US" sz="1200" b="1" dirty="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597533237"/>
                  </a:ext>
                </a:extLst>
              </a:tr>
              <a:tr h="249494">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⑦</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人材</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の養成・資質の向上★</a:t>
                      </a:r>
                    </a:p>
                  </a:txBody>
                  <a:tcPr anchor="ctr"/>
                </a:tc>
                <a:tc hMerge="1">
                  <a:txBody>
                    <a:bodyPr/>
                    <a:lstStyle/>
                    <a:p>
                      <a:pPr algn="l"/>
                      <a:endParaRPr kumimoji="1" lang="ja-JP" altLang="en-US" sz="1200" b="1" dirty="0" smtClean="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・医療従事者や保健所職員等の研修・訓練回数★</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87213015"/>
                  </a:ext>
                </a:extLst>
              </a:tr>
              <a:tr h="253470">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⑧</a:t>
                      </a:r>
                      <a:r>
                        <a:rPr kumimoji="1" lang="ja-JP" altLang="en-US" sz="1200" b="1" dirty="0" smtClean="0">
                          <a:solidFill>
                            <a:srgbClr val="FF0000"/>
                          </a:solidFill>
                          <a:latin typeface="ＭＳ ゴシック" panose="020B0609070205080204" pitchFamily="49" charset="-128"/>
                          <a:ea typeface="ＭＳ ゴシック" panose="020B0609070205080204" pitchFamily="49" charset="-128"/>
                        </a:rPr>
                        <a:t>保健所</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の体制整備★</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smtClean="0">
                        <a:solidFill>
                          <a:schemeClr val="tx1"/>
                        </a:solidFill>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377642781"/>
                  </a:ext>
                </a:extLst>
              </a:tr>
              <a:tr h="370840">
                <a:tc gridSpan="3">
                  <a:txBody>
                    <a:bodyPr/>
                    <a:lstStyle/>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３　緊急時の感染症の発生の予防・</a:t>
                      </a:r>
                      <a:r>
                        <a:rPr kumimoji="1" lang="ja-JP" altLang="en-US" sz="1200" b="1" dirty="0" err="1" smtClean="0">
                          <a:solidFill>
                            <a:schemeClr val="tx1"/>
                          </a:solidFill>
                          <a:latin typeface="ＭＳ ゴシック" panose="020B0609070205080204" pitchFamily="49" charset="-128"/>
                          <a:ea typeface="ＭＳ ゴシック" panose="020B0609070205080204" pitchFamily="49" charset="-128"/>
                        </a:rPr>
                        <a:t>まん</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延の防止、医療提供のための施策★</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hMerge="1">
                  <a:txBody>
                    <a:bodyPr/>
                    <a:lstStyle/>
                    <a:p>
                      <a:endParaRPr kumimoji="1" lang="ja-JP" altLang="en-US"/>
                    </a:p>
                  </a:txBody>
                  <a:tcPr/>
                </a:tc>
                <a:tc gridSpan="2">
                  <a:txBody>
                    <a:bodyPr/>
                    <a:lstStyle/>
                    <a:p>
                      <a:pPr algn="l"/>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緊急時における検査の実施のための施策を追加。★</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c>
                  <a:txBody>
                    <a:bodyPr/>
                    <a:lstStyle/>
                    <a:p>
                      <a:pPr algn="l"/>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122388598"/>
                  </a:ext>
                </a:extLst>
              </a:tr>
            </a:tbl>
          </a:graphicData>
        </a:graphic>
      </p:graphicFrame>
      <p:cxnSp>
        <p:nvCxnSpPr>
          <p:cNvPr id="9" name="直線コネクタ 8"/>
          <p:cNvCxnSpPr/>
          <p:nvPr/>
        </p:nvCxnSpPr>
        <p:spPr>
          <a:xfrm flipV="1">
            <a:off x="1926463" y="805336"/>
            <a:ext cx="15903" cy="56454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042824" y="1343770"/>
            <a:ext cx="2480807" cy="2385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554089" y="1343770"/>
            <a:ext cx="0" cy="1657847"/>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1677064" y="3013544"/>
            <a:ext cx="2846567"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1582471" y="3012808"/>
            <a:ext cx="7951" cy="256032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677063" y="5573864"/>
            <a:ext cx="1892410"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3561522" y="5573865"/>
            <a:ext cx="15902" cy="44918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r>
              <a:rPr kumimoji="1" lang="en-US" altLang="ja-JP" dirty="0" smtClean="0"/>
              <a:t>2</a:t>
            </a:r>
            <a:endParaRPr kumimoji="1" lang="ja-JP" altLang="en-US" dirty="0"/>
          </a:p>
        </p:txBody>
      </p:sp>
    </p:spTree>
    <p:extLst>
      <p:ext uri="{BB962C8B-B14F-4D97-AF65-F5344CB8AC3E}">
        <p14:creationId xmlns:p14="http://schemas.microsoft.com/office/powerpoint/2010/main" val="296049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129396" y="2379898"/>
            <a:ext cx="9670211" cy="830997"/>
          </a:xfrm>
          <a:prstGeom prst="rect">
            <a:avLst/>
          </a:prstGeom>
          <a:noFill/>
        </p:spPr>
        <p:txBody>
          <a:bodyPr wrap="square" rtlCol="0">
            <a:spAutoFit/>
          </a:bodyPr>
          <a:lstStyle/>
          <a:p>
            <a:pPr algn="ctr"/>
            <a:r>
              <a:rPr lang="ja-JP" altLang="en-US" sz="4800" b="1" dirty="0" smtClean="0">
                <a:solidFill>
                  <a:srgbClr val="002060"/>
                </a:solidFill>
                <a:latin typeface="游ゴシック" panose="020B0400000000000000" pitchFamily="50" charset="-128"/>
                <a:ea typeface="游ゴシック" panose="020B0400000000000000" pitchFamily="50" charset="-128"/>
              </a:rPr>
              <a:t>北海道における検討の進め方</a:t>
            </a:r>
            <a:endParaRPr lang="en-US" altLang="ja-JP" sz="4800" b="1" dirty="0" smtClean="0">
              <a:solidFill>
                <a:srgbClr val="00206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891271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1"/>
            <a:ext cx="9906000" cy="575719"/>
          </a:xfrm>
          <a:prstGeom prst="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solidFill>
                  <a:schemeClr val="tx1"/>
                </a:solidFill>
                <a:latin typeface="游ゴシック" panose="020B0400000000000000" pitchFamily="50" charset="-128"/>
              </a:rPr>
              <a:t>北海道予防計画（第５版）　</a:t>
            </a:r>
            <a:r>
              <a:rPr lang="en-US" altLang="ja-JP" sz="2000" b="1" dirty="0" smtClean="0">
                <a:solidFill>
                  <a:schemeClr val="tx1"/>
                </a:solidFill>
                <a:latin typeface="游ゴシック" panose="020B0400000000000000" pitchFamily="50" charset="-128"/>
              </a:rPr>
              <a:t>【</a:t>
            </a:r>
            <a:r>
              <a:rPr lang="ja-JP" altLang="en-US" sz="2000" b="1" dirty="0" smtClean="0">
                <a:solidFill>
                  <a:schemeClr val="tx1"/>
                </a:solidFill>
                <a:latin typeface="游ゴシック" panose="020B0400000000000000" pitchFamily="50" charset="-128"/>
              </a:rPr>
              <a:t>現行計画</a:t>
            </a:r>
            <a:r>
              <a:rPr lang="en-US" altLang="ja-JP" sz="2000" b="1" dirty="0" smtClean="0">
                <a:solidFill>
                  <a:schemeClr val="tx1"/>
                </a:solidFill>
                <a:latin typeface="游ゴシック" panose="020B0400000000000000" pitchFamily="50" charset="-128"/>
              </a:rPr>
              <a:t>】</a:t>
            </a:r>
            <a:endParaRPr lang="ja-JP" altLang="en-US" sz="2000" b="1" dirty="0">
              <a:solidFill>
                <a:schemeClr val="tx1"/>
              </a:solidFill>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3</a:t>
            </a:r>
            <a:endParaRPr kumimoji="1" lang="ja-JP" altLang="en-US" dirty="0"/>
          </a:p>
        </p:txBody>
      </p:sp>
      <p:pic>
        <p:nvPicPr>
          <p:cNvPr id="2" name="図 1"/>
          <p:cNvPicPr>
            <a:picLocks noChangeAspect="1"/>
          </p:cNvPicPr>
          <p:nvPr/>
        </p:nvPicPr>
        <p:blipFill>
          <a:blip r:embed="rId2"/>
          <a:stretch>
            <a:fillRect/>
          </a:stretch>
        </p:blipFill>
        <p:spPr>
          <a:xfrm>
            <a:off x="1048407" y="687834"/>
            <a:ext cx="3570143" cy="4486612"/>
          </a:xfrm>
          <a:prstGeom prst="rect">
            <a:avLst/>
          </a:prstGeom>
          <a:ln w="19050">
            <a:solidFill>
              <a:schemeClr val="bg1">
                <a:lumMod val="50000"/>
              </a:schemeClr>
            </a:solidFill>
          </a:ln>
        </p:spPr>
      </p:pic>
      <p:pic>
        <p:nvPicPr>
          <p:cNvPr id="3" name="図 2"/>
          <p:cNvPicPr>
            <a:picLocks noChangeAspect="1"/>
          </p:cNvPicPr>
          <p:nvPr/>
        </p:nvPicPr>
        <p:blipFill>
          <a:blip r:embed="rId3"/>
          <a:stretch>
            <a:fillRect/>
          </a:stretch>
        </p:blipFill>
        <p:spPr>
          <a:xfrm>
            <a:off x="274319" y="2475589"/>
            <a:ext cx="3056845" cy="4303715"/>
          </a:xfrm>
          <a:prstGeom prst="rect">
            <a:avLst/>
          </a:prstGeom>
          <a:ln w="19050">
            <a:solidFill>
              <a:schemeClr val="bg1">
                <a:lumMod val="50000"/>
              </a:schemeClr>
            </a:solidFill>
          </a:ln>
        </p:spPr>
      </p:pic>
      <p:pic>
        <p:nvPicPr>
          <p:cNvPr id="6" name="図 5"/>
          <p:cNvPicPr>
            <a:picLocks noChangeAspect="1"/>
          </p:cNvPicPr>
          <p:nvPr/>
        </p:nvPicPr>
        <p:blipFill>
          <a:blip r:embed="rId4"/>
          <a:stretch>
            <a:fillRect/>
          </a:stretch>
        </p:blipFill>
        <p:spPr>
          <a:xfrm>
            <a:off x="3138079" y="2475589"/>
            <a:ext cx="3165895" cy="4303715"/>
          </a:xfrm>
          <a:prstGeom prst="rect">
            <a:avLst/>
          </a:prstGeom>
          <a:ln w="19050">
            <a:solidFill>
              <a:schemeClr val="bg1">
                <a:lumMod val="50000"/>
              </a:schemeClr>
            </a:solidFill>
          </a:ln>
        </p:spPr>
      </p:pic>
      <p:sp>
        <p:nvSpPr>
          <p:cNvPr id="7" name="テキスト ボックス 6"/>
          <p:cNvSpPr txBox="1"/>
          <p:nvPr/>
        </p:nvSpPr>
        <p:spPr>
          <a:xfrm>
            <a:off x="6303974" y="792093"/>
            <a:ext cx="3602026" cy="4278094"/>
          </a:xfrm>
          <a:prstGeom prst="rect">
            <a:avLst/>
          </a:prstGeom>
          <a:noFill/>
        </p:spPr>
        <p:txBody>
          <a:bodyPr wrap="square" rtlCol="0">
            <a:spAutoFit/>
          </a:bodyPr>
          <a:lstStyle/>
          <a:p>
            <a:r>
              <a:rPr kumimoji="1" lang="en-US" altLang="ja-JP" sz="2000" dirty="0" smtClean="0"/>
              <a:t>【</a:t>
            </a:r>
            <a:r>
              <a:rPr kumimoji="1" lang="ja-JP" altLang="en-US" sz="2000" dirty="0" smtClean="0"/>
              <a:t>現行計画（</a:t>
            </a:r>
            <a:r>
              <a:rPr kumimoji="1" lang="en-US" altLang="ja-JP" sz="2000" dirty="0" smtClean="0"/>
              <a:t>H30</a:t>
            </a:r>
            <a:r>
              <a:rPr kumimoji="1" lang="ja-JP" altLang="en-US" sz="2000" dirty="0" smtClean="0"/>
              <a:t>～</a:t>
            </a:r>
            <a:r>
              <a:rPr kumimoji="1" lang="en-US" altLang="ja-JP" sz="2000" dirty="0" smtClean="0"/>
              <a:t>R5</a:t>
            </a:r>
            <a:r>
              <a:rPr kumimoji="1" lang="ja-JP" altLang="en-US" sz="2000" dirty="0" smtClean="0"/>
              <a:t>年度）</a:t>
            </a:r>
            <a:endParaRPr kumimoji="1" lang="en-US" altLang="ja-JP" sz="2000" dirty="0" smtClean="0"/>
          </a:p>
          <a:p>
            <a:r>
              <a:rPr kumimoji="1" lang="ja-JP" altLang="en-US" sz="2000" dirty="0" smtClean="0"/>
              <a:t>　について</a:t>
            </a:r>
            <a:r>
              <a:rPr kumimoji="1" lang="en-US" altLang="ja-JP" sz="2000" dirty="0" smtClean="0"/>
              <a:t>】</a:t>
            </a:r>
          </a:p>
          <a:p>
            <a:endParaRPr kumimoji="1" lang="en-US" altLang="ja-JP" sz="2000" dirty="0" smtClean="0"/>
          </a:p>
          <a:p>
            <a:r>
              <a:rPr lang="ja-JP" altLang="en-US" sz="1600" dirty="0" smtClean="0"/>
              <a:t>・</a:t>
            </a:r>
            <a:r>
              <a:rPr lang="ja-JP" altLang="en-US" sz="1600" dirty="0" smtClean="0">
                <a:solidFill>
                  <a:srgbClr val="FF0000"/>
                </a:solidFill>
              </a:rPr>
              <a:t>新型インフルエンザ等対策特別措置法</a:t>
            </a:r>
            <a:r>
              <a:rPr lang="ja-JP" altLang="en-US" sz="1600" dirty="0" smtClean="0"/>
              <a:t>が制定されたこと</a:t>
            </a:r>
            <a:r>
              <a:rPr lang="ja-JP" altLang="en-US" sz="1600" dirty="0" smtClean="0">
                <a:solidFill>
                  <a:srgbClr val="FF0000"/>
                </a:solidFill>
              </a:rPr>
              <a:t>をはじめ、感染症に関する法制度等が大きく変化していることを踏まえ策定</a:t>
            </a:r>
            <a:r>
              <a:rPr lang="ja-JP" altLang="en-US" sz="1600" dirty="0" smtClean="0"/>
              <a:t>。</a:t>
            </a:r>
            <a:endParaRPr lang="en-US" altLang="ja-JP" sz="1600" dirty="0" smtClean="0"/>
          </a:p>
          <a:p>
            <a:endParaRPr lang="en-US" altLang="ja-JP" sz="2000" dirty="0"/>
          </a:p>
          <a:p>
            <a:r>
              <a:rPr lang="ja-JP" altLang="en-US" sz="1600" dirty="0" smtClean="0"/>
              <a:t>・</a:t>
            </a:r>
            <a:r>
              <a:rPr lang="ja-JP" altLang="en-US" sz="1600" dirty="0" smtClean="0">
                <a:solidFill>
                  <a:srgbClr val="FF0000"/>
                </a:solidFill>
              </a:rPr>
              <a:t>平成</a:t>
            </a:r>
            <a:r>
              <a:rPr lang="en-US" altLang="ja-JP" sz="1600" dirty="0" smtClean="0">
                <a:solidFill>
                  <a:srgbClr val="FF0000"/>
                </a:solidFill>
              </a:rPr>
              <a:t>28</a:t>
            </a:r>
            <a:r>
              <a:rPr lang="ja-JP" altLang="en-US" sz="1600" dirty="0" smtClean="0">
                <a:solidFill>
                  <a:srgbClr val="FF0000"/>
                </a:solidFill>
              </a:rPr>
              <a:t>年の感染症法</a:t>
            </a:r>
            <a:endParaRPr lang="en-US" altLang="ja-JP" sz="1600" dirty="0" smtClean="0">
              <a:solidFill>
                <a:srgbClr val="FF0000"/>
              </a:solidFill>
            </a:endParaRPr>
          </a:p>
          <a:p>
            <a:r>
              <a:rPr lang="ja-JP" altLang="en-US" sz="1600" dirty="0" smtClean="0">
                <a:solidFill>
                  <a:srgbClr val="FF0000"/>
                </a:solidFill>
              </a:rPr>
              <a:t>・国の基本指針</a:t>
            </a:r>
            <a:endParaRPr lang="en-US" altLang="ja-JP" sz="1600" dirty="0" smtClean="0">
              <a:solidFill>
                <a:srgbClr val="FF0000"/>
              </a:solidFill>
            </a:endParaRPr>
          </a:p>
          <a:p>
            <a:r>
              <a:rPr lang="ja-JP" altLang="en-US" sz="1600" dirty="0" smtClean="0">
                <a:solidFill>
                  <a:srgbClr val="FF0000"/>
                </a:solidFill>
              </a:rPr>
              <a:t>・「特定感染症予防指針」</a:t>
            </a:r>
            <a:r>
              <a:rPr lang="ja-JP" altLang="en-US" sz="1600" dirty="0" smtClean="0"/>
              <a:t> 　（インフルエンザ</a:t>
            </a:r>
            <a:r>
              <a:rPr lang="en-US" altLang="ja-JP" sz="1600" dirty="0" smtClean="0"/>
              <a:t>(H11.12)</a:t>
            </a:r>
            <a:r>
              <a:rPr lang="ja-JP" altLang="en-US" sz="1600" dirty="0" err="1" smtClean="0"/>
              <a:t>、</a:t>
            </a:r>
            <a:r>
              <a:rPr lang="ja-JP" altLang="en-US" sz="1600" dirty="0" smtClean="0"/>
              <a:t>性感染症</a:t>
            </a:r>
            <a:r>
              <a:rPr lang="en-US" altLang="ja-JP" sz="1600" dirty="0" smtClean="0"/>
              <a:t>(H12.2)</a:t>
            </a:r>
            <a:r>
              <a:rPr lang="ja-JP" altLang="en-US" sz="1600" dirty="0" err="1" smtClean="0"/>
              <a:t>、</a:t>
            </a:r>
            <a:r>
              <a:rPr lang="ja-JP" altLang="en-US" sz="1600" dirty="0" smtClean="0"/>
              <a:t>結核</a:t>
            </a:r>
            <a:r>
              <a:rPr lang="en-US" altLang="ja-JP" sz="1600" dirty="0" smtClean="0"/>
              <a:t>(H19.3)</a:t>
            </a:r>
            <a:r>
              <a:rPr lang="ja-JP" altLang="en-US" sz="1600" dirty="0" err="1" smtClean="0"/>
              <a:t>、</a:t>
            </a:r>
            <a:r>
              <a:rPr lang="ja-JP" altLang="en-US" sz="1600" dirty="0" smtClean="0"/>
              <a:t>麻しん</a:t>
            </a:r>
            <a:r>
              <a:rPr lang="en-US" altLang="ja-JP" sz="1600" dirty="0" smtClean="0"/>
              <a:t>(H19.12)</a:t>
            </a:r>
            <a:r>
              <a:rPr lang="ja-JP" altLang="en-US" sz="1600" dirty="0" err="1" smtClean="0"/>
              <a:t>、</a:t>
            </a:r>
            <a:r>
              <a:rPr lang="ja-JP" altLang="en-US" sz="1600" dirty="0" smtClean="0"/>
              <a:t>後天性免疫不全症候群</a:t>
            </a:r>
            <a:r>
              <a:rPr lang="en-US" altLang="ja-JP" sz="1600" dirty="0" smtClean="0"/>
              <a:t>(H24.1)</a:t>
            </a:r>
            <a:r>
              <a:rPr lang="ja-JP" altLang="en-US" sz="1600" dirty="0" err="1" smtClean="0"/>
              <a:t>、</a:t>
            </a:r>
            <a:r>
              <a:rPr lang="ja-JP" altLang="en-US" sz="1600" dirty="0" smtClean="0"/>
              <a:t>風しん</a:t>
            </a:r>
            <a:r>
              <a:rPr lang="en-US" altLang="ja-JP" sz="1600" dirty="0" smtClean="0"/>
              <a:t>(H26.3)</a:t>
            </a:r>
            <a:r>
              <a:rPr lang="ja-JP" altLang="en-US" sz="1600" dirty="0" err="1" smtClean="0"/>
              <a:t>、</a:t>
            </a:r>
            <a:r>
              <a:rPr lang="ja-JP" altLang="en-US" sz="1600" dirty="0" smtClean="0"/>
              <a:t>蚊媒介感染症</a:t>
            </a:r>
            <a:r>
              <a:rPr lang="en-US" altLang="ja-JP" sz="1600" dirty="0" smtClean="0"/>
              <a:t>(H27.4</a:t>
            </a:r>
            <a:r>
              <a:rPr lang="ja-JP" altLang="en-US" sz="1600" dirty="0" smtClean="0"/>
              <a:t>））</a:t>
            </a:r>
            <a:endParaRPr lang="en-US" altLang="ja-JP" sz="1600" dirty="0" smtClean="0"/>
          </a:p>
          <a:p>
            <a:r>
              <a:rPr lang="ja-JP" altLang="en-US" sz="1600" dirty="0" smtClean="0"/>
              <a:t>・</a:t>
            </a:r>
            <a:r>
              <a:rPr lang="ja-JP" altLang="en-US" sz="1600" dirty="0" smtClean="0">
                <a:solidFill>
                  <a:srgbClr val="FF0000"/>
                </a:solidFill>
              </a:rPr>
              <a:t>エキノコックス症（</a:t>
            </a:r>
            <a:r>
              <a:rPr lang="ja-JP" altLang="en-US" sz="1600" dirty="0" smtClean="0"/>
              <a:t>本道の地域特性）</a:t>
            </a:r>
            <a:endParaRPr kumimoji="1" lang="en-US" altLang="ja-JP" sz="1600" dirty="0" smtClean="0"/>
          </a:p>
        </p:txBody>
      </p:sp>
    </p:spTree>
    <p:extLst>
      <p:ext uri="{BB962C8B-B14F-4D97-AF65-F5344CB8AC3E}">
        <p14:creationId xmlns:p14="http://schemas.microsoft.com/office/powerpoint/2010/main" val="285987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140580" y="75900"/>
            <a:ext cx="4477109" cy="692982"/>
          </a:xfrm>
          <a:prstGeom prst="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solidFill>
                  <a:schemeClr val="tx1"/>
                </a:solidFill>
                <a:latin typeface="游ゴシック" panose="020B0400000000000000" pitchFamily="50" charset="-128"/>
                <a:ea typeface="游ゴシック" panose="020B0400000000000000" pitchFamily="50" charset="-128"/>
              </a:rPr>
              <a:t>次期「北海道感染症予防計画」策定</a:t>
            </a:r>
            <a:r>
              <a:rPr lang="ja-JP" altLang="en-US" sz="2000" b="1" dirty="0">
                <a:solidFill>
                  <a:schemeClr val="tx1"/>
                </a:solidFill>
                <a:latin typeface="游ゴシック" panose="020B0400000000000000" pitchFamily="50" charset="-128"/>
                <a:ea typeface="游ゴシック" panose="020B0400000000000000" pitchFamily="50" charset="-128"/>
              </a:rPr>
              <a:t>に向けた検討体制に</a:t>
            </a:r>
            <a:r>
              <a:rPr lang="ja-JP" altLang="en-US" sz="2000" b="1" dirty="0" smtClean="0">
                <a:solidFill>
                  <a:schemeClr val="tx1"/>
                </a:solidFill>
                <a:latin typeface="游ゴシック" panose="020B0400000000000000" pitchFamily="50" charset="-128"/>
                <a:ea typeface="游ゴシック" panose="020B0400000000000000" pitchFamily="50" charset="-128"/>
              </a:rPr>
              <a:t>ついて</a:t>
            </a:r>
            <a:endParaRPr lang="ja-JP" altLang="en-US" sz="2000" b="1" dirty="0">
              <a:solidFill>
                <a:schemeClr val="tx1"/>
              </a:solidFill>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lang="en-US" altLang="ja-JP" dirty="0" smtClean="0"/>
              <a:t>5</a:t>
            </a:r>
            <a:endParaRPr lang="ja-JP" altLang="en-US" dirty="0"/>
          </a:p>
        </p:txBody>
      </p:sp>
      <p:sp>
        <p:nvSpPr>
          <p:cNvPr id="52" name="テキスト ボックス 51"/>
          <p:cNvSpPr txBox="1"/>
          <p:nvPr/>
        </p:nvSpPr>
        <p:spPr>
          <a:xfrm>
            <a:off x="34734" y="773078"/>
            <a:ext cx="4649637" cy="5919385"/>
          </a:xfrm>
          <a:prstGeom prst="roundRect">
            <a:avLst>
              <a:gd name="adj" fmla="val 10548"/>
            </a:avLst>
          </a:prstGeom>
          <a:solidFill>
            <a:schemeClr val="accent5">
              <a:lumMod val="50000"/>
            </a:schemeClr>
          </a:solidFill>
        </p:spPr>
        <p:txBody>
          <a:bodyPr wrap="square" rtlCol="0" anchor="ctr" anchorCtr="0">
            <a:noAutofit/>
          </a:bodyPr>
          <a:lstStyle/>
          <a:p>
            <a:pPr algn="ctr"/>
            <a:r>
              <a:rPr lang="zh-TW" altLang="en-US" sz="3200" b="1" dirty="0">
                <a:solidFill>
                  <a:schemeClr val="bg1"/>
                </a:solidFill>
                <a:latin typeface="游ゴシック" panose="020B0400000000000000" pitchFamily="50" charset="-128"/>
                <a:ea typeface="游ゴシック" panose="020B0400000000000000" pitchFamily="50" charset="-128"/>
              </a:rPr>
              <a:t>北海道感染症</a:t>
            </a:r>
            <a:r>
              <a:rPr lang="zh-TW" altLang="en-US" sz="3200" b="1" dirty="0" smtClean="0">
                <a:solidFill>
                  <a:schemeClr val="bg1"/>
                </a:solidFill>
                <a:latin typeface="游ゴシック" panose="020B0400000000000000" pitchFamily="50" charset="-128"/>
                <a:ea typeface="游ゴシック" panose="020B0400000000000000" pitchFamily="50" charset="-128"/>
              </a:rPr>
              <a:t>対策</a:t>
            </a: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r>
              <a:rPr lang="zh-TW" altLang="en-US" sz="3200" b="1" dirty="0" smtClean="0">
                <a:solidFill>
                  <a:schemeClr val="bg1"/>
                </a:solidFill>
                <a:latin typeface="游ゴシック" panose="020B0400000000000000" pitchFamily="50" charset="-128"/>
                <a:ea typeface="游ゴシック" panose="020B0400000000000000" pitchFamily="50" charset="-128"/>
              </a:rPr>
              <a:t>連携協議会</a:t>
            </a: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smtClean="0">
              <a:solidFill>
                <a:schemeClr val="bg1"/>
              </a:solidFill>
              <a:latin typeface="游ゴシック" panose="020B0400000000000000" pitchFamily="50" charset="-128"/>
              <a:ea typeface="游ゴシック" panose="020B0400000000000000" pitchFamily="50" charset="-128"/>
            </a:endParaRPr>
          </a:p>
          <a:p>
            <a:pPr algn="ctr"/>
            <a:endParaRPr lang="zh-TW" altLang="en-US" sz="3200" b="1" dirty="0">
              <a:solidFill>
                <a:schemeClr val="bg1"/>
              </a:solidFill>
              <a:latin typeface="游ゴシック" panose="020B0400000000000000" pitchFamily="50" charset="-128"/>
              <a:ea typeface="游ゴシック" panose="020B0400000000000000" pitchFamily="50" charset="-128"/>
            </a:endParaRPr>
          </a:p>
        </p:txBody>
      </p:sp>
      <p:sp>
        <p:nvSpPr>
          <p:cNvPr id="51" name="テキスト ボックス 50"/>
          <p:cNvSpPr txBox="1"/>
          <p:nvPr/>
        </p:nvSpPr>
        <p:spPr>
          <a:xfrm>
            <a:off x="308517" y="2631200"/>
            <a:ext cx="1981477" cy="3549795"/>
          </a:xfrm>
          <a:prstGeom prst="roundRect">
            <a:avLst>
              <a:gd name="adj" fmla="val 10548"/>
            </a:avLst>
          </a:prstGeom>
          <a:solidFill>
            <a:schemeClr val="accent1">
              <a:lumMod val="75000"/>
            </a:schemeClr>
          </a:solidFill>
        </p:spPr>
        <p:txBody>
          <a:bodyPr wrap="square" rtlCol="0" anchor="ctr" anchorCtr="0">
            <a:noAutofit/>
          </a:bodyPr>
          <a:lstStyle/>
          <a:p>
            <a:pPr algn="ctr"/>
            <a:r>
              <a:rPr lang="zh-TW" altLang="en-US" sz="2000" b="1" dirty="0" smtClean="0">
                <a:solidFill>
                  <a:schemeClr val="bg1"/>
                </a:solidFill>
                <a:latin typeface="游ゴシック" panose="020B0400000000000000" pitchFamily="50" charset="-128"/>
                <a:ea typeface="游ゴシック" panose="020B0400000000000000" pitchFamily="50" charset="-128"/>
              </a:rPr>
              <a:t>北海道</a:t>
            </a:r>
            <a:r>
              <a:rPr lang="ja-JP" altLang="en-US" sz="2000" b="1" dirty="0" smtClean="0">
                <a:solidFill>
                  <a:schemeClr val="bg1"/>
                </a:solidFill>
                <a:latin typeface="游ゴシック" panose="020B0400000000000000" pitchFamily="50" charset="-128"/>
                <a:ea typeface="游ゴシック" panose="020B0400000000000000" pitchFamily="50" charset="-128"/>
              </a:rPr>
              <a:t>新興・再興感染症等対策専門会議</a:t>
            </a:r>
            <a:endParaRPr lang="en-US" altLang="ja-JP" sz="2000" b="1" dirty="0" smtClean="0">
              <a:solidFill>
                <a:schemeClr val="bg1"/>
              </a:solidFill>
              <a:latin typeface="游ゴシック" panose="020B0400000000000000" pitchFamily="50" charset="-128"/>
              <a:ea typeface="游ゴシック" panose="020B0400000000000000" pitchFamily="50" charset="-128"/>
            </a:endParaRPr>
          </a:p>
          <a:p>
            <a:pPr algn="ctr"/>
            <a:endParaRPr lang="zh-TW" altLang="en-US" sz="3200" b="1" dirty="0">
              <a:solidFill>
                <a:schemeClr val="bg1"/>
              </a:solidFill>
              <a:latin typeface="游ゴシック" panose="020B0400000000000000" pitchFamily="50" charset="-128"/>
              <a:ea typeface="游ゴシック" panose="020B0400000000000000" pitchFamily="50" charset="-128"/>
            </a:endParaRPr>
          </a:p>
        </p:txBody>
      </p:sp>
      <p:sp>
        <p:nvSpPr>
          <p:cNvPr id="54" name="テキスト ボックス 53"/>
          <p:cNvSpPr txBox="1"/>
          <p:nvPr/>
        </p:nvSpPr>
        <p:spPr>
          <a:xfrm>
            <a:off x="2379135" y="2631200"/>
            <a:ext cx="2324819" cy="3549795"/>
          </a:xfrm>
          <a:prstGeom prst="roundRect">
            <a:avLst>
              <a:gd name="adj" fmla="val 10548"/>
            </a:avLst>
          </a:prstGeom>
          <a:solidFill>
            <a:schemeClr val="accent1">
              <a:lumMod val="75000"/>
            </a:schemeClr>
          </a:solidFill>
        </p:spPr>
        <p:txBody>
          <a:bodyPr wrap="square" rtlCol="0" anchor="ctr" anchorCtr="0">
            <a:noAutofit/>
          </a:bodyPr>
          <a:lstStyle/>
          <a:p>
            <a:pPr algn="ctr"/>
            <a:r>
              <a:rPr lang="zh-TW" altLang="en-US" sz="1600" b="1" dirty="0" smtClean="0">
                <a:solidFill>
                  <a:schemeClr val="bg1"/>
                </a:solidFill>
                <a:latin typeface="游ゴシック" panose="020B0400000000000000" pitchFamily="50" charset="-128"/>
                <a:ea typeface="游ゴシック" panose="020B0400000000000000" pitchFamily="50" charset="-128"/>
              </a:rPr>
              <a:t>北海道</a:t>
            </a:r>
            <a:r>
              <a:rPr lang="ja-JP" altLang="en-US" sz="1600" b="1" dirty="0" smtClean="0">
                <a:solidFill>
                  <a:schemeClr val="bg1"/>
                </a:solidFill>
                <a:latin typeface="游ゴシック" panose="020B0400000000000000" pitchFamily="50" charset="-128"/>
                <a:ea typeface="游ゴシック" panose="020B0400000000000000" pitchFamily="50" charset="-128"/>
              </a:rPr>
              <a:t>新興・再興感染症等対策専門会議医療体制専門部会</a:t>
            </a:r>
            <a:endParaRPr lang="en-US" altLang="ja-JP" sz="1600" b="1" dirty="0" smtClean="0">
              <a:solidFill>
                <a:schemeClr val="bg1"/>
              </a:solidFill>
              <a:latin typeface="游ゴシック" panose="020B0400000000000000" pitchFamily="50" charset="-128"/>
              <a:ea typeface="游ゴシック" panose="020B0400000000000000" pitchFamily="50" charset="-128"/>
            </a:endParaRPr>
          </a:p>
          <a:p>
            <a:pPr algn="ctr"/>
            <a:endParaRPr lang="en-US" altLang="zh-TW" sz="3200" b="1" dirty="0">
              <a:solidFill>
                <a:schemeClr val="bg1"/>
              </a:solidFill>
              <a:latin typeface="游ゴシック" panose="020B0400000000000000" pitchFamily="50" charset="-128"/>
              <a:ea typeface="游ゴシック" panose="020B0400000000000000" pitchFamily="50" charset="-128"/>
            </a:endParaRPr>
          </a:p>
        </p:txBody>
      </p:sp>
      <p:sp>
        <p:nvSpPr>
          <p:cNvPr id="2" name="テキスト ボックス 1"/>
          <p:cNvSpPr txBox="1"/>
          <p:nvPr/>
        </p:nvSpPr>
        <p:spPr>
          <a:xfrm>
            <a:off x="66383" y="2261868"/>
            <a:ext cx="4754880" cy="369332"/>
          </a:xfrm>
          <a:prstGeom prst="rect">
            <a:avLst/>
          </a:prstGeom>
          <a:noFill/>
        </p:spPr>
        <p:txBody>
          <a:bodyPr wrap="square" rtlCol="0">
            <a:spAutoFit/>
          </a:bodyPr>
          <a:lstStyle/>
          <a:p>
            <a:pPr algn="ctr"/>
            <a:r>
              <a:rPr kumimoji="1" lang="ja-JP" altLang="en-US" dirty="0" smtClean="0">
                <a:solidFill>
                  <a:schemeClr val="bg1"/>
                </a:solidFill>
              </a:rPr>
              <a:t>北海道感染症危機管理対策協議会を改組</a:t>
            </a:r>
            <a:endParaRPr kumimoji="1" lang="ja-JP" altLang="en-US" dirty="0">
              <a:solidFill>
                <a:schemeClr val="bg1"/>
              </a:solidFill>
            </a:endParaRPr>
          </a:p>
        </p:txBody>
      </p:sp>
      <p:sp>
        <p:nvSpPr>
          <p:cNvPr id="9" name="テキスト ボックス 8"/>
          <p:cNvSpPr txBox="1"/>
          <p:nvPr/>
        </p:nvSpPr>
        <p:spPr>
          <a:xfrm>
            <a:off x="333724" y="4844497"/>
            <a:ext cx="1930036" cy="1200329"/>
          </a:xfrm>
          <a:prstGeom prst="rect">
            <a:avLst/>
          </a:prstGeom>
          <a:noFill/>
        </p:spPr>
        <p:txBody>
          <a:bodyPr wrap="square" rtlCol="0">
            <a:spAutoFit/>
          </a:bodyPr>
          <a:lstStyle/>
          <a:p>
            <a:r>
              <a:rPr kumimoji="1" lang="ja-JP" altLang="en-US" dirty="0" smtClean="0"/>
              <a:t>　</a:t>
            </a:r>
            <a:r>
              <a:rPr kumimoji="1" lang="ja-JP" altLang="en-US" dirty="0" smtClean="0">
                <a:solidFill>
                  <a:schemeClr val="bg1"/>
                </a:solidFill>
              </a:rPr>
              <a:t>北海道新型コロナウイルス感染症対策専門会議を改組</a:t>
            </a:r>
            <a:endParaRPr kumimoji="1" lang="ja-JP" altLang="en-US" dirty="0">
              <a:solidFill>
                <a:schemeClr val="bg1"/>
              </a:solidFill>
            </a:endParaRPr>
          </a:p>
        </p:txBody>
      </p:sp>
      <p:sp>
        <p:nvSpPr>
          <p:cNvPr id="10" name="テキスト ボックス 9"/>
          <p:cNvSpPr txBox="1"/>
          <p:nvPr/>
        </p:nvSpPr>
        <p:spPr>
          <a:xfrm>
            <a:off x="2478290" y="4674214"/>
            <a:ext cx="2249114" cy="954107"/>
          </a:xfrm>
          <a:prstGeom prst="rect">
            <a:avLst/>
          </a:prstGeom>
          <a:noFill/>
        </p:spPr>
        <p:txBody>
          <a:bodyPr wrap="square" rtlCol="0">
            <a:spAutoFit/>
          </a:bodyPr>
          <a:lstStyle/>
          <a:p>
            <a:r>
              <a:rPr kumimoji="1" lang="ja-JP" altLang="en-US" sz="1400" dirty="0" smtClean="0">
                <a:solidFill>
                  <a:schemeClr val="bg1"/>
                </a:solidFill>
              </a:rPr>
              <a:t>多様な医療関係団体等から意見を聴取し、具体的な議論を進めるため、　Ｒ５年度新設（Ｒ５年度限り）</a:t>
            </a:r>
            <a:endParaRPr kumimoji="1" lang="ja-JP" altLang="en-US" sz="1400" dirty="0">
              <a:solidFill>
                <a:schemeClr val="bg1"/>
              </a:solidFill>
            </a:endParaRPr>
          </a:p>
        </p:txBody>
      </p:sp>
      <p:sp>
        <p:nvSpPr>
          <p:cNvPr id="3" name="大かっこ 2"/>
          <p:cNvSpPr/>
          <p:nvPr/>
        </p:nvSpPr>
        <p:spPr>
          <a:xfrm>
            <a:off x="346144" y="4844496"/>
            <a:ext cx="1917616" cy="1096597"/>
          </a:xfrm>
          <a:prstGeom prst="bracket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大かっこ 11"/>
          <p:cNvSpPr/>
          <p:nvPr/>
        </p:nvSpPr>
        <p:spPr>
          <a:xfrm>
            <a:off x="270045" y="1125655"/>
            <a:ext cx="4347556" cy="1140196"/>
          </a:xfrm>
          <a:prstGeom prst="bracket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大かっこ 12"/>
          <p:cNvSpPr/>
          <p:nvPr/>
        </p:nvSpPr>
        <p:spPr>
          <a:xfrm>
            <a:off x="5260959" y="4844497"/>
            <a:ext cx="3956858" cy="849269"/>
          </a:xfrm>
          <a:prstGeom prst="bracketPair">
            <a:avLst/>
          </a:prstGeom>
          <a:ln w="190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4821264" y="58168"/>
            <a:ext cx="4995596" cy="485029"/>
          </a:xfrm>
          <a:prstGeom prst="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solidFill>
                  <a:schemeClr val="tx1"/>
                </a:solidFill>
                <a:latin typeface="游ゴシック" panose="020B0400000000000000" pitchFamily="50" charset="-128"/>
              </a:rPr>
              <a:t>検討</a:t>
            </a:r>
            <a:r>
              <a:rPr lang="ja-JP" altLang="en-US" sz="2000" b="1" dirty="0">
                <a:solidFill>
                  <a:schemeClr val="tx1"/>
                </a:solidFill>
                <a:latin typeface="游ゴシック" panose="020B0400000000000000" pitchFamily="50" charset="-128"/>
              </a:rPr>
              <a:t>スケジュール</a:t>
            </a:r>
          </a:p>
        </p:txBody>
      </p:sp>
      <p:graphicFrame>
        <p:nvGraphicFramePr>
          <p:cNvPr id="15" name="表 14"/>
          <p:cNvGraphicFramePr>
            <a:graphicFrameLocks noGrp="1"/>
          </p:cNvGraphicFramePr>
          <p:nvPr>
            <p:extLst>
              <p:ext uri="{D42A27DB-BD31-4B8C-83A1-F6EECF244321}">
                <p14:modId xmlns:p14="http://schemas.microsoft.com/office/powerpoint/2010/main" val="4232145873"/>
              </p:ext>
            </p:extLst>
          </p:nvPr>
        </p:nvGraphicFramePr>
        <p:xfrm>
          <a:off x="4852912" y="602770"/>
          <a:ext cx="4963947" cy="5726098"/>
        </p:xfrm>
        <a:graphic>
          <a:graphicData uri="http://schemas.openxmlformats.org/drawingml/2006/table">
            <a:tbl>
              <a:tblPr firstRow="1" bandRow="1">
                <a:tableStyleId>{5C22544A-7EE6-4342-B048-85BDC9FD1C3A}</a:tableStyleId>
              </a:tblPr>
              <a:tblGrid>
                <a:gridCol w="958425">
                  <a:extLst>
                    <a:ext uri="{9D8B030D-6E8A-4147-A177-3AD203B41FA5}">
                      <a16:colId xmlns:a16="http://schemas.microsoft.com/office/drawing/2014/main" val="1191692173"/>
                    </a:ext>
                  </a:extLst>
                </a:gridCol>
                <a:gridCol w="4005522">
                  <a:extLst>
                    <a:ext uri="{9D8B030D-6E8A-4147-A177-3AD203B41FA5}">
                      <a16:colId xmlns:a16="http://schemas.microsoft.com/office/drawing/2014/main" val="452430762"/>
                    </a:ext>
                  </a:extLst>
                </a:gridCol>
              </a:tblGrid>
              <a:tr h="292758">
                <a:tc>
                  <a:txBody>
                    <a:bodyPr/>
                    <a:lstStyle/>
                    <a:p>
                      <a:pPr algn="ctr"/>
                      <a:r>
                        <a:rPr kumimoji="1" lang="ja-JP" altLang="en-US" b="1" dirty="0" smtClean="0">
                          <a:solidFill>
                            <a:schemeClr val="tx1"/>
                          </a:solidFill>
                          <a:latin typeface="ＭＳ ゴシック" panose="020B0609070205080204" pitchFamily="49" charset="-128"/>
                          <a:ea typeface="ＭＳ ゴシック" panose="020B0609070205080204" pitchFamily="49" charset="-128"/>
                        </a:rPr>
                        <a:t>年　月</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b="1" dirty="0" smtClean="0">
                          <a:solidFill>
                            <a:schemeClr val="tx1"/>
                          </a:solidFill>
                          <a:latin typeface="ＭＳ ゴシック" panose="020B0609070205080204" pitchFamily="49" charset="-128"/>
                          <a:ea typeface="ＭＳ ゴシック" panose="020B0609070205080204" pitchFamily="49" charset="-128"/>
                        </a:rPr>
                        <a:t>検討内容等</a:t>
                      </a:r>
                      <a:endParaRPr kumimoji="1" lang="ja-JP" altLang="en-US"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6887576"/>
                  </a:ext>
                </a:extLst>
              </a:tr>
              <a:tr h="512327">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Ｒ５</a:t>
                      </a:r>
                      <a:r>
                        <a:rPr kumimoji="1" lang="en-US" altLang="ja-JP" sz="1400" b="1" dirty="0" smtClean="0">
                          <a:latin typeface="ＭＳ ゴシック" panose="020B0609070205080204" pitchFamily="49" charset="-128"/>
                          <a:ea typeface="ＭＳ ゴシック" panose="020B0609070205080204" pitchFamily="49" charset="-128"/>
                        </a:rPr>
                        <a:t>.</a:t>
                      </a:r>
                      <a:r>
                        <a:rPr kumimoji="1" lang="ja-JP" altLang="en-US" sz="1400" b="1" dirty="0" smtClean="0">
                          <a:latin typeface="ＭＳ ゴシック" panose="020B0609070205080204" pitchFamily="49" charset="-128"/>
                          <a:ea typeface="ＭＳ ゴシック" panose="020B0609070205080204" pitchFamily="49" charset="-128"/>
                        </a:rPr>
                        <a:t>６月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第１回会議（全体スケジュール等の説明）　※開催済み</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893854257"/>
                  </a:ext>
                </a:extLst>
              </a:tr>
              <a:tr h="512327">
                <a:tc>
                  <a:txBody>
                    <a:bodyPr/>
                    <a:lstStyle/>
                    <a:p>
                      <a:pPr algn="ctr"/>
                      <a:r>
                        <a:rPr kumimoji="1" lang="ja-JP" altLang="en-US" sz="1400" kern="1200" dirty="0" smtClean="0">
                          <a:solidFill>
                            <a:schemeClr val="dk1"/>
                          </a:solidFill>
                          <a:effectLst/>
                          <a:latin typeface="+mn-lt"/>
                          <a:ea typeface="+mn-ea"/>
                          <a:cs typeface="+mn-cs"/>
                        </a:rPr>
                        <a:t>　</a:t>
                      </a:r>
                      <a:r>
                        <a:rPr kumimoji="1" lang="ja-JP" altLang="en-US" sz="1400" b="1" kern="1200" dirty="0" smtClean="0">
                          <a:solidFill>
                            <a:schemeClr val="dk1"/>
                          </a:solidFill>
                          <a:effectLst/>
                          <a:latin typeface="ＭＳ ゴシック" panose="020B0609070205080204" pitchFamily="49" charset="-128"/>
                          <a:ea typeface="ＭＳ ゴシック" panose="020B0609070205080204" pitchFamily="49" charset="-128"/>
                          <a:cs typeface="+mn-cs"/>
                        </a:rPr>
                        <a:t>７月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第２回会議（計画骨子</a:t>
                      </a:r>
                      <a:r>
                        <a:rPr kumimoji="1" lang="ja-JP" altLang="en-US" sz="1400" kern="1200" dirty="0" smtClean="0">
                          <a:solidFill>
                            <a:schemeClr val="dk1"/>
                          </a:solidFill>
                          <a:effectLst/>
                          <a:latin typeface="+mn-lt"/>
                          <a:ea typeface="+mn-ea"/>
                          <a:cs typeface="+mn-cs"/>
                        </a:rPr>
                        <a:t>（案）</a:t>
                      </a:r>
                      <a:r>
                        <a:rPr kumimoji="1" lang="ja-JP" altLang="ja-JP" sz="1400" kern="1200" dirty="0" smtClean="0">
                          <a:solidFill>
                            <a:schemeClr val="dk1"/>
                          </a:solidFill>
                          <a:effectLst/>
                          <a:latin typeface="+mn-lt"/>
                          <a:ea typeface="+mn-ea"/>
                          <a:cs typeface="+mn-cs"/>
                        </a:rPr>
                        <a:t>等）</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91289681"/>
                  </a:ext>
                </a:extLst>
              </a:tr>
              <a:tr h="512327">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　８月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第３回会議（計画たたき台</a:t>
                      </a:r>
                      <a:r>
                        <a:rPr kumimoji="1" lang="ja-JP" altLang="en-US" sz="1400" kern="1200" dirty="0" smtClean="0">
                          <a:solidFill>
                            <a:schemeClr val="dk1"/>
                          </a:solidFill>
                          <a:effectLst/>
                          <a:latin typeface="+mn-lt"/>
                          <a:ea typeface="+mn-ea"/>
                          <a:cs typeface="+mn-cs"/>
                        </a:rPr>
                        <a:t>等</a:t>
                      </a:r>
                      <a:r>
                        <a:rPr kumimoji="1" lang="ja-JP" altLang="ja-JP" sz="1400" kern="1200" dirty="0" smtClean="0">
                          <a:solidFill>
                            <a:schemeClr val="dk1"/>
                          </a:solidFill>
                          <a:effectLst/>
                          <a:latin typeface="+mn-lt"/>
                          <a:ea typeface="+mn-ea"/>
                          <a:cs typeface="+mn-cs"/>
                        </a:rPr>
                        <a:t>）</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489701888"/>
                  </a:ext>
                </a:extLst>
              </a:tr>
              <a:tr h="512327">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 ９月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■令和５年</a:t>
                      </a:r>
                      <a:r>
                        <a:rPr kumimoji="1" lang="ja-JP" altLang="ja-JP" sz="1400" kern="1200" dirty="0" smtClean="0">
                          <a:solidFill>
                            <a:schemeClr val="dk1"/>
                          </a:solidFill>
                          <a:effectLst/>
                          <a:latin typeface="+mn-lt"/>
                          <a:ea typeface="+mn-ea"/>
                          <a:cs typeface="+mn-cs"/>
                        </a:rPr>
                        <a:t>第３回</a:t>
                      </a:r>
                      <a:r>
                        <a:rPr kumimoji="1" lang="ja-JP" altLang="en-US" sz="1400" kern="1200" dirty="0" smtClean="0">
                          <a:solidFill>
                            <a:schemeClr val="dk1"/>
                          </a:solidFill>
                          <a:effectLst/>
                          <a:latin typeface="+mn-lt"/>
                          <a:ea typeface="+mn-ea"/>
                          <a:cs typeface="+mn-cs"/>
                        </a:rPr>
                        <a:t>定例道議会への報告</a:t>
                      </a:r>
                      <a:r>
                        <a:rPr kumimoji="1" lang="ja-JP"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計画骨子（案）</a:t>
                      </a:r>
                      <a:r>
                        <a:rPr kumimoji="1" lang="ja-JP" altLang="ja-JP" sz="1400" kern="1200" dirty="0" smtClean="0">
                          <a:solidFill>
                            <a:schemeClr val="dk1"/>
                          </a:solidFill>
                          <a:effectLst/>
                          <a:latin typeface="+mn-lt"/>
                          <a:ea typeface="+mn-ea"/>
                          <a:cs typeface="+mn-cs"/>
                        </a:rPr>
                        <a:t>）</a:t>
                      </a:r>
                      <a:endParaRPr kumimoji="1" lang="ja-JP" altLang="en-US" sz="1400" b="1"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751438848"/>
                  </a:ext>
                </a:extLst>
              </a:tr>
              <a:tr h="512327">
                <a:tc>
                  <a:txBody>
                    <a:bodyPr/>
                    <a:lstStyle/>
                    <a:p>
                      <a:pPr algn="ctr"/>
                      <a:r>
                        <a:rPr kumimoji="1" lang="en-US" altLang="ja-JP" sz="1400" b="1" dirty="0" smtClean="0">
                          <a:latin typeface="ＭＳ ゴシック" panose="020B0609070205080204" pitchFamily="49" charset="-128"/>
                          <a:ea typeface="ＭＳ ゴシック" panose="020B0609070205080204" pitchFamily="49" charset="-128"/>
                        </a:rPr>
                        <a:t>10</a:t>
                      </a:r>
                      <a:r>
                        <a:rPr kumimoji="1" lang="ja-JP" altLang="en-US" sz="1400" b="1" dirty="0" smtClean="0">
                          <a:latin typeface="ＭＳ ゴシック" panose="020B0609070205080204" pitchFamily="49" charset="-128"/>
                          <a:ea typeface="ＭＳ ゴシック" panose="020B0609070205080204" pitchFamily="49" charset="-128"/>
                        </a:rPr>
                        <a:t>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第４回会議（計画素案</a:t>
                      </a:r>
                      <a:r>
                        <a:rPr kumimoji="1" lang="ja-JP" altLang="en-US" sz="1400" kern="1200" dirty="0" smtClean="0">
                          <a:solidFill>
                            <a:schemeClr val="dk1"/>
                          </a:solidFill>
                          <a:effectLst/>
                          <a:latin typeface="+mn-lt"/>
                          <a:ea typeface="+mn-ea"/>
                          <a:cs typeface="+mn-cs"/>
                        </a:rPr>
                        <a:t>等</a:t>
                      </a:r>
                      <a:r>
                        <a:rPr kumimoji="1" lang="ja-JP" altLang="ja-JP" sz="1400" kern="1200" dirty="0" smtClean="0">
                          <a:solidFill>
                            <a:schemeClr val="dk1"/>
                          </a:solidFill>
                          <a:effectLst/>
                          <a:latin typeface="+mn-lt"/>
                          <a:ea typeface="+mn-ea"/>
                          <a:cs typeface="+mn-cs"/>
                        </a:rPr>
                        <a:t>）</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123207988"/>
                  </a:ext>
                </a:extLst>
              </a:tr>
              <a:tr h="512327">
                <a:tc>
                  <a:txBody>
                    <a:bodyPr/>
                    <a:lstStyle/>
                    <a:p>
                      <a:pPr algn="ctr"/>
                      <a:r>
                        <a:rPr kumimoji="1" lang="en-US" altLang="ja-JP" sz="1400" b="1" dirty="0" smtClean="0">
                          <a:latin typeface="ＭＳ ゴシック" panose="020B0609070205080204" pitchFamily="49" charset="-128"/>
                          <a:ea typeface="ＭＳ ゴシック" panose="020B0609070205080204" pitchFamily="49" charset="-128"/>
                        </a:rPr>
                        <a:t> 11</a:t>
                      </a:r>
                      <a:r>
                        <a:rPr kumimoji="1" lang="ja-JP" altLang="en-US" sz="1400" b="1" dirty="0" smtClean="0">
                          <a:latin typeface="ＭＳ ゴシック" panose="020B0609070205080204" pitchFamily="49" charset="-128"/>
                          <a:ea typeface="ＭＳ ゴシック" panose="020B0609070205080204" pitchFamily="49" charset="-128"/>
                        </a:rPr>
                        <a:t>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lt"/>
                          <a:ea typeface="+mn-ea"/>
                          <a:cs typeface="+mn-cs"/>
                        </a:rPr>
                        <a:t>■令和５年</a:t>
                      </a:r>
                      <a:r>
                        <a:rPr kumimoji="1" lang="ja-JP" altLang="ja-JP" sz="1400" kern="1200" dirty="0" smtClean="0">
                          <a:solidFill>
                            <a:schemeClr val="dk1"/>
                          </a:solidFill>
                          <a:effectLst/>
                          <a:latin typeface="+mn-lt"/>
                          <a:ea typeface="+mn-ea"/>
                          <a:cs typeface="+mn-cs"/>
                        </a:rPr>
                        <a:t>第</a:t>
                      </a:r>
                      <a:r>
                        <a:rPr kumimoji="1" lang="ja-JP" altLang="en-US" sz="1400" kern="1200" dirty="0" smtClean="0">
                          <a:solidFill>
                            <a:schemeClr val="dk1"/>
                          </a:solidFill>
                          <a:effectLst/>
                          <a:latin typeface="+mn-lt"/>
                          <a:ea typeface="+mn-ea"/>
                          <a:cs typeface="+mn-cs"/>
                        </a:rPr>
                        <a:t>４</a:t>
                      </a:r>
                      <a:r>
                        <a:rPr kumimoji="1" lang="ja-JP" altLang="ja-JP" sz="1400" kern="1200" dirty="0" smtClean="0">
                          <a:solidFill>
                            <a:schemeClr val="dk1"/>
                          </a:solidFill>
                          <a:effectLst/>
                          <a:latin typeface="+mn-lt"/>
                          <a:ea typeface="+mn-ea"/>
                          <a:cs typeface="+mn-cs"/>
                        </a:rPr>
                        <a:t>回</a:t>
                      </a:r>
                      <a:r>
                        <a:rPr kumimoji="1" lang="ja-JP" altLang="en-US" sz="1400" kern="1200" dirty="0" smtClean="0">
                          <a:solidFill>
                            <a:schemeClr val="dk1"/>
                          </a:solidFill>
                          <a:effectLst/>
                          <a:latin typeface="+mn-lt"/>
                          <a:ea typeface="+mn-ea"/>
                          <a:cs typeface="+mn-cs"/>
                        </a:rPr>
                        <a:t>定例道議会への報告</a:t>
                      </a:r>
                      <a:r>
                        <a:rPr kumimoji="1" lang="ja-JP"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計画素案</a:t>
                      </a:r>
                      <a:r>
                        <a:rPr kumimoji="1" lang="ja-JP" altLang="ja-JP" sz="1400" kern="1200" dirty="0" smtClean="0">
                          <a:solidFill>
                            <a:schemeClr val="dk1"/>
                          </a:solidFill>
                          <a:effectLst/>
                          <a:latin typeface="+mn-lt"/>
                          <a:ea typeface="+mn-ea"/>
                          <a:cs typeface="+mn-cs"/>
                        </a:rPr>
                        <a:t>）</a:t>
                      </a:r>
                      <a:endParaRPr kumimoji="1" lang="ja-JP" altLang="en-US" sz="1400" b="1"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479867733"/>
                  </a:ext>
                </a:extLst>
              </a:tr>
              <a:tr h="512327">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　</a:t>
                      </a:r>
                      <a:r>
                        <a:rPr kumimoji="1" lang="en-US" altLang="ja-JP" sz="1400" b="1" dirty="0" smtClean="0">
                          <a:latin typeface="ＭＳ ゴシック" panose="020B0609070205080204" pitchFamily="49" charset="-128"/>
                          <a:ea typeface="ＭＳ ゴシック" panose="020B0609070205080204" pitchFamily="49" charset="-128"/>
                        </a:rPr>
                        <a:t>12</a:t>
                      </a:r>
                      <a:r>
                        <a:rPr kumimoji="1" lang="ja-JP" altLang="en-US" sz="1400" b="1" dirty="0" smtClean="0">
                          <a:latin typeface="ＭＳ ゴシック" panose="020B0609070205080204" pitchFamily="49" charset="-128"/>
                          <a:ea typeface="ＭＳ ゴシック" panose="020B0609070205080204" pitchFamily="49" charset="-128"/>
                        </a:rPr>
                        <a:t>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rowSpan="2">
                  <a:txBody>
                    <a:bodyPr/>
                    <a:lstStyle/>
                    <a:p>
                      <a:pPr algn="l"/>
                      <a:r>
                        <a:rPr kumimoji="1" lang="ja-JP" altLang="en-US"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パブリックコメント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263971113"/>
                  </a:ext>
                </a:extLst>
              </a:tr>
              <a:tr h="407800">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Ｒ６</a:t>
                      </a:r>
                      <a:r>
                        <a:rPr kumimoji="1" lang="en-US" altLang="ja-JP" sz="1400" b="1" dirty="0" smtClean="0">
                          <a:latin typeface="ＭＳ ゴシック" panose="020B0609070205080204" pitchFamily="49" charset="-128"/>
                          <a:ea typeface="ＭＳ ゴシック" panose="020B0609070205080204" pitchFamily="49" charset="-128"/>
                        </a:rPr>
                        <a:t>.</a:t>
                      </a:r>
                      <a:r>
                        <a:rPr kumimoji="1" lang="ja-JP" altLang="en-US" sz="1400" b="1" dirty="0" smtClean="0">
                          <a:latin typeface="ＭＳ ゴシック" panose="020B0609070205080204" pitchFamily="49" charset="-128"/>
                          <a:ea typeface="ＭＳ ゴシック" panose="020B0609070205080204" pitchFamily="49" charset="-128"/>
                        </a:rPr>
                        <a:t>１月</a:t>
                      </a:r>
                      <a:endParaRPr kumimoji="1" lang="en-US" altLang="ja-JP" sz="1400" b="1" dirty="0" smtClean="0">
                        <a:latin typeface="ＭＳ ゴシック" panose="020B0609070205080204" pitchFamily="49" charset="-128"/>
                        <a:ea typeface="ＭＳ ゴシック" panose="020B0609070205080204" pitchFamily="49" charset="-128"/>
                      </a:endParaRP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b="1"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064491093"/>
                  </a:ext>
                </a:extLst>
              </a:tr>
              <a:tr h="731896">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２月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第５回会議（計画案）</a:t>
                      </a:r>
                      <a:endParaRPr kumimoji="1" lang="en-US" altLang="ja-JP" sz="1400" kern="1200" dirty="0" smtClean="0">
                        <a:solidFill>
                          <a:schemeClr val="dk1"/>
                        </a:solidFill>
                        <a:effectLst/>
                        <a:latin typeface="+mn-lt"/>
                        <a:ea typeface="+mn-ea"/>
                        <a:cs typeface="+mn-cs"/>
                      </a:endParaRPr>
                    </a:p>
                    <a:p>
                      <a:pPr algn="l"/>
                      <a:r>
                        <a:rPr kumimoji="1" lang="ja-JP" altLang="en-US" sz="1400" kern="1200" dirty="0" smtClean="0">
                          <a:solidFill>
                            <a:schemeClr val="dk1"/>
                          </a:solidFill>
                          <a:effectLst/>
                          <a:latin typeface="+mn-lt"/>
                          <a:ea typeface="+mn-ea"/>
                          <a:cs typeface="+mn-cs"/>
                        </a:rPr>
                        <a:t>■令和６年</a:t>
                      </a:r>
                      <a:r>
                        <a:rPr kumimoji="1" lang="ja-JP" altLang="ja-JP" sz="1400" kern="1200" dirty="0" smtClean="0">
                          <a:solidFill>
                            <a:schemeClr val="dk1"/>
                          </a:solidFill>
                          <a:effectLst/>
                          <a:latin typeface="+mn-lt"/>
                          <a:ea typeface="+mn-ea"/>
                          <a:cs typeface="+mn-cs"/>
                        </a:rPr>
                        <a:t>第</a:t>
                      </a:r>
                      <a:r>
                        <a:rPr kumimoji="1" lang="ja-JP" altLang="en-US" sz="14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回</a:t>
                      </a:r>
                      <a:r>
                        <a:rPr kumimoji="1" lang="ja-JP" altLang="en-US" sz="1400" kern="1200" dirty="0" smtClean="0">
                          <a:solidFill>
                            <a:schemeClr val="dk1"/>
                          </a:solidFill>
                          <a:effectLst/>
                          <a:latin typeface="+mn-lt"/>
                          <a:ea typeface="+mn-ea"/>
                          <a:cs typeface="+mn-cs"/>
                        </a:rPr>
                        <a:t>定例道議会への報告</a:t>
                      </a:r>
                      <a:r>
                        <a:rPr kumimoji="1" lang="ja-JP"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計画案</a:t>
                      </a:r>
                      <a:r>
                        <a:rPr kumimoji="1" lang="ja-JP" altLang="ja-JP" sz="1400" kern="1200" dirty="0" smtClean="0">
                          <a:solidFill>
                            <a:schemeClr val="dk1"/>
                          </a:solidFill>
                          <a:effectLst/>
                          <a:latin typeface="+mn-lt"/>
                          <a:ea typeface="+mn-ea"/>
                          <a:cs typeface="+mn-cs"/>
                        </a:rPr>
                        <a:t>）</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328480065"/>
                  </a:ext>
                </a:extLst>
              </a:tr>
              <a:tr h="512327">
                <a:tc>
                  <a:txBody>
                    <a:bodyPr/>
                    <a:lstStyle/>
                    <a:p>
                      <a:pPr algn="ctr"/>
                      <a:r>
                        <a:rPr kumimoji="1" lang="en-US" altLang="ja-JP" sz="1400" b="1" baseline="0" dirty="0" smtClean="0">
                          <a:latin typeface="ＭＳ ゴシック" panose="020B0609070205080204" pitchFamily="49" charset="-128"/>
                          <a:ea typeface="ＭＳ ゴシック" panose="020B0609070205080204" pitchFamily="49" charset="-128"/>
                        </a:rPr>
                        <a:t> </a:t>
                      </a:r>
                      <a:r>
                        <a:rPr kumimoji="1" lang="ja-JP" altLang="en-US" sz="1400" b="1" baseline="0" dirty="0" smtClean="0">
                          <a:latin typeface="ＭＳ ゴシック" panose="020B0609070205080204" pitchFamily="49" charset="-128"/>
                          <a:ea typeface="ＭＳ ゴシック" panose="020B0609070205080204" pitchFamily="49" charset="-128"/>
                        </a:rPr>
                        <a:t>３月</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tc>
                  <a:txBody>
                    <a:bodyPr/>
                    <a:lstStyle/>
                    <a:p>
                      <a:pPr algn="l"/>
                      <a:r>
                        <a:rPr kumimoji="1" lang="ja-JP" altLang="en-US" sz="1400" kern="1200" dirty="0" smtClean="0">
                          <a:solidFill>
                            <a:schemeClr val="dk1"/>
                          </a:solidFill>
                          <a:effectLst/>
                          <a:latin typeface="+mn-lt"/>
                          <a:ea typeface="+mn-ea"/>
                          <a:cs typeface="+mn-cs"/>
                        </a:rPr>
                        <a:t>◎</a:t>
                      </a:r>
                      <a:r>
                        <a:rPr kumimoji="1" lang="ja-JP" altLang="ja-JP" sz="1400" kern="1200" dirty="0" smtClean="0">
                          <a:solidFill>
                            <a:schemeClr val="dk1"/>
                          </a:solidFill>
                          <a:effectLst/>
                          <a:latin typeface="+mn-lt"/>
                          <a:ea typeface="+mn-ea"/>
                          <a:cs typeface="+mn-cs"/>
                        </a:rPr>
                        <a:t>計画策定</a:t>
                      </a:r>
                      <a:endParaRPr kumimoji="1" lang="ja-JP" altLang="en-US" sz="1400" b="1"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38151037"/>
                  </a:ext>
                </a:extLst>
              </a:tr>
            </a:tbl>
          </a:graphicData>
        </a:graphic>
      </p:graphicFrame>
    </p:spTree>
    <p:extLst>
      <p:ext uri="{BB962C8B-B14F-4D97-AF65-F5344CB8AC3E}">
        <p14:creationId xmlns:p14="http://schemas.microsoft.com/office/powerpoint/2010/main" val="3976579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578307"/>
            <a:ext cx="9906000" cy="707886"/>
          </a:xfrm>
          <a:prstGeom prst="rect">
            <a:avLst/>
          </a:prstGeom>
          <a:noFill/>
        </p:spPr>
        <p:txBody>
          <a:bodyPr wrap="square" rtlCol="0">
            <a:spAutoFit/>
          </a:bodyPr>
          <a:lstStyle/>
          <a:p>
            <a:pPr algn="ctr"/>
            <a:r>
              <a:rPr lang="en-US" altLang="ja-JP" sz="4000" dirty="0" smtClean="0">
                <a:solidFill>
                  <a:schemeClr val="dk1"/>
                </a:solidFill>
              </a:rPr>
              <a:t>【</a:t>
            </a:r>
            <a:r>
              <a:rPr lang="ja-JP" altLang="en-US" sz="4000" dirty="0" smtClean="0">
                <a:solidFill>
                  <a:schemeClr val="dk1"/>
                </a:solidFill>
              </a:rPr>
              <a:t>参考資料</a:t>
            </a:r>
            <a:r>
              <a:rPr lang="en-US" altLang="ja-JP" sz="4000" dirty="0" smtClean="0">
                <a:solidFill>
                  <a:schemeClr val="dk1"/>
                </a:solidFill>
              </a:rPr>
              <a:t>】</a:t>
            </a:r>
            <a:endParaRPr lang="ja-JP" altLang="en-US" sz="4000" dirty="0"/>
          </a:p>
        </p:txBody>
      </p:sp>
    </p:spTree>
    <p:extLst>
      <p:ext uri="{BB962C8B-B14F-4D97-AF65-F5344CB8AC3E}">
        <p14:creationId xmlns:p14="http://schemas.microsoft.com/office/powerpoint/2010/main" val="1317693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906000" cy="445273"/>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ＭＳ ゴシック" panose="020B0609070205080204" pitchFamily="49" charset="-128"/>
                <a:ea typeface="ＭＳ ゴシック" panose="020B0609070205080204" pitchFamily="49" charset="-128"/>
              </a:rPr>
              <a:t>都道府県及び保健所設置市等が予防計画において定める事項</a:t>
            </a:r>
          </a:p>
        </p:txBody>
      </p:sp>
      <p:graphicFrame>
        <p:nvGraphicFramePr>
          <p:cNvPr id="4" name="表 3"/>
          <p:cNvGraphicFramePr>
            <a:graphicFrameLocks noGrp="1"/>
          </p:cNvGraphicFramePr>
          <p:nvPr>
            <p:extLst/>
          </p:nvPr>
        </p:nvGraphicFramePr>
        <p:xfrm>
          <a:off x="254442" y="509766"/>
          <a:ext cx="9446149" cy="5715000"/>
        </p:xfrm>
        <a:graphic>
          <a:graphicData uri="http://schemas.openxmlformats.org/drawingml/2006/table">
            <a:tbl>
              <a:tblPr firstRow="1" bandRow="1">
                <a:tableStyleId>{5C22544A-7EE6-4342-B048-85BDC9FD1C3A}</a:tableStyleId>
              </a:tblPr>
              <a:tblGrid>
                <a:gridCol w="5015553">
                  <a:extLst>
                    <a:ext uri="{9D8B030D-6E8A-4147-A177-3AD203B41FA5}">
                      <a16:colId xmlns:a16="http://schemas.microsoft.com/office/drawing/2014/main" val="2049245827"/>
                    </a:ext>
                  </a:extLst>
                </a:gridCol>
                <a:gridCol w="4430596">
                  <a:extLst>
                    <a:ext uri="{9D8B030D-6E8A-4147-A177-3AD203B41FA5}">
                      <a16:colId xmlns:a16="http://schemas.microsoft.com/office/drawing/2014/main" val="2750907510"/>
                    </a:ext>
                  </a:extLst>
                </a:gridCol>
              </a:tblGrid>
              <a:tr h="370840">
                <a:tc>
                  <a:txBody>
                    <a:bodyPr/>
                    <a:lstStyle/>
                    <a:p>
                      <a:pPr algn="ct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新（Ｒ６</a:t>
                      </a:r>
                      <a:r>
                        <a:rPr kumimoji="1" lang="en-US" altLang="ja-JP" sz="16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４</a:t>
                      </a:r>
                      <a:r>
                        <a:rPr kumimoji="1" lang="en-US" altLang="ja-JP" sz="16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１～）</a:t>
                      </a:r>
                      <a:endParaRPr kumimoji="1" lang="ja-JP" altLang="en-US" sz="16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600" b="1" dirty="0" smtClean="0">
                          <a:solidFill>
                            <a:schemeClr val="tx1"/>
                          </a:solidFill>
                          <a:latin typeface="ＭＳ ゴシック" panose="020B0609070205080204" pitchFamily="49" charset="-128"/>
                          <a:ea typeface="ＭＳ ゴシック" panose="020B0609070205080204" pitchFamily="49" charset="-128"/>
                        </a:rPr>
                        <a:t>旧（現行）</a:t>
                      </a:r>
                      <a:endParaRPr kumimoji="1" lang="ja-JP" altLang="en-US" sz="16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910225909"/>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一　地域の実情に即した感染症の発生の予防及びまん延の防止のための施策</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一　地域の実情に即した感染症の発生の予防及びまん延の防止の</a:t>
                      </a:r>
                      <a:r>
                        <a:rPr kumimoji="1" lang="ja-JP" altLang="en-US" sz="1100" b="1" dirty="0" err="1" smtClean="0">
                          <a:solidFill>
                            <a:schemeClr val="tx1"/>
                          </a:solidFill>
                          <a:latin typeface="ＭＳ ゴシック" panose="020B0609070205080204" pitchFamily="49" charset="-128"/>
                          <a:ea typeface="ＭＳ ゴシック" panose="020B0609070205080204" pitchFamily="49" charset="-128"/>
                        </a:rPr>
                        <a:t>た</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100" b="1" dirty="0" err="1" smtClean="0">
                          <a:solidFill>
                            <a:schemeClr val="tx1"/>
                          </a:solidFill>
                          <a:latin typeface="ＭＳ ゴシック" panose="020B0609070205080204" pitchFamily="49" charset="-128"/>
                          <a:ea typeface="ＭＳ ゴシック" panose="020B0609070205080204" pitchFamily="49" charset="-128"/>
                        </a:rPr>
                        <a:t>めの</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施策に関する事項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563619408"/>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二　感染症及び病原体等に関する情報の収集、調査及び研究に関する事項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957215134"/>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三　病原体等の検査の実施体制及び検査能力の向上に関する事項 </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435570741"/>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四　感染症に係る医療を提供する体制の確保に関する事項 </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二　地域における感染症に係る医療を提供する体制の確保に関する</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696932704"/>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五　感染症の患者の移送のための体制の確保に関する事項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46101961"/>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六　感染症に係る医療を提供する体制の確保その他感染症の発生を予防し、</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又はそのまん延を防止するための措置に必要なものとして厚生労働省令で</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定める体制の確保に係る目標に関する事項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2590627279"/>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七　第四十四条の三第二項又は第五十条の二第二項に規定する宿泊施設の確</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保に関する事項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651604101"/>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八　第四十四条の三の二第一項に規定する新型インフルエンザ等感染症外出</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自粛対象者又は第五十条の三第一項に規定する新感染症外出自粛対象者の</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療養生活の環境整備に関する事項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794777433"/>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九　第六十三条の三第一項の規定による総合調整又は第六十三条の四の規定</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による指示の方針に関する事項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471979319"/>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十　感染症の予防に関する人材の養成及び資質の向上に関する事項 </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3969895029"/>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十一　感染症の予防に関する保健所の体制の確保に関する事項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rgbClr val="FF0000"/>
                          </a:solidFill>
                          <a:latin typeface="ＭＳ ゴシック" panose="020B0609070205080204" pitchFamily="49" charset="-128"/>
                          <a:ea typeface="ＭＳ ゴシック" panose="020B0609070205080204" pitchFamily="49" charset="-128"/>
                        </a:rPr>
                        <a:t>新設</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25356654"/>
                  </a:ext>
                </a:extLst>
              </a:tr>
              <a:tr h="370840">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十二　緊急時における感染症の発生の予防及びまん延の防止、病原体等の検</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査の実施並びに医療の提供のための施策（国との連携及び地方公共団体相</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互間の連絡体制の確保を含む。）に関する事項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三　緊急時における感染症の発生の予防及びまん延の防止並びに医</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療の提供のための施策（国との連携及び地方公共団体相互間の連</a:t>
                      </a:r>
                      <a:endParaRPr kumimoji="1" lang="en-US" altLang="ja-JP" sz="11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絡体制の確保を含む。）に関する事項</a:t>
                      </a: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477487648"/>
                  </a:ext>
                </a:extLst>
              </a:tr>
            </a:tbl>
          </a:graphicData>
        </a:graphic>
      </p:graphicFrame>
      <p:sp>
        <p:nvSpPr>
          <p:cNvPr id="5" name="テキスト ボックス 4"/>
          <p:cNvSpPr txBox="1"/>
          <p:nvPr/>
        </p:nvSpPr>
        <p:spPr>
          <a:xfrm>
            <a:off x="254442" y="6345139"/>
            <a:ext cx="9198996" cy="553998"/>
          </a:xfrm>
          <a:prstGeom prst="rect">
            <a:avLst/>
          </a:prstGeom>
          <a:noFill/>
        </p:spPr>
        <p:txBody>
          <a:bodyPr wrap="square" rtlCol="0">
            <a:spAutoFit/>
          </a:bodyPr>
          <a:lstStyle/>
          <a:p>
            <a:r>
              <a:rPr lang="en-US" altLang="ja-JP" sz="1000" b="1" dirty="0">
                <a:latin typeface="ＭＳ ゴシック" panose="020B0609070205080204" pitchFamily="49" charset="-128"/>
                <a:ea typeface="ＭＳ ゴシック" panose="020B0609070205080204" pitchFamily="49" charset="-128"/>
              </a:rPr>
              <a:t>※</a:t>
            </a:r>
            <a:r>
              <a:rPr lang="ja-JP" altLang="en-US" sz="1000" b="1" dirty="0">
                <a:latin typeface="ＭＳ ゴシック" panose="020B0609070205080204" pitchFamily="49" charset="-128"/>
                <a:ea typeface="ＭＳ ゴシック" panose="020B0609070205080204" pitchFamily="49" charset="-128"/>
              </a:rPr>
              <a:t>保健所設置市等については、第一号、第三号、第五号、第八号及び第十号から第十二号までに掲げる事項並びに病原体等の検査の実施体制の確保</a:t>
            </a:r>
            <a:r>
              <a:rPr lang="ja-JP" altLang="en-US" sz="1000" b="1" dirty="0" smtClean="0">
                <a:latin typeface="ＭＳ ゴシック" panose="020B0609070205080204" pitchFamily="49" charset="-128"/>
                <a:ea typeface="ＭＳ ゴシック" panose="020B0609070205080204" pitchFamily="49" charset="-128"/>
              </a:rPr>
              <a:t>その他</a:t>
            </a:r>
            <a:r>
              <a:rPr lang="ja-JP" altLang="en-US" sz="1000" b="1" dirty="0">
                <a:latin typeface="ＭＳ ゴシック" panose="020B0609070205080204" pitchFamily="49" charset="-128"/>
                <a:ea typeface="ＭＳ ゴシック" panose="020B0609070205080204" pitchFamily="49" charset="-128"/>
              </a:rPr>
              <a:t>感染症の発生を予防し、又はそのまん延を防止するための措置に必要なものとして厚生労働省令で定める体制の確保に係る目標に関する事項に</a:t>
            </a:r>
            <a:r>
              <a:rPr lang="ja-JP" altLang="en-US" sz="1000" b="1" dirty="0" smtClean="0">
                <a:latin typeface="ＭＳ ゴシック" panose="020B0609070205080204" pitchFamily="49" charset="-128"/>
                <a:ea typeface="ＭＳ ゴシック" panose="020B0609070205080204" pitchFamily="49" charset="-128"/>
              </a:rPr>
              <a:t>ついて予防</a:t>
            </a:r>
            <a:r>
              <a:rPr lang="ja-JP" altLang="en-US" sz="1000" b="1" dirty="0">
                <a:latin typeface="ＭＳ ゴシック" panose="020B0609070205080204" pitchFamily="49" charset="-128"/>
                <a:ea typeface="ＭＳ ゴシック" panose="020B0609070205080204" pitchFamily="49" charset="-128"/>
              </a:rPr>
              <a:t>計画を作成する。（第二号及び第七号に掲げる事項並びに感染症に関する知識の普及に関する事項は定めるように努める。）</a:t>
            </a:r>
            <a:endParaRPr lang="ja-JP" altLang="en-US" sz="1100" b="1"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r>
              <a:rPr kumimoji="1" lang="en-US" altLang="ja-JP" dirty="0" smtClean="0"/>
              <a:t>7</a:t>
            </a:r>
            <a:endParaRPr kumimoji="1" lang="ja-JP" altLang="en-US" dirty="0"/>
          </a:p>
        </p:txBody>
      </p:sp>
      <p:sp>
        <p:nvSpPr>
          <p:cNvPr id="6" name="正方形/長方形 5"/>
          <p:cNvSpPr/>
          <p:nvPr/>
        </p:nvSpPr>
        <p:spPr>
          <a:xfrm>
            <a:off x="254442" y="509766"/>
            <a:ext cx="5033175" cy="5728602"/>
          </a:xfrm>
          <a:prstGeom prst="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65904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12570</TotalTime>
  <Words>5530</Words>
  <Application>Microsoft Office PowerPoint</Application>
  <PresentationFormat>A4 210 x 297 mm</PresentationFormat>
  <Paragraphs>573</Paragraphs>
  <Slides>19</Slides>
  <Notes>2</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2</vt:i4>
      </vt:variant>
      <vt:variant>
        <vt:lpstr>スライド タイトル</vt:lpstr>
      </vt:variant>
      <vt:variant>
        <vt:i4>19</vt:i4>
      </vt:variant>
    </vt:vector>
  </HeadingPairs>
  <TitlesOfParts>
    <vt:vector size="32" baseType="lpstr">
      <vt:lpstr>ＭＳ Ｐゴシック</vt:lpstr>
      <vt:lpstr>ＭＳ Ｐ明朝</vt:lpstr>
      <vt:lpstr>ＭＳ ゴシック</vt:lpstr>
      <vt:lpstr>ＭＳ 明朝</vt:lpstr>
      <vt:lpstr>メイリオ</vt:lpstr>
      <vt:lpstr>游ゴシック</vt:lpstr>
      <vt:lpstr>Arial</vt:lpstr>
      <vt:lpstr>Calibri</vt:lpstr>
      <vt:lpstr>Calibri Light</vt:lpstr>
      <vt:lpstr>Wingdings</vt:lpstr>
      <vt:lpstr>Office テーマ</vt:lpstr>
      <vt:lpstr>ワークシート</vt:lpstr>
      <vt:lpstr>文書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神田＿隆之</cp:lastModifiedBy>
  <cp:revision>1183</cp:revision>
  <cp:lastPrinted>2023-09-21T02:07:12Z</cp:lastPrinted>
  <dcterms:created xsi:type="dcterms:W3CDTF">2021-10-02T05:32:51Z</dcterms:created>
  <dcterms:modified xsi:type="dcterms:W3CDTF">2023-09-21T02:11:38Z</dcterms:modified>
</cp:coreProperties>
</file>