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4"/>
  </p:notesMasterIdLst>
  <p:handoutMasterIdLst>
    <p:handoutMasterId r:id="rId25"/>
  </p:handoutMasterIdLst>
  <p:sldIdLst>
    <p:sldId id="4143" r:id="rId2"/>
    <p:sldId id="4240" r:id="rId3"/>
    <p:sldId id="4241" r:id="rId4"/>
    <p:sldId id="4243" r:id="rId5"/>
    <p:sldId id="4239" r:id="rId6"/>
    <p:sldId id="4220" r:id="rId7"/>
    <p:sldId id="4221" r:id="rId8"/>
    <p:sldId id="4222" r:id="rId9"/>
    <p:sldId id="4223" r:id="rId10"/>
    <p:sldId id="4224" r:id="rId11"/>
    <p:sldId id="4225" r:id="rId12"/>
    <p:sldId id="4228" r:id="rId13"/>
    <p:sldId id="4229" r:id="rId14"/>
    <p:sldId id="4230" r:id="rId15"/>
    <p:sldId id="4231" r:id="rId16"/>
    <p:sldId id="4232" r:id="rId17"/>
    <p:sldId id="4233" r:id="rId18"/>
    <p:sldId id="4234" r:id="rId19"/>
    <p:sldId id="4235" r:id="rId20"/>
    <p:sldId id="4236" r:id="rId21"/>
    <p:sldId id="4237" r:id="rId22"/>
    <p:sldId id="4238" r:id="rId2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潤也（地域医療係）" initials="MSOffice" lastIdx="12" clrIdx="0">
    <p:extLst>
      <p:ext uri="{19B8F6BF-5375-455C-9EA6-DF929625EA0E}">
        <p15:presenceInfo xmlns:p15="http://schemas.microsoft.com/office/powerpoint/2012/main" userId="森＿潤也（地域医療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E38DA4"/>
    <a:srgbClr val="1F4126"/>
    <a:srgbClr val="CC0066"/>
    <a:srgbClr val="FCECE8"/>
    <a:srgbClr val="CCFFCC"/>
    <a:srgbClr val="FF99CC"/>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42" autoAdjust="0"/>
    <p:restoredTop sz="93834" autoAdjust="0"/>
  </p:normalViewPr>
  <p:slideViewPr>
    <p:cSldViewPr snapToGrid="0">
      <p:cViewPr varScale="1">
        <p:scale>
          <a:sx n="127" d="100"/>
          <a:sy n="127" d="100"/>
        </p:scale>
        <p:origin x="390" y="114"/>
      </p:cViewPr>
      <p:guideLst>
        <p:guide orient="horz" pos="2160"/>
        <p:guide pos="3097"/>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81DB1-5E55-4661-B000-95FAFCC38309}" type="doc">
      <dgm:prSet loTypeId="urn:microsoft.com/office/officeart/2005/8/layout/chevron1" loCatId="process" qsTypeId="urn:microsoft.com/office/officeart/2005/8/quickstyle/simple3" qsCatId="simple" csTypeId="urn:microsoft.com/office/officeart/2005/8/colors/colorful5" csCatId="colorful" phldr="1"/>
      <dgm:spPr/>
    </dgm:pt>
    <dgm:pt modelId="{7B6D34AD-9006-4277-B1CE-6A9FCC50B8CF}">
      <dgm:prSet phldrT="[テキスト]" custT="1"/>
      <dgm:spPr>
        <a:solidFill>
          <a:schemeClr val="accent1">
            <a:lumMod val="40000"/>
            <a:lumOff val="60000"/>
          </a:schemeClr>
        </a:solidFill>
      </dgm:spPr>
      <dgm:t>
        <a:bodyPr/>
        <a:lstStyle/>
        <a:p>
          <a:r>
            <a:rPr kumimoji="1" lang="ja-JP" altLang="en-US" sz="1400" b="1" dirty="0" smtClean="0"/>
            <a:t>平　　　　時</a:t>
          </a:r>
          <a:endParaRPr kumimoji="1" lang="ja-JP" altLang="en-US" sz="1400" b="1" dirty="0"/>
        </a:p>
      </dgm:t>
    </dgm:pt>
    <dgm:pt modelId="{7FFBB1E3-3DA9-48B9-A909-F2A05023A0E1}" type="parTrans" cxnId="{4E52D88B-6127-4A69-9A3E-32F8C8AC180E}">
      <dgm:prSet/>
      <dgm:spPr/>
      <dgm:t>
        <a:bodyPr/>
        <a:lstStyle/>
        <a:p>
          <a:endParaRPr kumimoji="1" lang="ja-JP" altLang="en-US"/>
        </a:p>
      </dgm:t>
    </dgm:pt>
    <dgm:pt modelId="{03AD2A0D-5554-4467-BB72-CDDAFFDBC256}" type="sibTrans" cxnId="{4E52D88B-6127-4A69-9A3E-32F8C8AC180E}">
      <dgm:prSet/>
      <dgm:spPr/>
      <dgm:t>
        <a:bodyPr/>
        <a:lstStyle/>
        <a:p>
          <a:endParaRPr kumimoji="1" lang="ja-JP" altLang="en-US"/>
        </a:p>
      </dgm:t>
    </dgm:pt>
    <dgm:pt modelId="{27383AD4-F790-4AAC-8D7B-B2B4D3E60B7D}">
      <dgm:prSet phldrT="[テキスト]" custT="1"/>
      <dgm:spPr>
        <a:solidFill>
          <a:srgbClr val="FF6600"/>
        </a:solidFill>
      </dgm:spPr>
      <dgm:t>
        <a:bodyPr/>
        <a:lstStyle/>
        <a:p>
          <a:r>
            <a:rPr kumimoji="1" lang="ja-JP" altLang="en-US" sz="1400" b="1" dirty="0" smtClean="0"/>
            <a:t>新興感染症の発生及びまん延時</a:t>
          </a:r>
          <a:endParaRPr kumimoji="1" lang="ja-JP" altLang="en-US" sz="1400" b="1" dirty="0"/>
        </a:p>
      </dgm:t>
    </dgm:pt>
    <dgm:pt modelId="{19308475-97C0-4FB4-A038-2DF9651871B9}" type="parTrans" cxnId="{CFC14DDC-689F-41E4-8944-E1093FC04EFE}">
      <dgm:prSet/>
      <dgm:spPr/>
      <dgm:t>
        <a:bodyPr/>
        <a:lstStyle/>
        <a:p>
          <a:endParaRPr kumimoji="1" lang="ja-JP" altLang="en-US"/>
        </a:p>
      </dgm:t>
    </dgm:pt>
    <dgm:pt modelId="{43D0FA7C-2F2E-4A34-A27F-9B011B7C1762}" type="sibTrans" cxnId="{CFC14DDC-689F-41E4-8944-E1093FC04EFE}">
      <dgm:prSet/>
      <dgm:spPr/>
      <dgm:t>
        <a:bodyPr/>
        <a:lstStyle/>
        <a:p>
          <a:endParaRPr kumimoji="1" lang="ja-JP" altLang="en-US"/>
        </a:p>
      </dgm:t>
    </dgm:pt>
    <dgm:pt modelId="{31429E30-B711-4C05-B8F5-ABB27D58E6DE}" type="pres">
      <dgm:prSet presAssocID="{0B781DB1-5E55-4661-B000-95FAFCC38309}" presName="Name0" presStyleCnt="0">
        <dgm:presLayoutVars>
          <dgm:dir/>
          <dgm:animLvl val="lvl"/>
          <dgm:resizeHandles val="exact"/>
        </dgm:presLayoutVars>
      </dgm:prSet>
      <dgm:spPr/>
    </dgm:pt>
    <dgm:pt modelId="{DC1F7B5C-FDD0-43A2-A7A5-72781D5EEF6E}" type="pres">
      <dgm:prSet presAssocID="{7B6D34AD-9006-4277-B1CE-6A9FCC50B8CF}" presName="parTxOnly" presStyleLbl="node1" presStyleIdx="0" presStyleCnt="2" custScaleX="103465" custLinFactNeighborX="-204" custLinFactNeighborY="19028">
        <dgm:presLayoutVars>
          <dgm:chMax val="0"/>
          <dgm:chPref val="0"/>
          <dgm:bulletEnabled val="1"/>
        </dgm:presLayoutVars>
      </dgm:prSet>
      <dgm:spPr/>
      <dgm:t>
        <a:bodyPr/>
        <a:lstStyle/>
        <a:p>
          <a:endParaRPr kumimoji="1" lang="ja-JP" altLang="en-US"/>
        </a:p>
      </dgm:t>
    </dgm:pt>
    <dgm:pt modelId="{01395450-0CD8-4510-8308-58CA0FC04334}" type="pres">
      <dgm:prSet presAssocID="{03AD2A0D-5554-4467-BB72-CDDAFFDBC256}" presName="parTxOnlySpace" presStyleCnt="0"/>
      <dgm:spPr/>
    </dgm:pt>
    <dgm:pt modelId="{0D81F51B-D8C8-44D3-AABC-764504D500E0}" type="pres">
      <dgm:prSet presAssocID="{27383AD4-F790-4AAC-8D7B-B2B4D3E60B7D}" presName="parTxOnly" presStyleLbl="node1" presStyleIdx="1" presStyleCnt="2" custScaleX="107673" custLinFactNeighborX="52" custLinFactNeighborY="-2182">
        <dgm:presLayoutVars>
          <dgm:chMax val="0"/>
          <dgm:chPref val="0"/>
          <dgm:bulletEnabled val="1"/>
        </dgm:presLayoutVars>
      </dgm:prSet>
      <dgm:spPr/>
      <dgm:t>
        <a:bodyPr/>
        <a:lstStyle/>
        <a:p>
          <a:endParaRPr kumimoji="1" lang="ja-JP" altLang="en-US"/>
        </a:p>
      </dgm:t>
    </dgm:pt>
  </dgm:ptLst>
  <dgm:cxnLst>
    <dgm:cxn modelId="{22FFAA3A-56FE-426D-9005-2EEA47980C5C}" type="presOf" srcId="{7B6D34AD-9006-4277-B1CE-6A9FCC50B8CF}" destId="{DC1F7B5C-FDD0-43A2-A7A5-72781D5EEF6E}" srcOrd="0" destOrd="0" presId="urn:microsoft.com/office/officeart/2005/8/layout/chevron1"/>
    <dgm:cxn modelId="{CFC14DDC-689F-41E4-8944-E1093FC04EFE}" srcId="{0B781DB1-5E55-4661-B000-95FAFCC38309}" destId="{27383AD4-F790-4AAC-8D7B-B2B4D3E60B7D}" srcOrd="1" destOrd="0" parTransId="{19308475-97C0-4FB4-A038-2DF9651871B9}" sibTransId="{43D0FA7C-2F2E-4A34-A27F-9B011B7C1762}"/>
    <dgm:cxn modelId="{8936C798-4045-43AF-AF85-F471A6410F00}" type="presOf" srcId="{27383AD4-F790-4AAC-8D7B-B2B4D3E60B7D}" destId="{0D81F51B-D8C8-44D3-AABC-764504D500E0}" srcOrd="0" destOrd="0" presId="urn:microsoft.com/office/officeart/2005/8/layout/chevron1"/>
    <dgm:cxn modelId="{0A715B7E-F333-4282-ADA4-A9011421A4FC}" type="presOf" srcId="{0B781DB1-5E55-4661-B000-95FAFCC38309}" destId="{31429E30-B711-4C05-B8F5-ABB27D58E6DE}" srcOrd="0" destOrd="0" presId="urn:microsoft.com/office/officeart/2005/8/layout/chevron1"/>
    <dgm:cxn modelId="{4E52D88B-6127-4A69-9A3E-32F8C8AC180E}" srcId="{0B781DB1-5E55-4661-B000-95FAFCC38309}" destId="{7B6D34AD-9006-4277-B1CE-6A9FCC50B8CF}" srcOrd="0" destOrd="0" parTransId="{7FFBB1E3-3DA9-48B9-A909-F2A05023A0E1}" sibTransId="{03AD2A0D-5554-4467-BB72-CDDAFFDBC256}"/>
    <dgm:cxn modelId="{690577B5-9DB3-45A8-B217-ADE751739852}" type="presParOf" srcId="{31429E30-B711-4C05-B8F5-ABB27D58E6DE}" destId="{DC1F7B5C-FDD0-43A2-A7A5-72781D5EEF6E}" srcOrd="0" destOrd="0" presId="urn:microsoft.com/office/officeart/2005/8/layout/chevron1"/>
    <dgm:cxn modelId="{716BA977-4C09-4062-A55F-130A3E3F925B}" type="presParOf" srcId="{31429E30-B711-4C05-B8F5-ABB27D58E6DE}" destId="{01395450-0CD8-4510-8308-58CA0FC04334}" srcOrd="1" destOrd="0" presId="urn:microsoft.com/office/officeart/2005/8/layout/chevron1"/>
    <dgm:cxn modelId="{00A2FCA9-F620-49C4-8778-A6CEFEC7F9B2}" type="presParOf" srcId="{31429E30-B711-4C05-B8F5-ABB27D58E6DE}" destId="{0D81F51B-D8C8-44D3-AABC-764504D500E0}" srcOrd="2"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81DB1-5E55-4661-B000-95FAFCC38309}" type="doc">
      <dgm:prSet loTypeId="urn:microsoft.com/office/officeart/2005/8/layout/chevron1" loCatId="process" qsTypeId="urn:microsoft.com/office/officeart/2005/8/quickstyle/simple2" qsCatId="simple" csTypeId="urn:microsoft.com/office/officeart/2005/8/colors/accent1_2" csCatId="accent1" phldr="1"/>
      <dgm:spPr/>
      <dgm:t>
        <a:bodyPr/>
        <a:lstStyle/>
        <a:p>
          <a:endParaRPr kumimoji="1" lang="ja-JP" altLang="en-US"/>
        </a:p>
      </dgm:t>
    </dgm:pt>
    <dgm:pt modelId="{31429E30-B711-4C05-B8F5-ABB27D58E6DE}" type="pres">
      <dgm:prSet presAssocID="{0B781DB1-5E55-4661-B000-95FAFCC38309}" presName="Name0" presStyleCnt="0">
        <dgm:presLayoutVars>
          <dgm:dir/>
          <dgm:animLvl val="lvl"/>
          <dgm:resizeHandles val="exact"/>
        </dgm:presLayoutVars>
      </dgm:prSet>
      <dgm:spPr/>
      <dgm:t>
        <a:bodyPr/>
        <a:lstStyle/>
        <a:p>
          <a:endParaRPr kumimoji="1" lang="ja-JP" altLang="en-US"/>
        </a:p>
      </dgm:t>
    </dgm:pt>
  </dgm:ptLst>
  <dgm:cxnLst>
    <dgm:cxn modelId="{0A715B7E-F333-4282-ADA4-A9011421A4FC}" type="presOf" srcId="{0B781DB1-5E55-4661-B000-95FAFCC38309}" destId="{31429E30-B711-4C05-B8F5-ABB27D58E6DE}"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F7B5C-FDD0-43A2-A7A5-72781D5EEF6E}">
      <dsp:nvSpPr>
        <dsp:cNvPr id="0" name=""/>
        <dsp:cNvSpPr/>
      </dsp:nvSpPr>
      <dsp:spPr>
        <a:xfrm>
          <a:off x="0" y="0"/>
          <a:ext cx="4382408" cy="247962"/>
        </a:xfrm>
        <a:prstGeom prst="chevron">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平　　　　時</a:t>
          </a:r>
          <a:endParaRPr kumimoji="1" lang="ja-JP" altLang="en-US" sz="1400" b="1" kern="1200" dirty="0"/>
        </a:p>
      </dsp:txBody>
      <dsp:txXfrm>
        <a:off x="123981" y="0"/>
        <a:ext cx="4134446" cy="247962"/>
      </dsp:txXfrm>
    </dsp:sp>
    <dsp:sp modelId="{0D81F51B-D8C8-44D3-AABC-764504D500E0}">
      <dsp:nvSpPr>
        <dsp:cNvPr id="0" name=""/>
        <dsp:cNvSpPr/>
      </dsp:nvSpPr>
      <dsp:spPr>
        <a:xfrm>
          <a:off x="3959928" y="0"/>
          <a:ext cx="4560644" cy="247962"/>
        </a:xfrm>
        <a:prstGeom prst="chevron">
          <a:avLst/>
        </a:prstGeom>
        <a:solidFill>
          <a:srgbClr val="FF66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新興感染症の発生及びまん延時</a:t>
          </a:r>
          <a:endParaRPr kumimoji="1" lang="ja-JP" altLang="en-US" sz="1400" b="1" kern="1200" dirty="0"/>
        </a:p>
      </dsp:txBody>
      <dsp:txXfrm>
        <a:off x="4083909" y="0"/>
        <a:ext cx="4312682" cy="247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B1019F-D25D-4A5A-9FE0-3B2416151C56}" type="datetimeFigureOut">
              <a:rPr kumimoji="1" lang="ja-JP" altLang="en-US" smtClean="0"/>
              <a:t>2023/9/19</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DD7D280-B049-4B3D-95E3-A89B0B53B4E3}" type="slidenum">
              <a:rPr kumimoji="1" lang="ja-JP" altLang="en-US" smtClean="0"/>
              <a:t>‹#›</a:t>
            </a:fld>
            <a:endParaRPr kumimoji="1" lang="ja-JP" altLang="en-US"/>
          </a:p>
        </p:txBody>
      </p:sp>
    </p:spTree>
    <p:extLst>
      <p:ext uri="{BB962C8B-B14F-4D97-AF65-F5344CB8AC3E}">
        <p14:creationId xmlns:p14="http://schemas.microsoft.com/office/powerpoint/2010/main" val="1405254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8"/>
            <a:ext cx="2918830" cy="495029"/>
          </a:xfrm>
          <a:prstGeom prst="rect">
            <a:avLst/>
          </a:prstGeom>
        </p:spPr>
        <p:txBody>
          <a:bodyPr vert="horz" lIns="90588" tIns="45290" rIns="90588" bIns="452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8"/>
            <a:ext cx="2918830" cy="495029"/>
          </a:xfrm>
          <a:prstGeom prst="rect">
            <a:avLst/>
          </a:prstGeom>
        </p:spPr>
        <p:txBody>
          <a:bodyPr vert="horz" lIns="90588" tIns="45290" rIns="90588" bIns="45290" rtlCol="0"/>
          <a:lstStyle>
            <a:lvl1pPr algn="r">
              <a:defRPr sz="1200"/>
            </a:lvl1pPr>
          </a:lstStyle>
          <a:p>
            <a:fld id="{BFC5045A-798D-4F11-9BFC-9B31A87DDF96}" type="datetimeFigureOut">
              <a:rPr kumimoji="1" lang="ja-JP" altLang="en-US" smtClean="0"/>
              <a:t>2023/9/19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588" tIns="45290" rIns="90588" bIns="45290" rtlCol="0" anchor="ctr"/>
          <a:lstStyle/>
          <a:p>
            <a:endParaRPr lang="ja-JP" altLang="en-US"/>
          </a:p>
        </p:txBody>
      </p:sp>
      <p:sp>
        <p:nvSpPr>
          <p:cNvPr id="5" name="ノート プレースホルダー 4"/>
          <p:cNvSpPr>
            <a:spLocks noGrp="1"/>
          </p:cNvSpPr>
          <p:nvPr>
            <p:ph type="body" sz="quarter" idx="3"/>
          </p:nvPr>
        </p:nvSpPr>
        <p:spPr>
          <a:xfrm>
            <a:off x="673577" y="4748170"/>
            <a:ext cx="5388610" cy="3884861"/>
          </a:xfrm>
          <a:prstGeom prst="rect">
            <a:avLst/>
          </a:prstGeom>
        </p:spPr>
        <p:txBody>
          <a:bodyPr vert="horz" lIns="90588" tIns="45290" rIns="90588" bIns="452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6"/>
            <a:ext cx="2918830" cy="495028"/>
          </a:xfrm>
          <a:prstGeom prst="rect">
            <a:avLst/>
          </a:prstGeom>
        </p:spPr>
        <p:txBody>
          <a:bodyPr vert="horz" lIns="90588" tIns="45290" rIns="90588" bIns="452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0" cy="495028"/>
          </a:xfrm>
          <a:prstGeom prst="rect">
            <a:avLst/>
          </a:prstGeom>
        </p:spPr>
        <p:txBody>
          <a:bodyPr vert="horz" lIns="90588" tIns="45290" rIns="90588" bIns="45290" rtlCol="0" anchor="b"/>
          <a:lstStyle>
            <a:lvl1pPr algn="r">
              <a:defRPr sz="1200"/>
            </a:lvl1pPr>
          </a:lstStyle>
          <a:p>
            <a:fld id="{3748F555-E7BF-4E96-9E42-DA0908476EE7}" type="slidenum">
              <a:rPr kumimoji="1" lang="ja-JP" altLang="en-US" smtClean="0"/>
              <a:t>‹#›</a:t>
            </a:fld>
            <a:endParaRPr kumimoji="1" lang="ja-JP" altLang="en-US"/>
          </a:p>
        </p:txBody>
      </p:sp>
    </p:spTree>
    <p:extLst>
      <p:ext uri="{BB962C8B-B14F-4D97-AF65-F5344CB8AC3E}">
        <p14:creationId xmlns:p14="http://schemas.microsoft.com/office/powerpoint/2010/main" val="39221291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D41B22B-09AD-43FD-B110-F56B9205A826}" type="datetime1">
              <a:rPr kumimoji="1" lang="ja-JP" altLang="en-US" smtClean="0"/>
              <a:t>2023/9/19</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279373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4F9CD659-D8EE-4EB1-8387-2C9A3030FB18}" type="datetime1">
              <a:rPr kumimoji="1" lang="ja-JP" altLang="en-US" smtClean="0"/>
              <a:t>2023/9/19</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697273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B7EFAD3-700A-420C-A3A7-FAB6D6460A4C}" type="datetime1">
              <a:rPr kumimoji="1" lang="ja-JP" altLang="en-US" smtClean="0"/>
              <a:t>2023/9/19</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67978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DA05CDE-8C76-418B-9668-965F5DFD5656}" type="datetime1">
              <a:rPr kumimoji="1" lang="ja-JP" altLang="en-US" smtClean="0"/>
              <a:t>2023/9/19</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481802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F8383D0-465F-42B6-98CE-91B5B7E61069}" type="datetime1">
              <a:rPr kumimoji="1" lang="ja-JP" altLang="en-US" smtClean="0"/>
              <a:t>2023/9/19</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097131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8442E03A-5D74-4748-AB66-2462863CE3D9}" type="datetime1">
              <a:rPr kumimoji="1" lang="ja-JP" altLang="en-US" smtClean="0"/>
              <a:t>2023/9/19</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346244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E4D3B255-FB17-491B-9D9B-296F22CCAC45}" type="datetime1">
              <a:rPr kumimoji="1" lang="ja-JP" altLang="en-US" smtClean="0"/>
              <a:t>2023/9/19</a:t>
            </a:fld>
            <a:endParaRPr kumimoji="1" lang="ja-JP" alt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672978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F542692B-2D6D-4B93-8A28-6064781B2C0E}" type="datetime1">
              <a:rPr kumimoji="1" lang="ja-JP" altLang="en-US" smtClean="0"/>
              <a:t>2023/9/19</a:t>
            </a:fld>
            <a:endParaRPr kumimoji="1" lang="ja-JP" alt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919515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500C4783-8C88-46E9-820E-F1AAF211CC03}" type="datetime1">
              <a:rPr kumimoji="1" lang="ja-JP" altLang="en-US" smtClean="0"/>
              <a:t>2023/9/19</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4501271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D78A5D66-1BF7-4675-9008-AEAF5F078D3C}" type="datetime1">
              <a:rPr kumimoji="1" lang="ja-JP" altLang="en-US" smtClean="0"/>
              <a:t>2023/9/19</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878814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A9872427-A16C-4E2B-96E7-B1E1DA731019}" type="datetime1">
              <a:rPr kumimoji="1" lang="ja-JP" altLang="en-US" smtClean="0"/>
              <a:t>2023/9/19</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498281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77150" y="6238368"/>
            <a:ext cx="2228850" cy="707886"/>
          </a:xfrm>
          <a:prstGeom prst="rect">
            <a:avLst/>
          </a:prstGeom>
        </p:spPr>
        <p:txBody>
          <a:bodyPr vert="horz" lIns="91440" tIns="45720" rIns="91440" bIns="45720" rtlCol="0" anchor="ctr">
            <a:spAutoFit/>
          </a:bodyPr>
          <a:lstStyle>
            <a:lvl1pPr algn="r">
              <a:defRPr sz="4000" b="1">
                <a:solidFill>
                  <a:schemeClr val="tx1">
                    <a:tint val="75000"/>
                  </a:schemeClr>
                </a:solidFill>
                <a:latin typeface="+mn-ea"/>
                <a:ea typeface="+mn-ea"/>
              </a:defRPr>
            </a:lvl1pPr>
          </a:lstStyle>
          <a:p>
            <a:fld id="{0335A466-A7F2-4EC0-A3D7-79D080C32076}" type="slidenum">
              <a:rPr lang="ja-JP" altLang="en-US" smtClean="0"/>
              <a:pPr/>
              <a:t>‹#›</a:t>
            </a:fld>
            <a:endParaRPr lang="ja-JP" altLang="en-US"/>
          </a:p>
        </p:txBody>
      </p:sp>
    </p:spTree>
    <p:extLst>
      <p:ext uri="{BB962C8B-B14F-4D97-AF65-F5344CB8AC3E}">
        <p14:creationId xmlns:p14="http://schemas.microsoft.com/office/powerpoint/2010/main" val="1813627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1466064" y="2621437"/>
            <a:ext cx="6831550" cy="1323439"/>
          </a:xfrm>
          <a:prstGeom prst="rect">
            <a:avLst/>
          </a:prstGeom>
          <a:noFill/>
        </p:spPr>
        <p:txBody>
          <a:bodyPr wrap="square" rtlCol="0">
            <a:spAutoFit/>
          </a:bodyPr>
          <a:lstStyle/>
          <a:p>
            <a:pPr algn="ctr"/>
            <a:r>
              <a:rPr lang="ja-JP" altLang="en-US" sz="4000" dirty="0"/>
              <a:t>次期「北海道感染症予防計画</a:t>
            </a:r>
            <a:r>
              <a:rPr lang="ja-JP" altLang="en-US" sz="4000" dirty="0" smtClean="0"/>
              <a:t>」の概要について</a:t>
            </a:r>
            <a:r>
              <a:rPr lang="ja-JP" altLang="en-US" sz="4000" dirty="0"/>
              <a:t>　</a:t>
            </a:r>
          </a:p>
        </p:txBody>
      </p:sp>
      <p:sp>
        <p:nvSpPr>
          <p:cNvPr id="5" name="テキスト ボックス 4"/>
          <p:cNvSpPr txBox="1"/>
          <p:nvPr/>
        </p:nvSpPr>
        <p:spPr>
          <a:xfrm>
            <a:off x="7968919" y="504497"/>
            <a:ext cx="1303450" cy="369332"/>
          </a:xfrm>
          <a:prstGeom prst="rect">
            <a:avLst/>
          </a:prstGeom>
          <a:noFill/>
          <a:ln w="12700">
            <a:solidFill>
              <a:schemeClr val="tx1"/>
            </a:solidFill>
          </a:ln>
        </p:spPr>
        <p:txBody>
          <a:bodyPr wrap="square" rtlCol="0">
            <a:spAutoFit/>
          </a:bodyPr>
          <a:lstStyle/>
          <a:p>
            <a:pPr algn="ctr"/>
            <a:r>
              <a:rPr kumimoji="1" lang="ja-JP" altLang="en-US" dirty="0" smtClean="0"/>
              <a:t>資料６</a:t>
            </a:r>
            <a:endParaRPr kumimoji="1" lang="ja-JP" altLang="en-US" dirty="0"/>
          </a:p>
        </p:txBody>
      </p:sp>
      <p:sp>
        <p:nvSpPr>
          <p:cNvPr id="2" name="正方形/長方形 1"/>
          <p:cNvSpPr/>
          <p:nvPr/>
        </p:nvSpPr>
        <p:spPr>
          <a:xfrm>
            <a:off x="4942294" y="5928578"/>
            <a:ext cx="3877985" cy="369332"/>
          </a:xfrm>
          <a:prstGeom prst="rect">
            <a:avLst/>
          </a:prstGeom>
        </p:spPr>
        <p:txBody>
          <a:bodyPr wrap="none">
            <a:spAutoFit/>
          </a:bodyPr>
          <a:lstStyle/>
          <a:p>
            <a:r>
              <a:rPr lang="ja-JP" altLang="en-US" dirty="0">
                <a:latin typeface="游ゴシック" panose="020B0400000000000000" pitchFamily="50" charset="-128"/>
                <a:ea typeface="游ゴシック" panose="020B0400000000000000" pitchFamily="50" charset="-128"/>
                <a:cs typeface="メイリオ" panose="020B0604030504040204" pitchFamily="50" charset="-128"/>
              </a:rPr>
              <a:t>令和５年</a:t>
            </a:r>
            <a:r>
              <a:rPr lang="en-US" altLang="ja-JP" dirty="0">
                <a:latin typeface="游ゴシック" panose="020B0400000000000000" pitchFamily="50" charset="-128"/>
                <a:ea typeface="游ゴシック" panose="020B0400000000000000" pitchFamily="50" charset="-128"/>
                <a:cs typeface="メイリオ" panose="020B0604030504040204" pitchFamily="50" charset="-128"/>
              </a:rPr>
              <a:t>(2023</a:t>
            </a:r>
            <a:r>
              <a:rPr lang="ja-JP" altLang="en-US" dirty="0">
                <a:latin typeface="游ゴシック" panose="020B0400000000000000" pitchFamily="50" charset="-128"/>
                <a:ea typeface="游ゴシック" panose="020B0400000000000000" pitchFamily="50" charset="-128"/>
                <a:cs typeface="メイリオ" panose="020B0604030504040204" pitchFamily="50" charset="-128"/>
              </a:rPr>
              <a:t>年</a:t>
            </a:r>
            <a:r>
              <a:rPr lang="en-US" altLang="ja-JP" dirty="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dirty="0">
                <a:latin typeface="游ゴシック" panose="020B0400000000000000" pitchFamily="50" charset="-128"/>
                <a:ea typeface="游ゴシック" panose="020B0400000000000000" pitchFamily="50" charset="-128"/>
                <a:cs typeface="メイリオ" panose="020B0604030504040204" pitchFamily="50" charset="-128"/>
              </a:rPr>
              <a:t>１０月２日（月）</a:t>
            </a:r>
            <a:endParaRPr lang="en-US" altLang="ja-JP"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6" name="テキスト ボックス 5"/>
          <p:cNvSpPr txBox="1"/>
          <p:nvPr/>
        </p:nvSpPr>
        <p:spPr>
          <a:xfrm>
            <a:off x="4942294" y="6297910"/>
            <a:ext cx="4714324" cy="338554"/>
          </a:xfrm>
          <a:prstGeom prst="rect">
            <a:avLst/>
          </a:prstGeom>
          <a:noFill/>
        </p:spPr>
        <p:txBody>
          <a:bodyPr wrap="square" rtlCol="0">
            <a:spAutoFit/>
          </a:bodyPr>
          <a:lstStyle/>
          <a:p>
            <a:r>
              <a:rPr lang="ja-JP" altLang="en-US" sz="1600" dirty="0" smtClean="0">
                <a:latin typeface="游ゴシック" panose="020B0400000000000000" pitchFamily="50" charset="-128"/>
                <a:ea typeface="游ゴシック" panose="020B0400000000000000" pitchFamily="50" charset="-128"/>
                <a:cs typeface="メイリオ" panose="020B0604030504040204" pitchFamily="50" charset="-128"/>
              </a:rPr>
              <a:t>北海道上川総合振興局保健環境部名寄地域保健室</a:t>
            </a:r>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53247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6130838" y="6568269"/>
            <a:ext cx="3877392" cy="377985"/>
          </a:xfrm>
          <a:prstGeom prst="rect">
            <a:avLst/>
          </a:prstGeom>
        </p:spPr>
      </p:pic>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a:latin typeface="游ゴシック" panose="020B0400000000000000" pitchFamily="50" charset="-128"/>
              </a:rPr>
              <a:t>数値設定に係る国の考え方について②</a:t>
            </a:r>
          </a:p>
        </p:txBody>
      </p:sp>
      <p:pic>
        <p:nvPicPr>
          <p:cNvPr id="3" name="図 2"/>
          <p:cNvPicPr>
            <a:picLocks noChangeAspect="1"/>
          </p:cNvPicPr>
          <p:nvPr/>
        </p:nvPicPr>
        <p:blipFill>
          <a:blip r:embed="rId3"/>
          <a:stretch>
            <a:fillRect/>
          </a:stretch>
        </p:blipFill>
        <p:spPr>
          <a:xfrm>
            <a:off x="232658" y="429383"/>
            <a:ext cx="9392889" cy="6167841"/>
          </a:xfrm>
          <a:prstGeom prst="rect">
            <a:avLst/>
          </a:prstGeom>
          <a:solidFill>
            <a:schemeClr val="bg1"/>
          </a:solidFill>
        </p:spPr>
      </p:pic>
      <p:sp>
        <p:nvSpPr>
          <p:cNvPr id="2" name="スライド番号プレースホルダー 1"/>
          <p:cNvSpPr>
            <a:spLocks noGrp="1"/>
          </p:cNvSpPr>
          <p:nvPr>
            <p:ph type="sldNum" sz="quarter" idx="12"/>
          </p:nvPr>
        </p:nvSpPr>
        <p:spPr/>
        <p:txBody>
          <a:bodyPr/>
          <a:lstStyle/>
          <a:p>
            <a:r>
              <a:rPr kumimoji="1" lang="en-US" altLang="ja-JP" dirty="0" smtClean="0"/>
              <a:t>7</a:t>
            </a:r>
            <a:endParaRPr kumimoji="1" lang="ja-JP" altLang="en-US" dirty="0"/>
          </a:p>
        </p:txBody>
      </p:sp>
    </p:spTree>
    <p:extLst>
      <p:ext uri="{BB962C8B-B14F-4D97-AF65-F5344CB8AC3E}">
        <p14:creationId xmlns:p14="http://schemas.microsoft.com/office/powerpoint/2010/main" val="242193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lvl="0" algn="ctr">
              <a:defRPr/>
            </a:pPr>
            <a:r>
              <a:rPr lang="ja-JP" altLang="en-US" sz="2000" b="1" dirty="0">
                <a:latin typeface="游ゴシック" panose="020B0400000000000000" pitchFamily="50" charset="-128"/>
              </a:rPr>
              <a:t>数値設定に係る国の考え方</a:t>
            </a:r>
            <a:r>
              <a:rPr lang="ja-JP" altLang="en-US" sz="2000" b="1" dirty="0">
                <a:solidFill>
                  <a:prstClr val="white"/>
                </a:solidFill>
                <a:latin typeface="游ゴシック" panose="020B0400000000000000" pitchFamily="50" charset="-128"/>
              </a:rPr>
              <a:t>について③</a:t>
            </a:r>
          </a:p>
        </p:txBody>
      </p:sp>
      <p:sp>
        <p:nvSpPr>
          <p:cNvPr id="3" name="角丸四角形 2"/>
          <p:cNvSpPr/>
          <p:nvPr/>
        </p:nvSpPr>
        <p:spPr>
          <a:xfrm>
            <a:off x="96940" y="485761"/>
            <a:ext cx="9712119" cy="748889"/>
          </a:xfrm>
          <a:prstGeom prst="round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テキスト ボックス 5"/>
          <p:cNvSpPr txBox="1"/>
          <p:nvPr/>
        </p:nvSpPr>
        <p:spPr>
          <a:xfrm>
            <a:off x="210563" y="529394"/>
            <a:ext cx="953943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○数値設定</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考え方（自治体説明会</a:t>
            </a:r>
            <a:r>
              <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Q&amp;A</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より）</a:t>
            </a:r>
            <a:endPar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a:t>
            </a:r>
            <a:r>
              <a:rPr lang="ja-JP" altLang="en-US" sz="1400" dirty="0">
                <a:solidFill>
                  <a:prstClr val="black"/>
                </a:solidFill>
              </a:rPr>
              <a:t>　・具体的な数値については各地域の医療提供体制確保の観点から地域の実情に応じて、柔軟に設定することとされている</a:t>
            </a:r>
            <a:r>
              <a:rPr lang="ja-JP" altLang="en-US" sz="1400" dirty="0" smtClean="0">
                <a:solidFill>
                  <a:prstClr val="black"/>
                </a:solidFill>
              </a:rPr>
              <a:t>。</a:t>
            </a:r>
            <a:endParaRPr kumimoji="1" lang="en-US" altLang="ja-JP" sz="14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a:xfrm>
            <a:off x="7667914" y="6238368"/>
            <a:ext cx="2228850" cy="70788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8</a:t>
            </a:r>
            <a:endParaRPr kumimoji="1" lang="ja-JP" altLang="en-US" sz="40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2" name="図 1"/>
          <p:cNvPicPr>
            <a:picLocks noChangeAspect="1"/>
          </p:cNvPicPr>
          <p:nvPr/>
        </p:nvPicPr>
        <p:blipFill>
          <a:blip r:embed="rId2"/>
          <a:stretch>
            <a:fillRect/>
          </a:stretch>
        </p:blipFill>
        <p:spPr>
          <a:xfrm>
            <a:off x="763878" y="1438520"/>
            <a:ext cx="8432800" cy="4965700"/>
          </a:xfrm>
          <a:prstGeom prst="rect">
            <a:avLst/>
          </a:prstGeom>
        </p:spPr>
      </p:pic>
    </p:spTree>
    <p:extLst>
      <p:ext uri="{BB962C8B-B14F-4D97-AF65-F5344CB8AC3E}">
        <p14:creationId xmlns:p14="http://schemas.microsoft.com/office/powerpoint/2010/main" val="2961182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dirty="0" smtClean="0"/>
              <a:t>医療措置協定について</a:t>
            </a:r>
            <a:endParaRPr lang="ja-JP" altLang="en-US" sz="4000" dirty="0"/>
          </a:p>
        </p:txBody>
      </p:sp>
    </p:spTree>
    <p:extLst>
      <p:ext uri="{BB962C8B-B14F-4D97-AF65-F5344CB8AC3E}">
        <p14:creationId xmlns:p14="http://schemas.microsoft.com/office/powerpoint/2010/main" val="1053666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94233" y="454830"/>
            <a:ext cx="9695889" cy="5951381"/>
          </a:xfrm>
          <a:prstGeom prst="rect">
            <a:avLst/>
          </a:prstGeom>
          <a:noFill/>
          <a:ln w="12700">
            <a:solidFill>
              <a:srgbClr val="002060"/>
            </a:solidFill>
          </a:ln>
        </p:spPr>
        <p:txBody>
          <a:bodyPr wrap="square" rtlCol="0" anchor="t" anchorCtr="0">
            <a:noAutofit/>
          </a:bodyPr>
          <a:lstStyle/>
          <a:p>
            <a:pPr marL="139700" indent="139700">
              <a:lnSpc>
                <a:spcPts val="1900"/>
              </a:lnSpc>
              <a:spcAft>
                <a:spcPts val="0"/>
              </a:spcAft>
            </a:pPr>
            <a:endParaRPr lang="en-US" altLang="ja-JP" kern="100" dirty="0">
              <a:latin typeface="+mj-ea"/>
              <a:ea typeface="+mj-ea"/>
              <a:cs typeface="Times New Roman" panose="02020603050405020304" pitchFamily="18" charset="0"/>
            </a:endParaRPr>
          </a:p>
          <a:p>
            <a:pPr marL="139700" indent="139700">
              <a:lnSpc>
                <a:spcPts val="1900"/>
              </a:lnSpc>
              <a:spcAft>
                <a:spcPts val="0"/>
              </a:spcAft>
            </a:pPr>
            <a:r>
              <a:rPr lang="ja-JP" altLang="en-US" kern="100" dirty="0">
                <a:latin typeface="+mn-ea"/>
                <a:cs typeface="Times New Roman" panose="02020603050405020304" pitchFamily="18" charset="0"/>
              </a:rPr>
              <a:t>○</a:t>
            </a:r>
            <a:r>
              <a:rPr lang="ja-JP" altLang="en-US" sz="1400" kern="100" dirty="0">
                <a:latin typeface="+mn-ea"/>
                <a:cs typeface="Times New Roman" panose="02020603050405020304" pitchFamily="18" charset="0"/>
              </a:rPr>
              <a:t>　</a:t>
            </a:r>
            <a:r>
              <a:rPr lang="ja-JP" altLang="ja-JP" kern="100" dirty="0">
                <a:latin typeface="+mn-ea"/>
                <a:cs typeface="Times New Roman" panose="02020603050405020304" pitchFamily="18" charset="0"/>
              </a:rPr>
              <a:t>感染症法の改正により、都道府県が定める予防計画等に沿って、</a:t>
            </a:r>
            <a:r>
              <a:rPr lang="ja-JP" altLang="ja-JP" kern="100" dirty="0">
                <a:solidFill>
                  <a:srgbClr val="FF0000"/>
                </a:solidFill>
                <a:latin typeface="+mn-ea"/>
                <a:cs typeface="Times New Roman" panose="02020603050405020304" pitchFamily="18" charset="0"/>
              </a:rPr>
              <a:t>都道府県等と医療機関等</a:t>
            </a:r>
            <a:endParaRPr lang="en-US" altLang="ja-JP" kern="100" dirty="0">
              <a:solidFill>
                <a:srgbClr val="FF0000"/>
              </a:solidFill>
              <a:latin typeface="+mn-ea"/>
              <a:cs typeface="Times New Roman" panose="02020603050405020304" pitchFamily="18" charset="0"/>
            </a:endParaRPr>
          </a:p>
          <a:p>
            <a:pPr marL="139700" indent="139700">
              <a:lnSpc>
                <a:spcPts val="1900"/>
              </a:lnSpc>
              <a:spcAft>
                <a:spcPts val="0"/>
              </a:spcAft>
            </a:pPr>
            <a:r>
              <a:rPr lang="ja-JP" altLang="en-US" kern="100" dirty="0">
                <a:solidFill>
                  <a:srgbClr val="FF0000"/>
                </a:solidFill>
                <a:latin typeface="+mn-ea"/>
                <a:cs typeface="Times New Roman" panose="02020603050405020304" pitchFamily="18" charset="0"/>
              </a:rPr>
              <a:t>　</a:t>
            </a:r>
            <a:r>
              <a:rPr lang="ja-JP" altLang="ja-JP" kern="100" dirty="0">
                <a:solidFill>
                  <a:srgbClr val="FF0000"/>
                </a:solidFill>
                <a:latin typeface="+mn-ea"/>
                <a:cs typeface="Times New Roman" panose="02020603050405020304" pitchFamily="18" charset="0"/>
              </a:rPr>
              <a:t>の間</a:t>
            </a:r>
            <a:r>
              <a:rPr lang="ja-JP" altLang="ja-JP" kern="100" dirty="0">
                <a:latin typeface="+mn-ea"/>
                <a:cs typeface="Times New Roman" panose="02020603050405020304" pitchFamily="18" charset="0"/>
              </a:rPr>
              <a:t>で、病床、発熱外来、自宅療養者等（高齢者施設等の入所者含む）への</a:t>
            </a:r>
            <a:r>
              <a:rPr lang="ja-JP" altLang="ja-JP" kern="100" dirty="0">
                <a:solidFill>
                  <a:srgbClr val="FF0000"/>
                </a:solidFill>
                <a:latin typeface="+mn-ea"/>
                <a:cs typeface="Times New Roman" panose="02020603050405020304" pitchFamily="18" charset="0"/>
              </a:rPr>
              <a:t>医療の確保等に</a:t>
            </a:r>
            <a:endParaRPr lang="en-US" altLang="ja-JP" kern="100" dirty="0">
              <a:solidFill>
                <a:srgbClr val="FF0000"/>
              </a:solidFill>
              <a:latin typeface="+mn-ea"/>
              <a:cs typeface="Times New Roman" panose="02020603050405020304" pitchFamily="18" charset="0"/>
            </a:endParaRPr>
          </a:p>
          <a:p>
            <a:pPr marL="139700" indent="139700">
              <a:lnSpc>
                <a:spcPts val="1900"/>
              </a:lnSpc>
              <a:spcAft>
                <a:spcPts val="0"/>
              </a:spcAft>
            </a:pPr>
            <a:r>
              <a:rPr lang="ja-JP" altLang="en-US" kern="100" dirty="0">
                <a:solidFill>
                  <a:srgbClr val="FF0000"/>
                </a:solidFill>
                <a:latin typeface="+mn-ea"/>
                <a:cs typeface="Times New Roman" panose="02020603050405020304" pitchFamily="18" charset="0"/>
              </a:rPr>
              <a:t>　</a:t>
            </a:r>
            <a:r>
              <a:rPr lang="ja-JP" altLang="ja-JP" kern="100" dirty="0">
                <a:solidFill>
                  <a:srgbClr val="FF0000"/>
                </a:solidFill>
                <a:latin typeface="+mn-ea"/>
                <a:cs typeface="Times New Roman" panose="02020603050405020304" pitchFamily="18" charset="0"/>
              </a:rPr>
              <a:t>関する協定</a:t>
            </a:r>
            <a:r>
              <a:rPr lang="ja-JP" altLang="ja-JP" kern="100" dirty="0">
                <a:latin typeface="+mn-ea"/>
                <a:cs typeface="Times New Roman" panose="02020603050405020304" pitchFamily="18" charset="0"/>
              </a:rPr>
              <a:t>を締結する</a:t>
            </a:r>
            <a:r>
              <a:rPr lang="ja-JP" altLang="ja-JP" kern="100" dirty="0">
                <a:solidFill>
                  <a:srgbClr val="FF0000"/>
                </a:solidFill>
                <a:latin typeface="+mn-ea"/>
                <a:cs typeface="Times New Roman" panose="02020603050405020304" pitchFamily="18" charset="0"/>
              </a:rPr>
              <a:t>仕組みが創設</a:t>
            </a:r>
            <a:r>
              <a:rPr lang="ja-JP" altLang="ja-JP" kern="100" dirty="0">
                <a:latin typeface="+mn-ea"/>
                <a:cs typeface="Times New Roman" panose="02020603050405020304" pitchFamily="18" charset="0"/>
              </a:rPr>
              <a:t>された。（施行日：令和</a:t>
            </a:r>
            <a:r>
              <a:rPr lang="en-US" altLang="ja-JP" kern="100" dirty="0">
                <a:latin typeface="+mn-ea"/>
                <a:cs typeface="Times New Roman" panose="02020603050405020304" pitchFamily="18" charset="0"/>
              </a:rPr>
              <a:t>6</a:t>
            </a:r>
            <a:r>
              <a:rPr lang="ja-JP" altLang="ja-JP" kern="100" dirty="0">
                <a:latin typeface="+mn-ea"/>
                <a:cs typeface="Times New Roman" panose="02020603050405020304" pitchFamily="18" charset="0"/>
              </a:rPr>
              <a:t>年</a:t>
            </a:r>
            <a:r>
              <a:rPr lang="en-US" altLang="ja-JP" kern="100" dirty="0">
                <a:latin typeface="+mn-ea"/>
                <a:cs typeface="Times New Roman" panose="02020603050405020304" pitchFamily="18" charset="0"/>
              </a:rPr>
              <a:t>4</a:t>
            </a:r>
            <a:r>
              <a:rPr lang="ja-JP" altLang="ja-JP" kern="100" dirty="0">
                <a:latin typeface="+mn-ea"/>
                <a:cs typeface="Times New Roman" panose="02020603050405020304" pitchFamily="18" charset="0"/>
              </a:rPr>
              <a:t>月</a:t>
            </a:r>
            <a:r>
              <a:rPr lang="en-US" altLang="ja-JP" kern="100" dirty="0">
                <a:latin typeface="+mn-ea"/>
                <a:cs typeface="Times New Roman" panose="02020603050405020304" pitchFamily="18" charset="0"/>
              </a:rPr>
              <a:t>1</a:t>
            </a:r>
            <a:r>
              <a:rPr lang="ja-JP" altLang="ja-JP" kern="100" dirty="0">
                <a:latin typeface="+mn-ea"/>
                <a:cs typeface="Times New Roman" panose="02020603050405020304" pitchFamily="18" charset="0"/>
              </a:rPr>
              <a:t>日</a:t>
            </a:r>
            <a:r>
              <a:rPr lang="ja-JP" altLang="ja-JP" kern="100" dirty="0" smtClean="0">
                <a:latin typeface="+mn-ea"/>
                <a:cs typeface="Times New Roman" panose="02020603050405020304" pitchFamily="18" charset="0"/>
              </a:rPr>
              <a:t>）</a:t>
            </a:r>
            <a:endParaRPr lang="en-US" altLang="ja-JP" kern="100" dirty="0" smtClean="0">
              <a:latin typeface="+mn-ea"/>
              <a:cs typeface="Times New Roman" panose="02020603050405020304" pitchFamily="18" charset="0"/>
            </a:endParaRPr>
          </a:p>
          <a:p>
            <a:pPr marL="139700" indent="139700">
              <a:lnSpc>
                <a:spcPts val="1900"/>
              </a:lnSpc>
              <a:spcAft>
                <a:spcPts val="0"/>
              </a:spcAft>
            </a:pPr>
            <a:endParaRPr lang="en-US" altLang="ja-JP" kern="100" dirty="0">
              <a:latin typeface="+mn-ea"/>
              <a:ea typeface="AR丸ゴシック体M" panose="020B0609010101010101" pitchFamily="49" charset="-128"/>
              <a:cs typeface="Times New Roman" panose="02020603050405020304" pitchFamily="18" charset="0"/>
            </a:endParaRPr>
          </a:p>
          <a:p>
            <a:pPr marL="139700" indent="139700">
              <a:lnSpc>
                <a:spcPts val="1900"/>
              </a:lnSpc>
              <a:spcAft>
                <a:spcPts val="0"/>
              </a:spcAft>
            </a:pPr>
            <a:endParaRPr lang="en-US" altLang="ja-JP" kern="100" dirty="0">
              <a:latin typeface="AR丸ゴシック体M" panose="020B0609010101010101" pitchFamily="49" charset="-128"/>
              <a:ea typeface="AR丸ゴシック体M" panose="020B0609010101010101" pitchFamily="49" charset="-128"/>
              <a:cs typeface="Times New Roman" panose="02020603050405020304" pitchFamily="18" charset="0"/>
            </a:endParaRPr>
          </a:p>
        </p:txBody>
      </p:sp>
      <p:sp>
        <p:nvSpPr>
          <p:cNvPr id="28" name="正方形/長方形 27"/>
          <p:cNvSpPr/>
          <p:nvPr/>
        </p:nvSpPr>
        <p:spPr>
          <a:xfrm>
            <a:off x="0" y="2"/>
            <a:ext cx="9906000" cy="4041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smtClean="0">
                <a:latin typeface="游ゴシック" panose="020B0400000000000000" pitchFamily="50" charset="-128"/>
              </a:rPr>
              <a:t>道と医療機関等が新たに締結する「医療措置協定」について</a:t>
            </a:r>
            <a:endParaRPr lang="ja-JP" altLang="en-US" sz="1662" b="1" strike="sngStrike" dirty="0">
              <a:solidFill>
                <a:srgbClr val="FF0000"/>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9</a:t>
            </a:r>
            <a:endParaRPr kumimoji="1" lang="ja-JP" altLang="en-US" dirty="0"/>
          </a:p>
        </p:txBody>
      </p:sp>
      <p:sp>
        <p:nvSpPr>
          <p:cNvPr id="8" name="テキスト ボックス 7"/>
          <p:cNvSpPr txBox="1"/>
          <p:nvPr/>
        </p:nvSpPr>
        <p:spPr>
          <a:xfrm>
            <a:off x="540328" y="1924975"/>
            <a:ext cx="9088122" cy="4262705"/>
          </a:xfrm>
          <a:prstGeom prst="rect">
            <a:avLst/>
          </a:prstGeom>
          <a:solidFill>
            <a:schemeClr val="accent1">
              <a:lumMod val="20000"/>
              <a:lumOff val="80000"/>
            </a:schemeClr>
          </a:solidFill>
          <a:ln w="19050">
            <a:solidFill>
              <a:schemeClr val="tx1"/>
            </a:solidFill>
            <a:prstDash val="solid"/>
          </a:ln>
        </p:spPr>
        <p:txBody>
          <a:bodyPr wrap="square" rtlCol="0">
            <a:spAutoFit/>
          </a:bodyPr>
          <a:lstStyle/>
          <a:p>
            <a:r>
              <a:rPr lang="ja-JP" altLang="en-US" sz="1050" kern="100" dirty="0">
                <a:latin typeface="+mn-ea"/>
                <a:cs typeface="Times New Roman" panose="02020603050405020304" pitchFamily="18" charset="0"/>
              </a:rPr>
              <a:t>法第</a:t>
            </a:r>
            <a:r>
              <a:rPr lang="en-US" altLang="ja-JP" sz="1050" kern="100" dirty="0">
                <a:latin typeface="+mn-ea"/>
                <a:cs typeface="Times New Roman" panose="02020603050405020304" pitchFamily="18" charset="0"/>
              </a:rPr>
              <a:t>36</a:t>
            </a:r>
            <a:r>
              <a:rPr lang="ja-JP" altLang="en-US" sz="1050" kern="100" dirty="0">
                <a:latin typeface="+mn-ea"/>
                <a:cs typeface="Times New Roman" panose="02020603050405020304" pitchFamily="18" charset="0"/>
              </a:rPr>
              <a:t>条の３　</a:t>
            </a:r>
            <a:r>
              <a:rPr lang="ja-JP" altLang="en-US" sz="1000" dirty="0">
                <a:solidFill>
                  <a:srgbClr val="FF0000"/>
                </a:solidFill>
                <a:latin typeface="+mn-ea"/>
              </a:rPr>
              <a:t>都道府県知事は</a:t>
            </a:r>
            <a:r>
              <a:rPr lang="ja-JP" altLang="en-US" sz="1000" dirty="0">
                <a:latin typeface="+mn-ea"/>
              </a:rPr>
              <a:t>、新型インフルエンザ等感染症等発生等公表期間に新型インフルエンザ等感染症、指定感染症又は新感染症に</a:t>
            </a:r>
            <a:r>
              <a:rPr lang="ja-JP" altLang="en-US" sz="1000" dirty="0" smtClean="0">
                <a:latin typeface="+mn-ea"/>
              </a:rPr>
              <a:t>係る医療</a:t>
            </a:r>
            <a:r>
              <a:rPr lang="ja-JP" altLang="en-US" sz="1000" dirty="0">
                <a:latin typeface="+mn-ea"/>
              </a:rPr>
              <a:t>を提</a:t>
            </a:r>
            <a:r>
              <a:rPr lang="ja-JP" altLang="en-US" sz="1000" dirty="0" smtClean="0">
                <a:latin typeface="+mn-ea"/>
              </a:rPr>
              <a:t>供する体</a:t>
            </a:r>
            <a:endParaRPr lang="en-US" altLang="ja-JP" sz="1000" dirty="0" smtClean="0">
              <a:latin typeface="+mn-ea"/>
            </a:endParaRPr>
          </a:p>
          <a:p>
            <a:r>
              <a:rPr lang="ja-JP" altLang="en-US" sz="1000" dirty="0" smtClean="0">
                <a:latin typeface="+mn-ea"/>
              </a:rPr>
              <a:t>　　制の確保</a:t>
            </a:r>
            <a:r>
              <a:rPr lang="ja-JP" altLang="en-US" sz="1000" dirty="0">
                <a:latin typeface="+mn-ea"/>
              </a:rPr>
              <a:t>に必要な措置を迅速かつ適確に講ずるため、当該都道府県知事が管轄する区域内にある医療機関の</a:t>
            </a:r>
            <a:r>
              <a:rPr lang="ja-JP" altLang="en-US" sz="1000" dirty="0" smtClean="0">
                <a:solidFill>
                  <a:srgbClr val="FF0000"/>
                </a:solidFill>
                <a:latin typeface="+mn-ea"/>
              </a:rPr>
              <a:t>管理者と</a:t>
            </a:r>
            <a:r>
              <a:rPr lang="ja-JP" altLang="en-US" sz="1000" dirty="0">
                <a:solidFill>
                  <a:srgbClr val="FF0000"/>
                </a:solidFill>
                <a:latin typeface="+mn-ea"/>
              </a:rPr>
              <a:t>協議</a:t>
            </a:r>
            <a:r>
              <a:rPr lang="ja-JP" altLang="en-US" sz="1000" dirty="0">
                <a:latin typeface="+mn-ea"/>
              </a:rPr>
              <a:t>し、</a:t>
            </a:r>
            <a:r>
              <a:rPr lang="ja-JP" altLang="en-US" sz="1000" dirty="0">
                <a:solidFill>
                  <a:srgbClr val="FF0000"/>
                </a:solidFill>
                <a:latin typeface="+mn-ea"/>
              </a:rPr>
              <a:t>合意が成立したときは、</a:t>
            </a:r>
            <a:r>
              <a:rPr lang="ja-JP" altLang="en-US" sz="1000" dirty="0" smtClean="0">
                <a:latin typeface="+mn-ea"/>
              </a:rPr>
              <a:t>厚生労働省</a:t>
            </a:r>
            <a:endParaRPr lang="en-US" altLang="ja-JP" sz="1000" dirty="0" smtClean="0">
              <a:latin typeface="+mn-ea"/>
            </a:endParaRPr>
          </a:p>
          <a:p>
            <a:r>
              <a:rPr lang="ja-JP" altLang="en-US" sz="1000" dirty="0" smtClean="0">
                <a:latin typeface="+mn-ea"/>
              </a:rPr>
              <a:t>　　令</a:t>
            </a:r>
            <a:r>
              <a:rPr lang="ja-JP" altLang="en-US" sz="1000" dirty="0">
                <a:latin typeface="+mn-ea"/>
              </a:rPr>
              <a:t>で</a:t>
            </a:r>
            <a:r>
              <a:rPr lang="ja-JP" altLang="en-US" sz="1000" dirty="0" smtClean="0">
                <a:latin typeface="+mn-ea"/>
              </a:rPr>
              <a:t>定める</a:t>
            </a:r>
            <a:r>
              <a:rPr lang="ja-JP" altLang="en-US" sz="1000" dirty="0">
                <a:latin typeface="+mn-ea"/>
              </a:rPr>
              <a:t>ところにより、</a:t>
            </a:r>
            <a:r>
              <a:rPr lang="ja-JP" altLang="en-US" sz="1000" dirty="0">
                <a:solidFill>
                  <a:srgbClr val="FF0000"/>
                </a:solidFill>
                <a:latin typeface="+mn-ea"/>
              </a:rPr>
              <a:t>次に掲げる事項をその内容に含む協定を締結</a:t>
            </a:r>
            <a:r>
              <a:rPr lang="ja-JP" altLang="en-US" sz="1000" dirty="0">
                <a:latin typeface="+mn-ea"/>
              </a:rPr>
              <a:t>するものとする。</a:t>
            </a:r>
            <a:endParaRPr lang="en-US" altLang="ja-JP" sz="1000" dirty="0">
              <a:latin typeface="+mn-ea"/>
            </a:endParaRPr>
          </a:p>
          <a:p>
            <a:endParaRPr lang="en-US" altLang="ja-JP" sz="1050" dirty="0" smtClean="0">
              <a:latin typeface="+mn-ea"/>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r>
              <a:rPr lang="ja-JP" altLang="en-US" sz="1000" dirty="0" smtClean="0">
                <a:latin typeface="ＡＲ丸ゴシック体Ｍ"/>
                <a:ea typeface="ＡＲ丸ゴシック体Ｍ" panose="020B0609010101010101"/>
              </a:rPr>
              <a:t> 　</a:t>
            </a:r>
            <a:endParaRPr lang="en-US" altLang="ja-JP" sz="1000" dirty="0">
              <a:latin typeface="ＡＲ丸ゴシック体Ｍ"/>
              <a:ea typeface="ＡＲ丸ゴシック体Ｍ" panose="020B0609010101010101"/>
            </a:endParaRPr>
          </a:p>
        </p:txBody>
      </p:sp>
      <p:sp>
        <p:nvSpPr>
          <p:cNvPr id="39" name="正方形/長方形 38"/>
          <p:cNvSpPr/>
          <p:nvPr/>
        </p:nvSpPr>
        <p:spPr>
          <a:xfrm>
            <a:off x="765157" y="2539249"/>
            <a:ext cx="8638463" cy="3433396"/>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en-US" altLang="ja-JP" sz="1400" dirty="0" smtClean="0"/>
              <a:t>1</a:t>
            </a:r>
            <a:r>
              <a:rPr lang="ja-JP" altLang="en-US" sz="1400" dirty="0" smtClean="0"/>
              <a:t>　</a:t>
            </a:r>
            <a:r>
              <a:rPr lang="ja-JP" altLang="ja-JP" sz="1400" dirty="0" smtClean="0"/>
              <a:t>①</a:t>
            </a:r>
            <a:r>
              <a:rPr lang="ja-JP" altLang="ja-JP" sz="1400" dirty="0"/>
              <a:t>病床の確保、②発熱外来の実施、③自宅療養者等への医療の提供及び健康観察</a:t>
            </a:r>
            <a:r>
              <a:rPr lang="ja-JP" altLang="ja-JP" sz="1400" dirty="0" smtClean="0"/>
              <a:t>、④後方支援、</a:t>
            </a:r>
            <a:endParaRPr lang="en-US" altLang="ja-JP" sz="1400" dirty="0" smtClean="0"/>
          </a:p>
          <a:p>
            <a:pPr>
              <a:lnSpc>
                <a:spcPct val="150000"/>
              </a:lnSpc>
            </a:pPr>
            <a:r>
              <a:rPr lang="ja-JP" altLang="en-US" sz="1400" dirty="0" smtClean="0"/>
              <a:t>　  </a:t>
            </a:r>
            <a:r>
              <a:rPr lang="ja-JP" altLang="ja-JP" sz="1400" dirty="0" smtClean="0"/>
              <a:t>⑤</a:t>
            </a:r>
            <a:r>
              <a:rPr lang="ja-JP" altLang="ja-JP" sz="1400" dirty="0"/>
              <a:t>医療人材派遣、のうち新型インフルエンザ等感染症等発生等公表期間に</a:t>
            </a:r>
            <a:r>
              <a:rPr lang="ja-JP" altLang="ja-JP" sz="1400" dirty="0" smtClean="0"/>
              <a:t>おいて当該医療機関</a:t>
            </a:r>
            <a:r>
              <a:rPr lang="ja-JP" altLang="ja-JP" sz="1400" dirty="0"/>
              <a:t>が</a:t>
            </a:r>
            <a:r>
              <a:rPr lang="ja-JP" altLang="ja-JP" sz="1400" dirty="0" smtClean="0"/>
              <a:t>講</a:t>
            </a:r>
            <a:r>
              <a:rPr lang="en-US" altLang="ja-JP" sz="1400" dirty="0" smtClean="0"/>
              <a:t> </a:t>
            </a:r>
          </a:p>
          <a:p>
            <a:pPr>
              <a:lnSpc>
                <a:spcPct val="150000"/>
              </a:lnSpc>
            </a:pPr>
            <a:r>
              <a:rPr lang="en-US" altLang="ja-JP" sz="1400" dirty="0"/>
              <a:t> </a:t>
            </a:r>
            <a:r>
              <a:rPr lang="en-US" altLang="ja-JP" sz="1400" dirty="0" smtClean="0"/>
              <a:t>    </a:t>
            </a:r>
            <a:r>
              <a:rPr lang="ja-JP" altLang="ja-JP" sz="1400" dirty="0" err="1" smtClean="0"/>
              <a:t>ずべき</a:t>
            </a:r>
            <a:r>
              <a:rPr lang="ja-JP" altLang="ja-JP" sz="1400" dirty="0"/>
              <a:t>もの</a:t>
            </a:r>
          </a:p>
          <a:p>
            <a:pPr>
              <a:lnSpc>
                <a:spcPct val="150000"/>
              </a:lnSpc>
            </a:pPr>
            <a:r>
              <a:rPr lang="en-US" altLang="ja-JP" sz="1400" dirty="0"/>
              <a:t>2 </a:t>
            </a:r>
            <a:r>
              <a:rPr lang="ja-JP" altLang="en-US" sz="1400" dirty="0"/>
              <a:t>　</a:t>
            </a:r>
            <a:r>
              <a:rPr lang="ja-JP" altLang="ja-JP" sz="1400" dirty="0"/>
              <a:t>個人防護具の備蓄の実施について定める場合にあっては、その内容</a:t>
            </a:r>
          </a:p>
          <a:p>
            <a:pPr>
              <a:lnSpc>
                <a:spcPct val="150000"/>
              </a:lnSpc>
            </a:pPr>
            <a:r>
              <a:rPr lang="en-US" altLang="ja-JP" sz="1400" dirty="0"/>
              <a:t>3 </a:t>
            </a:r>
            <a:r>
              <a:rPr lang="ja-JP" altLang="en-US" sz="1400" dirty="0"/>
              <a:t>　</a:t>
            </a:r>
            <a:r>
              <a:rPr lang="en-US" altLang="ja-JP" sz="1400" dirty="0"/>
              <a:t>1</a:t>
            </a:r>
            <a:r>
              <a:rPr lang="ja-JP" altLang="ja-JP" sz="1400" dirty="0"/>
              <a:t>・</a:t>
            </a:r>
            <a:r>
              <a:rPr lang="en-US" altLang="ja-JP" sz="1400" dirty="0"/>
              <a:t>2</a:t>
            </a:r>
            <a:r>
              <a:rPr lang="ja-JP" altLang="ja-JP" sz="1400" dirty="0"/>
              <a:t>の措置に要する費用の負担の方法</a:t>
            </a:r>
          </a:p>
          <a:p>
            <a:pPr>
              <a:lnSpc>
                <a:spcPct val="150000"/>
              </a:lnSpc>
            </a:pPr>
            <a:r>
              <a:rPr lang="en-US" altLang="ja-JP" sz="1400" dirty="0"/>
              <a:t>4 </a:t>
            </a:r>
            <a:r>
              <a:rPr lang="ja-JP" altLang="en-US" sz="1400" dirty="0"/>
              <a:t>　</a:t>
            </a:r>
            <a:r>
              <a:rPr lang="ja-JP" altLang="ja-JP" sz="1400" dirty="0"/>
              <a:t>医療措置協定の有効期間</a:t>
            </a:r>
          </a:p>
          <a:p>
            <a:pPr>
              <a:lnSpc>
                <a:spcPct val="150000"/>
              </a:lnSpc>
            </a:pPr>
            <a:r>
              <a:rPr lang="en-US" altLang="ja-JP" sz="1400" dirty="0"/>
              <a:t>5 </a:t>
            </a:r>
            <a:r>
              <a:rPr lang="ja-JP" altLang="en-US" sz="1400" dirty="0"/>
              <a:t>　</a:t>
            </a:r>
            <a:r>
              <a:rPr lang="ja-JP" altLang="ja-JP" sz="1400" dirty="0"/>
              <a:t>医療措置協定に違反した場合の措置</a:t>
            </a:r>
          </a:p>
          <a:p>
            <a:pPr>
              <a:lnSpc>
                <a:spcPct val="150000"/>
              </a:lnSpc>
            </a:pPr>
            <a:r>
              <a:rPr lang="en-US" altLang="ja-JP" sz="1400" dirty="0"/>
              <a:t>6 </a:t>
            </a:r>
            <a:r>
              <a:rPr lang="ja-JP" altLang="en-US" sz="1400" dirty="0"/>
              <a:t>　</a:t>
            </a:r>
            <a:r>
              <a:rPr lang="en-US" altLang="ja-JP" sz="1400" dirty="0"/>
              <a:t>1</a:t>
            </a:r>
            <a:r>
              <a:rPr lang="ja-JP" altLang="ja-JP" sz="1400" dirty="0"/>
              <a:t>・</a:t>
            </a:r>
            <a:r>
              <a:rPr lang="en-US" altLang="ja-JP" sz="1400" dirty="0"/>
              <a:t>2</a:t>
            </a:r>
            <a:r>
              <a:rPr lang="ja-JP" altLang="ja-JP" sz="1400" dirty="0"/>
              <a:t>の措置に係る必要な準備に係る事項</a:t>
            </a:r>
          </a:p>
          <a:p>
            <a:pPr>
              <a:lnSpc>
                <a:spcPct val="150000"/>
              </a:lnSpc>
            </a:pPr>
            <a:r>
              <a:rPr lang="en-US" altLang="ja-JP" sz="1400" dirty="0"/>
              <a:t>7 </a:t>
            </a:r>
            <a:r>
              <a:rPr lang="ja-JP" altLang="en-US" sz="1400" dirty="0"/>
              <a:t>　</a:t>
            </a:r>
            <a:r>
              <a:rPr lang="ja-JP" altLang="ja-JP" sz="1400" dirty="0"/>
              <a:t>医療措置協定の変更に関する事項</a:t>
            </a:r>
          </a:p>
          <a:p>
            <a:pPr>
              <a:lnSpc>
                <a:spcPct val="150000"/>
              </a:lnSpc>
            </a:pPr>
            <a:r>
              <a:rPr lang="en-US" altLang="ja-JP" sz="1400" dirty="0"/>
              <a:t>8 </a:t>
            </a:r>
            <a:r>
              <a:rPr lang="ja-JP" altLang="en-US" sz="1400" dirty="0"/>
              <a:t>　</a:t>
            </a:r>
            <a:r>
              <a:rPr lang="ja-JP" altLang="ja-JP" sz="1400" dirty="0"/>
              <a:t>その他都道府県知事が必要と認める</a:t>
            </a:r>
            <a:r>
              <a:rPr lang="ja-JP" altLang="ja-JP" sz="1400" dirty="0" smtClean="0"/>
              <a:t>事項</a:t>
            </a:r>
            <a:endParaRPr lang="ja-JP" altLang="ja-JP" sz="1400" dirty="0"/>
          </a:p>
        </p:txBody>
      </p:sp>
    </p:spTree>
    <p:extLst>
      <p:ext uri="{BB962C8B-B14F-4D97-AF65-F5344CB8AC3E}">
        <p14:creationId xmlns:p14="http://schemas.microsoft.com/office/powerpoint/2010/main" val="983707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55938" y="2278654"/>
            <a:ext cx="4780456" cy="307777"/>
          </a:xfrm>
          <a:prstGeom prst="rect">
            <a:avLst/>
          </a:prstGeom>
          <a:solidFill>
            <a:schemeClr val="bg1"/>
          </a:solidFill>
        </p:spPr>
        <p:txBody>
          <a:bodyPr wrap="square" rtlCol="0">
            <a:spAutoFit/>
          </a:bodyPr>
          <a:lstStyle/>
          <a:p>
            <a:pPr lvl="0"/>
            <a:r>
              <a:rPr lang="ja-JP" altLang="en-US" sz="1400" dirty="0" smtClean="0">
                <a:solidFill>
                  <a:prstClr val="black"/>
                </a:solidFill>
              </a:rPr>
              <a:t>■ 医療提供イメージ（国の考え方）</a:t>
            </a:r>
            <a:endParaRPr lang="en-US" altLang="ja-JP" sz="1400" dirty="0">
              <a:solidFill>
                <a:prstClr val="black"/>
              </a:solidFill>
            </a:endParaRPr>
          </a:p>
        </p:txBody>
      </p:sp>
      <p:sp>
        <p:nvSpPr>
          <p:cNvPr id="4" name="スライド番号プレースホルダー 3"/>
          <p:cNvSpPr>
            <a:spLocks noGrp="1"/>
          </p:cNvSpPr>
          <p:nvPr>
            <p:ph type="sldNum" sz="quarter" idx="12"/>
          </p:nvPr>
        </p:nvSpPr>
        <p:spPr/>
        <p:txBody>
          <a:bodyPr/>
          <a:lstStyle/>
          <a:p>
            <a:fld id="{0335A466-A7F2-4EC0-A3D7-79D080C32076}" type="slidenum">
              <a:rPr kumimoji="1" lang="ja-JP" altLang="en-US" smtClean="0">
                <a:noFill/>
              </a:rPr>
              <a:t>13</a:t>
            </a:fld>
            <a:endParaRPr kumimoji="1" lang="ja-JP" altLang="en-US" dirty="0">
              <a:noFill/>
            </a:endParaRPr>
          </a:p>
        </p:txBody>
      </p:sp>
      <p:cxnSp>
        <p:nvCxnSpPr>
          <p:cNvPr id="11" name="直線コネクタ 10"/>
          <p:cNvCxnSpPr/>
          <p:nvPr/>
        </p:nvCxnSpPr>
        <p:spPr>
          <a:xfrm>
            <a:off x="2978291" y="2172925"/>
            <a:ext cx="0" cy="294093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92683" y="374071"/>
            <a:ext cx="9720633" cy="6325985"/>
            <a:chOff x="184714" y="433698"/>
            <a:chExt cx="9720633" cy="4027551"/>
          </a:xfrm>
        </p:grpSpPr>
        <p:sp>
          <p:nvSpPr>
            <p:cNvPr id="8" name="テキスト ボックス 7"/>
            <p:cNvSpPr txBox="1"/>
            <p:nvPr/>
          </p:nvSpPr>
          <p:spPr>
            <a:xfrm>
              <a:off x="184714" y="433698"/>
              <a:ext cx="9720633" cy="4027551"/>
            </a:xfrm>
            <a:prstGeom prst="rect">
              <a:avLst/>
            </a:prstGeom>
            <a:noFill/>
            <a:ln w="12700">
              <a:solidFill>
                <a:srgbClr val="002060"/>
              </a:solidFill>
            </a:ln>
          </p:spPr>
          <p:txBody>
            <a:bodyPr wrap="square" rtlCol="0" anchor="t" anchorCtr="0">
              <a:noAutofit/>
            </a:bodyPr>
            <a:lstStyle/>
            <a:p>
              <a:r>
                <a:rPr lang="ja-JP" altLang="en-US" sz="1400" dirty="0" smtClean="0"/>
                <a:t>（参考）これまでの新型コロナ対策の状況（令和２年）</a:t>
              </a:r>
              <a:endParaRPr lang="en-US" altLang="ja-JP" sz="1400" dirty="0" smtClean="0"/>
            </a:p>
            <a:p>
              <a:r>
                <a:rPr lang="ja-JP" altLang="en-US" sz="1400" dirty="0" smtClean="0"/>
                <a:t>　　</a:t>
              </a:r>
              <a:endParaRPr lang="en-US" altLang="ja-JP" sz="1400" dirty="0" smtClean="0"/>
            </a:p>
            <a:p>
              <a:endParaRPr lang="en-US" altLang="ja-JP" sz="1400" dirty="0"/>
            </a:p>
            <a:p>
              <a:endParaRPr lang="en-US" altLang="ja-JP" sz="1400" dirty="0" smtClean="0"/>
            </a:p>
            <a:p>
              <a:endParaRPr lang="en-US" altLang="ja-JP" sz="1400" dirty="0"/>
            </a:p>
            <a:p>
              <a:r>
                <a:rPr lang="ja-JP" altLang="ja-JP" sz="1400" dirty="0"/>
                <a:t>　</a:t>
              </a:r>
              <a:r>
                <a:rPr lang="ja-JP" altLang="ja-JP" sz="1200" dirty="0"/>
                <a:t>　</a:t>
              </a:r>
              <a:r>
                <a:rPr lang="ja-JP" altLang="en-US" sz="1200" dirty="0" smtClean="0"/>
                <a:t>　　　　</a:t>
              </a:r>
              <a:endParaRPr lang="en-US" altLang="ja-JP" sz="1200" dirty="0" smtClean="0"/>
            </a:p>
            <a:p>
              <a:r>
                <a:rPr lang="ja-JP" altLang="en-US" sz="1600" b="1" dirty="0" smtClean="0"/>
                <a:t>　　　</a:t>
              </a:r>
              <a:r>
                <a:rPr lang="ja-JP" altLang="en-US" sz="1600" b="1" dirty="0"/>
                <a:t> </a:t>
              </a:r>
              <a:r>
                <a:rPr lang="ja-JP" altLang="ja-JP" sz="1400" dirty="0" smtClean="0"/>
                <a:t> </a:t>
              </a:r>
              <a:r>
                <a:rPr lang="ja-JP" altLang="ja-JP" sz="1400" dirty="0"/>
                <a:t>　　　　　　</a:t>
              </a:r>
              <a:r>
                <a:rPr lang="ja-JP" altLang="en-US" sz="1400" dirty="0" smtClean="0"/>
                <a:t>　　　　　　　         　  </a:t>
              </a:r>
              <a:r>
                <a:rPr lang="ja-JP" altLang="ja-JP" sz="1400" dirty="0"/>
                <a:t>　　　　 </a:t>
              </a:r>
              <a:r>
                <a:rPr lang="ja-JP" altLang="en-US" sz="1400" dirty="0" smtClean="0"/>
                <a:t>　　　　　　　　</a:t>
              </a:r>
              <a:endParaRPr lang="en-US" altLang="ja-JP" sz="1600" dirty="0" smtClean="0"/>
            </a:p>
            <a:p>
              <a:endParaRPr lang="ja-JP" altLang="ja-JP" sz="1600" dirty="0"/>
            </a:p>
            <a:p>
              <a:pPr marL="139700" indent="139700">
                <a:lnSpc>
                  <a:spcPts val="1600"/>
                </a:lnSpc>
                <a:spcAft>
                  <a:spcPts val="0"/>
                </a:spcAft>
              </a:pPr>
              <a:endParaRPr lang="ja-JP" altLang="ja-JP" sz="1200" kern="100" dirty="0">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26" name="正方形/長方形 25"/>
            <p:cNvSpPr/>
            <p:nvPr/>
          </p:nvSpPr>
          <p:spPr>
            <a:xfrm>
              <a:off x="6359827" y="1874766"/>
              <a:ext cx="3491759" cy="169608"/>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公表後６ヶ月を目途</a:t>
              </a:r>
              <a:endParaRPr kumimoji="1" lang="ja-JP" altLang="en-US" sz="1200" dirty="0"/>
            </a:p>
          </p:txBody>
        </p:sp>
        <p:sp>
          <p:nvSpPr>
            <p:cNvPr id="27" name="正方形/長方形 26"/>
            <p:cNvSpPr/>
            <p:nvPr/>
          </p:nvSpPr>
          <p:spPr>
            <a:xfrm>
              <a:off x="3499199" y="1875684"/>
              <a:ext cx="2739057" cy="169608"/>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公表後３ヶ月程度</a:t>
              </a:r>
              <a:endParaRPr kumimoji="1" lang="ja-JP" altLang="en-US" sz="1200" dirty="0"/>
            </a:p>
          </p:txBody>
        </p:sp>
        <p:sp>
          <p:nvSpPr>
            <p:cNvPr id="24" name="正方形/長方形 23"/>
            <p:cNvSpPr/>
            <p:nvPr/>
          </p:nvSpPr>
          <p:spPr>
            <a:xfrm>
              <a:off x="2752093" y="1878223"/>
              <a:ext cx="619854" cy="169705"/>
            </a:xfrm>
            <a:prstGeom prst="rect">
              <a:avLst/>
            </a:prstGeom>
            <a:solidFill>
              <a:schemeClr val="bg1"/>
            </a:solidFill>
            <a:ln w="254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mj-ea"/>
                  <a:ea typeface="+mj-ea"/>
                </a:rPr>
                <a:t>公　表</a:t>
              </a:r>
              <a:endParaRPr kumimoji="1" lang="ja-JP" altLang="en-US" sz="1200" dirty="0">
                <a:latin typeface="+mj-ea"/>
                <a:ea typeface="+mj-ea"/>
              </a:endParaRPr>
            </a:p>
          </p:txBody>
        </p:sp>
      </p:grpSp>
      <p:sp>
        <p:nvSpPr>
          <p:cNvPr id="41" name="テキスト ボックス 40"/>
          <p:cNvSpPr txBox="1"/>
          <p:nvPr/>
        </p:nvSpPr>
        <p:spPr>
          <a:xfrm>
            <a:off x="629621" y="3122234"/>
            <a:ext cx="2846118" cy="577081"/>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lang="en-US" altLang="ja-JP"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a:lnSpc>
                <a:spcPts val="2100"/>
              </a:lnSpc>
            </a:pPr>
            <a:endParaRPr kumimoji="1" lang="en-US" altLang="ja-JP" sz="1400" dirty="0" smtClean="0"/>
          </a:p>
          <a:p>
            <a:endParaRPr kumimoji="1" lang="ja-JP" altLang="en-US" sz="800" dirty="0"/>
          </a:p>
        </p:txBody>
      </p:sp>
      <p:sp>
        <p:nvSpPr>
          <p:cNvPr id="63" name="下矢印 62"/>
          <p:cNvSpPr/>
          <p:nvPr/>
        </p:nvSpPr>
        <p:spPr>
          <a:xfrm flipV="1">
            <a:off x="748637" y="3321577"/>
            <a:ext cx="366050" cy="1960986"/>
          </a:xfrm>
          <a:prstGeom prst="downArrow">
            <a:avLst>
              <a:gd name="adj1" fmla="val 30903"/>
              <a:gd name="adj2" fmla="val 7579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6184669" y="2186247"/>
            <a:ext cx="15765" cy="2927612"/>
          </a:xfrm>
          <a:prstGeom prst="line">
            <a:avLst/>
          </a:prstGeom>
          <a:ln w="28575">
            <a:prstDash val="sysDot"/>
          </a:ln>
        </p:spPr>
        <p:style>
          <a:lnRef idx="1">
            <a:schemeClr val="dk1"/>
          </a:lnRef>
          <a:fillRef idx="0">
            <a:schemeClr val="dk1"/>
          </a:fillRef>
          <a:effectRef idx="0">
            <a:schemeClr val="dk1"/>
          </a:effectRef>
          <a:fontRef idx="minor">
            <a:schemeClr val="tx1"/>
          </a:fontRef>
        </p:style>
      </p:cxnSp>
      <p:grpSp>
        <p:nvGrpSpPr>
          <p:cNvPr id="6" name="グループ化 5"/>
          <p:cNvGrpSpPr/>
          <p:nvPr/>
        </p:nvGrpSpPr>
        <p:grpSpPr>
          <a:xfrm>
            <a:off x="1291648" y="2879908"/>
            <a:ext cx="7267254" cy="312934"/>
            <a:chOff x="1202575" y="4307323"/>
            <a:chExt cx="7267254" cy="312934"/>
          </a:xfrm>
        </p:grpSpPr>
        <p:sp>
          <p:nvSpPr>
            <p:cNvPr id="31" name="右矢印 30"/>
            <p:cNvSpPr/>
            <p:nvPr/>
          </p:nvSpPr>
          <p:spPr>
            <a:xfrm>
              <a:off x="2492192" y="4362678"/>
              <a:ext cx="1138917" cy="197066"/>
            </a:xfrm>
            <a:prstGeom prst="rightArrow">
              <a:avLst>
                <a:gd name="adj1" fmla="val 50000"/>
                <a:gd name="adj2" fmla="val 74138"/>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202575" y="4307323"/>
              <a:ext cx="1313989" cy="307777"/>
            </a:xfrm>
            <a:prstGeom prst="rect">
              <a:avLst/>
            </a:prstGeom>
            <a:noFill/>
          </p:spPr>
          <p:txBody>
            <a:bodyPr wrap="square" rtlCol="0">
              <a:spAutoFit/>
            </a:bodyPr>
            <a:lstStyle/>
            <a:p>
              <a:r>
                <a:rPr kumimoji="1" lang="ja-JP" altLang="en-US" sz="1400" b="1" dirty="0" smtClean="0"/>
                <a:t>感染発生早期</a:t>
              </a:r>
              <a:endParaRPr kumimoji="1" lang="ja-JP" altLang="en-US" sz="1400" b="1" dirty="0"/>
            </a:p>
          </p:txBody>
        </p:sp>
        <p:sp>
          <p:nvSpPr>
            <p:cNvPr id="21" name="テキスト ボックス 20"/>
            <p:cNvSpPr txBox="1"/>
            <p:nvPr/>
          </p:nvSpPr>
          <p:spPr>
            <a:xfrm>
              <a:off x="3501875" y="4312480"/>
              <a:ext cx="1046834" cy="307777"/>
            </a:xfrm>
            <a:prstGeom prst="rect">
              <a:avLst/>
            </a:prstGeom>
            <a:noFill/>
          </p:spPr>
          <p:txBody>
            <a:bodyPr wrap="square" rtlCol="0">
              <a:spAutoFit/>
            </a:bodyPr>
            <a:lstStyle/>
            <a:p>
              <a:pPr algn="ctr"/>
              <a:r>
                <a:rPr kumimoji="1" lang="ja-JP" altLang="en-US" sz="1400" b="1" dirty="0" smtClean="0"/>
                <a:t>流行初期</a:t>
              </a:r>
              <a:endParaRPr kumimoji="1" lang="ja-JP" altLang="en-US" sz="1400" b="1" dirty="0"/>
            </a:p>
          </p:txBody>
        </p:sp>
        <p:sp>
          <p:nvSpPr>
            <p:cNvPr id="22" name="テキスト ボックス 21"/>
            <p:cNvSpPr txBox="1"/>
            <p:nvPr/>
          </p:nvSpPr>
          <p:spPr>
            <a:xfrm>
              <a:off x="6391347" y="4310631"/>
              <a:ext cx="2078482" cy="307777"/>
            </a:xfrm>
            <a:prstGeom prst="rect">
              <a:avLst/>
            </a:prstGeom>
            <a:noFill/>
          </p:spPr>
          <p:txBody>
            <a:bodyPr wrap="square" rtlCol="0">
              <a:spAutoFit/>
            </a:bodyPr>
            <a:lstStyle/>
            <a:p>
              <a:pPr algn="ctr"/>
              <a:r>
                <a:rPr kumimoji="1" lang="ja-JP" altLang="en-US" sz="1400" b="1" dirty="0" smtClean="0"/>
                <a:t>流行初期期間経過後</a:t>
              </a:r>
              <a:endParaRPr kumimoji="1" lang="ja-JP" altLang="en-US" sz="1400" b="1" dirty="0"/>
            </a:p>
          </p:txBody>
        </p:sp>
        <p:sp>
          <p:nvSpPr>
            <p:cNvPr id="38" name="右矢印 37"/>
            <p:cNvSpPr/>
            <p:nvPr/>
          </p:nvSpPr>
          <p:spPr>
            <a:xfrm>
              <a:off x="4506895" y="4369652"/>
              <a:ext cx="2006474" cy="198000"/>
            </a:xfrm>
            <a:prstGeom prst="rightArrow">
              <a:avLst>
                <a:gd name="adj1" fmla="val 50000"/>
                <a:gd name="adj2" fmla="val 60345"/>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正方形/長方形 24"/>
          <p:cNvSpPr/>
          <p:nvPr/>
        </p:nvSpPr>
        <p:spPr>
          <a:xfrm>
            <a:off x="1595539" y="2645157"/>
            <a:ext cx="832365" cy="2664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lIns="0" rIns="0" rtlCol="0" anchor="ctr"/>
          <a:lstStyle/>
          <a:p>
            <a:pPr algn="ctr"/>
            <a:r>
              <a:rPr kumimoji="1" lang="ja-JP" altLang="en-US" sz="1200" dirty="0" smtClean="0"/>
              <a:t>国内１例目</a:t>
            </a:r>
            <a:endParaRPr kumimoji="1" lang="ja-JP" altLang="en-US" sz="1200" dirty="0"/>
          </a:p>
        </p:txBody>
      </p:sp>
      <p:sp>
        <p:nvSpPr>
          <p:cNvPr id="14" name="テキスト ボックス 13"/>
          <p:cNvSpPr txBox="1"/>
          <p:nvPr/>
        </p:nvSpPr>
        <p:spPr>
          <a:xfrm>
            <a:off x="629621" y="3741156"/>
            <a:ext cx="3161507" cy="184666"/>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9" name="下矢印 68"/>
          <p:cNvSpPr/>
          <p:nvPr/>
        </p:nvSpPr>
        <p:spPr>
          <a:xfrm>
            <a:off x="3460942" y="3681187"/>
            <a:ext cx="534925" cy="1573144"/>
          </a:xfrm>
          <a:prstGeom prst="downArrow">
            <a:avLst>
              <a:gd name="adj1" fmla="val 35227"/>
              <a:gd name="adj2" fmla="val 64915"/>
            </a:avLst>
          </a:prstGeom>
          <a:solidFill>
            <a:schemeClr val="accent1">
              <a:lumMod val="20000"/>
              <a:lumOff val="80000"/>
              <a:alpha val="55000"/>
            </a:schemeClr>
          </a:solidFill>
          <a:ln>
            <a:solidFill>
              <a:schemeClr val="accent1">
                <a:lumMod val="75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3028289" y="4965904"/>
            <a:ext cx="1665852" cy="184666"/>
          </a:xfrm>
          <a:prstGeom prst="rect">
            <a:avLst/>
          </a:prstGeom>
          <a:solidFill>
            <a:schemeClr val="bg1"/>
          </a:solidFill>
        </p:spPr>
        <p:txBody>
          <a:bodyPr wrap="square" lIns="0" tIns="0" rIns="0" bIns="0" rtlCol="0">
            <a:spAutoFit/>
          </a:bodyPr>
          <a:lstStyle/>
          <a:p>
            <a:pPr algn="ctr"/>
            <a:r>
              <a:rPr kumimoji="1" lang="ja-JP" altLang="en-US" sz="1200" dirty="0" smtClean="0"/>
              <a:t>実際の対応に基づく情報</a:t>
            </a:r>
            <a:endParaRPr kumimoji="1" lang="ja-JP" altLang="en-US" sz="1200" dirty="0"/>
          </a:p>
        </p:txBody>
      </p:sp>
      <p:sp>
        <p:nvSpPr>
          <p:cNvPr id="60" name="下矢印 59"/>
          <p:cNvSpPr/>
          <p:nvPr/>
        </p:nvSpPr>
        <p:spPr>
          <a:xfrm flipV="1">
            <a:off x="1003312" y="3966909"/>
            <a:ext cx="389592" cy="1315653"/>
          </a:xfrm>
          <a:prstGeom prst="downArrow">
            <a:avLst>
              <a:gd name="adj1" fmla="val 30903"/>
              <a:gd name="adj2" fmla="val 7579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2"/>
          <p:cNvSpPr txBox="1">
            <a:spLocks noChangeArrowheads="1"/>
          </p:cNvSpPr>
          <p:nvPr/>
        </p:nvSpPr>
        <p:spPr bwMode="auto">
          <a:xfrm>
            <a:off x="3475739" y="3469914"/>
            <a:ext cx="6283817" cy="241536"/>
          </a:xfrm>
          <a:prstGeom prst="rect">
            <a:avLst/>
          </a:prstGeom>
          <a:solidFill>
            <a:srgbClr val="E38DA4"/>
          </a:solidFill>
          <a:ln w="9525">
            <a:solidFill>
              <a:srgbClr val="000000"/>
            </a:solidFill>
            <a:miter lim="800000"/>
            <a:headEnd/>
            <a:tailEnd/>
          </a:ln>
        </p:spPr>
        <p:txBody>
          <a:bodyPr rot="0" vert="horz" wrap="square" lIns="91440" tIns="36000" rIns="91440" bIns="0" anchor="b" anchorCtr="0">
            <a:spAutoFit/>
          </a:bodyPr>
          <a:lstStyle/>
          <a:p>
            <a:pPr>
              <a:lnSpc>
                <a:spcPts val="1600"/>
              </a:lnSpc>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感染症</a:t>
            </a:r>
            <a:r>
              <a:rPr lang="ja-JP" sz="1600" kern="100" dirty="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指定医療</a:t>
            </a: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機関</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a:t>
            </a:r>
            <a:r>
              <a:rPr lang="ja-JP" sz="12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確保</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病床</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･外来等）</a:t>
            </a:r>
            <a:endParaRPr lang="ja-JP" sz="1200"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5" name="テキスト ボックス 2"/>
          <p:cNvSpPr txBox="1">
            <a:spLocks noChangeArrowheads="1"/>
          </p:cNvSpPr>
          <p:nvPr/>
        </p:nvSpPr>
        <p:spPr bwMode="auto">
          <a:xfrm>
            <a:off x="3829381" y="3719860"/>
            <a:ext cx="5940037" cy="241536"/>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36000" rIns="91440" bIns="0" anchor="ctr" anchorCtr="0">
            <a:spAutoFit/>
          </a:bodyPr>
          <a:lstStyle/>
          <a:p>
            <a:pPr>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流行</a:t>
            </a:r>
            <a:r>
              <a:rPr lang="ja-JP" sz="1600" kern="100" dirty="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初期医療確保措置</a:t>
            </a:r>
            <a:r>
              <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付き協定締結医療</a:t>
            </a: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機関</a:t>
            </a:r>
            <a:endPar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3" name="テキスト ボックス 2"/>
          <p:cNvSpPr txBox="1">
            <a:spLocks noChangeArrowheads="1"/>
          </p:cNvSpPr>
          <p:nvPr/>
        </p:nvSpPr>
        <p:spPr bwMode="auto">
          <a:xfrm>
            <a:off x="2560320" y="3209349"/>
            <a:ext cx="7199235" cy="241536"/>
          </a:xfrm>
          <a:prstGeom prst="rect">
            <a:avLst/>
          </a:prstGeom>
          <a:solidFill>
            <a:srgbClr val="E38DA4"/>
          </a:solidFill>
          <a:ln w="9525">
            <a:solidFill>
              <a:srgbClr val="000000"/>
            </a:solidFill>
            <a:miter lim="800000"/>
            <a:headEnd/>
            <a:tailEnd/>
          </a:ln>
        </p:spPr>
        <p:txBody>
          <a:bodyPr rot="0" vert="horz" wrap="square" lIns="91440" tIns="36000" rIns="91440" bIns="0" anchor="ctr" anchorCtr="0">
            <a:spAutoFit/>
          </a:bodyPr>
          <a:lstStyle/>
          <a:p>
            <a:pPr>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感染症指定医療機関</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感染症病床</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･外来等）</a:t>
            </a:r>
            <a:endParaRPr lang="ja-JP" sz="1200"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45" name="テキスト ボックス 44"/>
          <p:cNvSpPr txBox="1"/>
          <p:nvPr/>
        </p:nvSpPr>
        <p:spPr>
          <a:xfrm>
            <a:off x="629621" y="4110629"/>
            <a:ext cx="5754554" cy="187735"/>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1" name="下矢印 60"/>
          <p:cNvSpPr/>
          <p:nvPr/>
        </p:nvSpPr>
        <p:spPr>
          <a:xfrm flipV="1">
            <a:off x="1291648" y="4312952"/>
            <a:ext cx="388854" cy="969607"/>
          </a:xfrm>
          <a:prstGeom prst="downArrow">
            <a:avLst>
              <a:gd name="adj1" fmla="val 30903"/>
              <a:gd name="adj2" fmla="val 6087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69307" y="4626080"/>
            <a:ext cx="7202926" cy="184666"/>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2" name="下矢印 61"/>
          <p:cNvSpPr/>
          <p:nvPr/>
        </p:nvSpPr>
        <p:spPr>
          <a:xfrm flipV="1">
            <a:off x="1597124" y="4805913"/>
            <a:ext cx="389592" cy="476648"/>
          </a:xfrm>
          <a:prstGeom prst="downArrow">
            <a:avLst>
              <a:gd name="adj1" fmla="val 30903"/>
              <a:gd name="adj2" fmla="val 62991"/>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61178" y="4966743"/>
            <a:ext cx="1075691" cy="184666"/>
          </a:xfrm>
          <a:prstGeom prst="rect">
            <a:avLst/>
          </a:prstGeom>
          <a:solidFill>
            <a:schemeClr val="bg1"/>
          </a:solidFill>
        </p:spPr>
        <p:txBody>
          <a:bodyPr wrap="square" lIns="0" tIns="0" rIns="0" bIns="0" rtlCol="0">
            <a:spAutoFit/>
          </a:bodyPr>
          <a:lstStyle/>
          <a:p>
            <a:pPr algn="ctr"/>
            <a:r>
              <a:rPr kumimoji="1" lang="ja-JP" altLang="en-US" sz="1200" dirty="0" smtClean="0"/>
              <a:t>随時、情報提供</a:t>
            </a:r>
            <a:endParaRPr kumimoji="1" lang="ja-JP" altLang="en-US" sz="1200" dirty="0"/>
          </a:p>
        </p:txBody>
      </p:sp>
      <p:graphicFrame>
        <p:nvGraphicFramePr>
          <p:cNvPr id="47" name="表 46"/>
          <p:cNvGraphicFramePr>
            <a:graphicFrameLocks noGrp="1"/>
          </p:cNvGraphicFramePr>
          <p:nvPr>
            <p:extLst/>
          </p:nvPr>
        </p:nvGraphicFramePr>
        <p:xfrm>
          <a:off x="224442" y="676765"/>
          <a:ext cx="9459885" cy="1496160"/>
        </p:xfrm>
        <a:graphic>
          <a:graphicData uri="http://schemas.openxmlformats.org/drawingml/2006/table">
            <a:tbl>
              <a:tblPr firstRow="1" bandRow="1">
                <a:tableStyleId>{5940675A-B579-460E-94D1-54222C63F5DA}</a:tableStyleId>
              </a:tblPr>
              <a:tblGrid>
                <a:gridCol w="1313413">
                  <a:extLst>
                    <a:ext uri="{9D8B030D-6E8A-4147-A177-3AD203B41FA5}">
                      <a16:colId xmlns:a16="http://schemas.microsoft.com/office/drawing/2014/main" val="3876234700"/>
                    </a:ext>
                  </a:extLst>
                </a:gridCol>
                <a:gridCol w="1064029">
                  <a:extLst>
                    <a:ext uri="{9D8B030D-6E8A-4147-A177-3AD203B41FA5}">
                      <a16:colId xmlns:a16="http://schemas.microsoft.com/office/drawing/2014/main" val="4058807178"/>
                    </a:ext>
                  </a:extLst>
                </a:gridCol>
                <a:gridCol w="1064029">
                  <a:extLst>
                    <a:ext uri="{9D8B030D-6E8A-4147-A177-3AD203B41FA5}">
                      <a16:colId xmlns:a16="http://schemas.microsoft.com/office/drawing/2014/main" val="3084301055"/>
                    </a:ext>
                  </a:extLst>
                </a:gridCol>
                <a:gridCol w="2502131">
                  <a:extLst>
                    <a:ext uri="{9D8B030D-6E8A-4147-A177-3AD203B41FA5}">
                      <a16:colId xmlns:a16="http://schemas.microsoft.com/office/drawing/2014/main" val="3474583367"/>
                    </a:ext>
                  </a:extLst>
                </a:gridCol>
                <a:gridCol w="1637607">
                  <a:extLst>
                    <a:ext uri="{9D8B030D-6E8A-4147-A177-3AD203B41FA5}">
                      <a16:colId xmlns:a16="http://schemas.microsoft.com/office/drawing/2014/main" val="421790550"/>
                    </a:ext>
                  </a:extLst>
                </a:gridCol>
                <a:gridCol w="1878676">
                  <a:extLst>
                    <a:ext uri="{9D8B030D-6E8A-4147-A177-3AD203B41FA5}">
                      <a16:colId xmlns:a16="http://schemas.microsoft.com/office/drawing/2014/main" val="1881368888"/>
                    </a:ext>
                  </a:extLst>
                </a:gridCol>
              </a:tblGrid>
              <a:tr h="0">
                <a:tc>
                  <a:txBody>
                    <a:bodyPr/>
                    <a:lstStyle/>
                    <a:p>
                      <a:pPr algn="ctr"/>
                      <a:r>
                        <a:rPr kumimoji="1" lang="ja-JP" altLang="en-US" sz="1200" dirty="0" smtClean="0"/>
                        <a:t>月日（令和</a:t>
                      </a:r>
                      <a:r>
                        <a:rPr kumimoji="1" lang="en-US" altLang="ja-JP" sz="1200" dirty="0" smtClean="0"/>
                        <a:t>2</a:t>
                      </a:r>
                      <a:r>
                        <a:rPr kumimoji="1" lang="ja-JP" altLang="en-US" sz="1200" dirty="0" smtClean="0"/>
                        <a:t>年）</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en-US" altLang="ja-JP" sz="1200" dirty="0" smtClean="0"/>
                        <a:t>1/28</a:t>
                      </a:r>
                      <a:endParaRPr kumimoji="1" lang="ja-JP" altLang="en-US" sz="1200" dirty="0"/>
                    </a:p>
                  </a:txBody>
                  <a:tcPr marL="36000" marR="36000" marT="18000" marB="18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2/1</a:t>
                      </a:r>
                      <a:r>
                        <a:rPr kumimoji="1" lang="ja-JP" altLang="en-US" sz="900" b="0" i="0" u="none" strike="noStrike" kern="1200" cap="none" spc="-10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（公表）</a:t>
                      </a:r>
                    </a:p>
                  </a:txBody>
                  <a:tcPr marL="36000" marR="36000" marT="18000" marB="18000">
                    <a:solidFill>
                      <a:schemeClr val="accent1">
                        <a:lumMod val="20000"/>
                        <a:lumOff val="80000"/>
                      </a:schemeClr>
                    </a:solidFill>
                  </a:tcPr>
                </a:tc>
                <a:tc>
                  <a:txBody>
                    <a:bodyPr/>
                    <a:lstStyle/>
                    <a:p>
                      <a:pPr algn="ctr"/>
                      <a:r>
                        <a:rPr kumimoji="1" lang="en-US" altLang="ja-JP" sz="1200" dirty="0" smtClean="0"/>
                        <a:t>3/30</a:t>
                      </a:r>
                      <a:endParaRPr kumimoji="1" lang="ja-JP" altLang="en-US" sz="1200" dirty="0"/>
                    </a:p>
                  </a:txBody>
                  <a:tcPr marL="36000" marR="36000" marT="18000" marB="18000">
                    <a:solidFill>
                      <a:schemeClr val="accent1">
                        <a:lumMod val="20000"/>
                        <a:lumOff val="80000"/>
                      </a:schemeClr>
                    </a:solidFill>
                  </a:tcPr>
                </a:tc>
                <a:tc>
                  <a:txBody>
                    <a:bodyPr/>
                    <a:lstStyle/>
                    <a:p>
                      <a:pPr algn="ctr"/>
                      <a:r>
                        <a:rPr kumimoji="1" lang="en-US" altLang="ja-JP" sz="1200" dirty="0" smtClean="0"/>
                        <a:t>8/1</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（公表６か月後）</a:t>
                      </a:r>
                      <a:endParaRPr kumimoji="1" lang="ja-JP" altLang="en-US" sz="1200" dirty="0">
                        <a:latin typeface="ＭＳ Ｐ明朝" panose="02020600040205080304" pitchFamily="18" charset="-128"/>
                        <a:ea typeface="ＭＳ Ｐ明朝" panose="02020600040205080304" pitchFamily="18" charset="-128"/>
                      </a:endParaRPr>
                    </a:p>
                  </a:txBody>
                  <a:tcPr marL="36000" marR="36000" marT="18000" marB="18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12/7</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（公表</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10</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か月後）</a:t>
                      </a:r>
                      <a:endParaRPr kumimoji="1" lang="ja-JP" altLang="en-US" sz="12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txBody>
                  <a:tcPr marL="36000" marR="36000" marT="18000" marB="18000">
                    <a:solidFill>
                      <a:schemeClr val="accent1">
                        <a:lumMod val="20000"/>
                        <a:lumOff val="80000"/>
                      </a:schemeClr>
                    </a:solidFill>
                  </a:tcPr>
                </a:tc>
                <a:extLst>
                  <a:ext uri="{0D108BD9-81ED-4DB2-BD59-A6C34878D82A}">
                    <a16:rowId xmlns:a16="http://schemas.microsoft.com/office/drawing/2014/main" val="1009936192"/>
                  </a:ext>
                </a:extLst>
              </a:tr>
              <a:tr h="0">
                <a:tc>
                  <a:txBody>
                    <a:bodyPr/>
                    <a:lstStyle/>
                    <a:p>
                      <a:r>
                        <a:rPr kumimoji="1" lang="ja-JP" altLang="en-US" sz="1200" b="0" spc="-100" baseline="0" dirty="0" smtClean="0">
                          <a:latin typeface="+mn-ea"/>
                          <a:ea typeface="+mn-ea"/>
                        </a:rPr>
                        <a:t>療養者数 </a:t>
                      </a:r>
                      <a:r>
                        <a:rPr kumimoji="1" lang="en-US" altLang="ja-JP" sz="1000" b="0" spc="-100" baseline="0" dirty="0" smtClean="0">
                          <a:latin typeface="+mn-ea"/>
                          <a:ea typeface="+mn-ea"/>
                        </a:rPr>
                        <a:t>(</a:t>
                      </a:r>
                      <a:r>
                        <a:rPr kumimoji="1" lang="ja-JP" altLang="en-US" sz="1000" b="0" spc="-100" baseline="0" dirty="0" smtClean="0">
                          <a:latin typeface="+mn-ea"/>
                          <a:ea typeface="+mn-ea"/>
                        </a:rPr>
                        <a:t>入院者数</a:t>
                      </a:r>
                      <a:r>
                        <a:rPr kumimoji="1" lang="en-US" altLang="ja-JP" sz="1000" b="0" dirty="0" smtClean="0">
                          <a:latin typeface="+mn-ea"/>
                          <a:ea typeface="+mn-ea"/>
                        </a:rPr>
                        <a:t>)</a:t>
                      </a:r>
                      <a:endParaRPr kumimoji="1" lang="ja-JP" altLang="en-US" sz="1000" b="0" dirty="0">
                        <a:latin typeface="+mn-ea"/>
                        <a:ea typeface="+mn-ea"/>
                      </a:endParaRPr>
                    </a:p>
                  </a:txBody>
                  <a:tcPr marL="36000" marR="0" marT="18000" marB="18000" anchor="ctr">
                    <a:solidFill>
                      <a:schemeClr val="accent1">
                        <a:lumMod val="20000"/>
                        <a:lumOff val="80000"/>
                      </a:schemeClr>
                    </a:solidFill>
                  </a:tcPr>
                </a:tc>
                <a:tc>
                  <a:txBody>
                    <a:bodyPr/>
                    <a:lstStyle/>
                    <a:p>
                      <a:pPr algn="ctr"/>
                      <a:r>
                        <a:rPr kumimoji="1" lang="ja-JP" altLang="en-US" sz="1200" dirty="0" smtClean="0"/>
                        <a:t>道内１例目発生</a:t>
                      </a:r>
                      <a:endParaRPr kumimoji="1" lang="ja-JP" altLang="en-US" sz="1200" dirty="0"/>
                    </a:p>
                  </a:txBody>
                  <a:tcPr marL="0" marR="0" marT="18000" marB="18000"/>
                </a:tc>
                <a:tc rowSpan="5">
                  <a:txBody>
                    <a:bodyPr/>
                    <a:lstStyle/>
                    <a:p>
                      <a:pPr algn="l"/>
                      <a:r>
                        <a:rPr kumimoji="1" lang="ja-JP" altLang="en-US" sz="1200" dirty="0" smtClean="0"/>
                        <a:t>新型コロナを指定感染症とする旨の厚生労働省告示の施行</a:t>
                      </a:r>
                      <a:endParaRPr kumimoji="1" lang="ja-JP" altLang="en-US" sz="900" spc="-100" baseline="0" dirty="0">
                        <a:latin typeface="ＭＳ Ｐ明朝" panose="02020600040205080304" pitchFamily="18" charset="-128"/>
                        <a:ea typeface="ＭＳ Ｐ明朝" panose="02020600040205080304" pitchFamily="18" charset="-128"/>
                      </a:endParaRPr>
                    </a:p>
                  </a:txBody>
                  <a:tcPr marL="36000" marR="0" marT="18000" marB="18000"/>
                </a:tc>
                <a:tc>
                  <a:txBody>
                    <a:bodyPr/>
                    <a:lstStyle/>
                    <a:p>
                      <a:pPr algn="ctr"/>
                      <a:r>
                        <a:rPr kumimoji="1" lang="en-US" altLang="ja-JP" sz="1200" dirty="0" smtClean="0">
                          <a:latin typeface="+mn-ea"/>
                          <a:ea typeface="+mn-ea"/>
                        </a:rPr>
                        <a:t>39</a:t>
                      </a:r>
                      <a:r>
                        <a:rPr kumimoji="1" lang="ja-JP" altLang="en-US" sz="1200" dirty="0" smtClean="0"/>
                        <a:t>名（</a:t>
                      </a:r>
                      <a:r>
                        <a:rPr kumimoji="1" lang="en-US" altLang="ja-JP" sz="1200" dirty="0" smtClean="0">
                          <a:latin typeface="+mn-ea"/>
                          <a:ea typeface="+mn-ea"/>
                        </a:rPr>
                        <a:t>39</a:t>
                      </a:r>
                      <a:r>
                        <a:rPr kumimoji="1" lang="ja-JP" altLang="en-US" sz="1200" dirty="0" smtClean="0"/>
                        <a:t>名）</a:t>
                      </a:r>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96</a:t>
                      </a:r>
                      <a:r>
                        <a:rPr kumimoji="1" lang="ja-JP" altLang="en-US" sz="1200" dirty="0" smtClean="0">
                          <a:latin typeface="+mn-ea"/>
                          <a:ea typeface="+mn-ea"/>
                        </a:rPr>
                        <a:t>名（</a:t>
                      </a:r>
                      <a:r>
                        <a:rPr kumimoji="1" lang="en-US" altLang="ja-JP" sz="1200" dirty="0" smtClean="0">
                          <a:latin typeface="+mn-ea"/>
                          <a:ea typeface="+mn-ea"/>
                        </a:rPr>
                        <a:t>58</a:t>
                      </a:r>
                      <a:r>
                        <a:rPr kumimoji="1" lang="ja-JP" altLang="en-US" sz="1200" dirty="0" smtClean="0">
                          <a:latin typeface="+mn-ea"/>
                          <a:ea typeface="+mn-ea"/>
                        </a:rPr>
                        <a:t>名</a:t>
                      </a: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dirty="0" smtClean="0"/>
                        <a:t>）</a:t>
                      </a:r>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2,261</a:t>
                      </a:r>
                      <a:r>
                        <a:rPr kumimoji="1" lang="ja-JP" altLang="en-US" sz="1200" dirty="0" smtClean="0">
                          <a:latin typeface="+mn-ea"/>
                          <a:ea typeface="+mn-ea"/>
                        </a:rPr>
                        <a:t>名（</a:t>
                      </a:r>
                      <a:r>
                        <a:rPr kumimoji="1" lang="en-US" altLang="ja-JP" sz="1200" dirty="0" smtClean="0">
                          <a:latin typeface="+mn-ea"/>
                          <a:ea typeface="+mn-ea"/>
                        </a:rPr>
                        <a:t>578</a:t>
                      </a:r>
                      <a:r>
                        <a:rPr kumimoji="1" lang="ja-JP" altLang="en-US" sz="1200" dirty="0" smtClean="0">
                          <a:latin typeface="+mn-ea"/>
                          <a:ea typeface="+mn-ea"/>
                        </a:rPr>
                        <a:t>名</a:t>
                      </a: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dirty="0" smtClean="0">
                          <a:latin typeface="+mn-ea"/>
                          <a:ea typeface="+mn-ea"/>
                        </a:rPr>
                        <a:t>）</a:t>
                      </a:r>
                      <a:endParaRPr kumimoji="1" lang="ja-JP" altLang="en-US" sz="1200" dirty="0">
                        <a:latin typeface="+mn-ea"/>
                        <a:ea typeface="+mn-ea"/>
                      </a:endParaRPr>
                    </a:p>
                  </a:txBody>
                  <a:tcPr marL="36000" marR="36000" marT="18000" marB="18000"/>
                </a:tc>
                <a:extLst>
                  <a:ext uri="{0D108BD9-81ED-4DB2-BD59-A6C34878D82A}">
                    <a16:rowId xmlns:a16="http://schemas.microsoft.com/office/drawing/2014/main" val="3682764857"/>
                  </a:ext>
                </a:extLst>
              </a:tr>
              <a:tr h="0">
                <a:tc>
                  <a:txBody>
                    <a:bodyPr/>
                    <a:lstStyle/>
                    <a:p>
                      <a:r>
                        <a:rPr kumimoji="1" lang="ja-JP" altLang="en-US" sz="1200" dirty="0" smtClean="0"/>
                        <a:t>重症者数</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en-US" altLang="ja-JP" sz="1200" dirty="0" smtClean="0">
                          <a:latin typeface="+mn-ea"/>
                          <a:ea typeface="+mn-ea"/>
                        </a:rPr>
                        <a:t>6</a:t>
                      </a:r>
                      <a:r>
                        <a:rPr kumimoji="1" lang="ja-JP" altLang="en-US" sz="1200" dirty="0" smtClean="0">
                          <a:latin typeface="+mn-ea"/>
                          <a:ea typeface="+mn-ea"/>
                        </a:rPr>
                        <a:t>名</a:t>
                      </a:r>
                      <a:endParaRPr kumimoji="1" lang="ja-JP" altLang="en-US" sz="1200" dirty="0">
                        <a:latin typeface="+mn-ea"/>
                        <a:ea typeface="+mn-ea"/>
                      </a:endParaRP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3</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名</a:t>
                      </a: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24</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名</a:t>
                      </a:r>
                    </a:p>
                  </a:txBody>
                  <a:tcPr marL="36000" marR="36000" marT="18000" marB="18000"/>
                </a:tc>
                <a:extLst>
                  <a:ext uri="{0D108BD9-81ED-4DB2-BD59-A6C34878D82A}">
                    <a16:rowId xmlns:a16="http://schemas.microsoft.com/office/drawing/2014/main" val="2738875865"/>
                  </a:ext>
                </a:extLst>
              </a:tr>
              <a:tr h="0">
                <a:tc>
                  <a:txBody>
                    <a:bodyPr/>
                    <a:lstStyle/>
                    <a:p>
                      <a:r>
                        <a:rPr kumimoji="1" lang="ja-JP" altLang="en-US" sz="1200" dirty="0" smtClean="0"/>
                        <a:t>感染発生地域</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札幌市</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ja-JP" altLang="en-US" sz="1200" dirty="0" smtClean="0"/>
                        <a:t>石狩</a:t>
                      </a:r>
                      <a:r>
                        <a:rPr kumimoji="1" lang="ja-JP" altLang="en-US" sz="1200" baseline="0" dirty="0" smtClean="0"/>
                        <a:t> </a:t>
                      </a:r>
                      <a:r>
                        <a:rPr kumimoji="1" lang="ja-JP" altLang="en-US" sz="1200" dirty="0" smtClean="0"/>
                        <a:t>ほか４</a:t>
                      </a:r>
                      <a:r>
                        <a:rPr kumimoji="1" lang="ja-JP" altLang="en-US" sz="1050" dirty="0" smtClean="0"/>
                        <a:t>振興局</a:t>
                      </a:r>
                      <a:endParaRPr kumimoji="1" lang="ja-JP" altLang="en-US" sz="1050" dirty="0"/>
                    </a:p>
                  </a:txBody>
                  <a:tcPr marL="36000" marR="36000" marT="18000" marB="18000"/>
                </a:tc>
                <a:tc>
                  <a:txBody>
                    <a:bodyPr/>
                    <a:lstStyle/>
                    <a:p>
                      <a:pPr algn="ctr"/>
                      <a:r>
                        <a:rPr kumimoji="1" lang="ja-JP" altLang="en-US" sz="1200" dirty="0" smtClean="0"/>
                        <a:t>石狩</a:t>
                      </a:r>
                      <a:r>
                        <a:rPr kumimoji="1" lang="ja-JP" altLang="en-US" sz="1200" baseline="0" dirty="0" smtClean="0"/>
                        <a:t> </a:t>
                      </a:r>
                      <a:r>
                        <a:rPr kumimoji="1" lang="ja-JP" altLang="en-US" sz="1200" dirty="0" smtClean="0"/>
                        <a:t>ほか５</a:t>
                      </a:r>
                      <a:r>
                        <a:rPr kumimoji="1" lang="ja-JP" altLang="en-US" sz="1050" dirty="0" smtClean="0"/>
                        <a:t>振興局</a:t>
                      </a:r>
                      <a:endParaRPr kumimoji="1" lang="ja-JP" altLang="en-US" sz="1050" dirty="0"/>
                    </a:p>
                  </a:txBody>
                  <a:tcPr marL="0" marR="0" marT="18000" marB="18000"/>
                </a:tc>
                <a:tc>
                  <a:txBody>
                    <a:bodyPr/>
                    <a:lstStyle/>
                    <a:p>
                      <a:pPr algn="ctr"/>
                      <a:r>
                        <a:rPr kumimoji="1" lang="ja-JP" altLang="en-US" sz="1200" dirty="0" smtClean="0"/>
                        <a:t>全道</a:t>
                      </a:r>
                      <a:endParaRPr kumimoji="1" lang="ja-JP" altLang="en-US" sz="1200" dirty="0"/>
                    </a:p>
                  </a:txBody>
                  <a:tcPr marL="36000" marR="36000" marT="18000" marB="18000"/>
                </a:tc>
                <a:extLst>
                  <a:ext uri="{0D108BD9-81ED-4DB2-BD59-A6C34878D82A}">
                    <a16:rowId xmlns:a16="http://schemas.microsoft.com/office/drawing/2014/main" val="3759824873"/>
                  </a:ext>
                </a:extLst>
              </a:tr>
              <a:tr h="0">
                <a:tc>
                  <a:txBody>
                    <a:bodyPr/>
                    <a:lstStyle/>
                    <a:p>
                      <a:r>
                        <a:rPr kumimoji="1" lang="ja-JP" altLang="en-US" sz="1200" dirty="0" smtClean="0"/>
                        <a:t>ウイルス株等</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marL="36000" marR="36000" marT="18000" marB="18000"/>
                </a:tc>
                <a:tc>
                  <a:txBody>
                    <a:bodyPr/>
                    <a:lstStyle/>
                    <a:p>
                      <a:pPr algn="ctr"/>
                      <a:r>
                        <a:rPr kumimoji="1" lang="ja-JP" altLang="en-US" sz="1050" dirty="0" smtClean="0"/>
                        <a:t>アルファ株、ベータ株</a:t>
                      </a:r>
                      <a:endParaRPr kumimoji="1" lang="ja-JP" altLang="en-US" sz="1050" dirty="0"/>
                    </a:p>
                  </a:txBody>
                  <a:tcPr marL="36000" marR="36000" marT="18000" marB="18000" anchor="ctr"/>
                </a:tc>
                <a:extLst>
                  <a:ext uri="{0D108BD9-81ED-4DB2-BD59-A6C34878D82A}">
                    <a16:rowId xmlns:a16="http://schemas.microsoft.com/office/drawing/2014/main" val="4264169443"/>
                  </a:ext>
                </a:extLst>
              </a:tr>
              <a:tr h="378016">
                <a:tc>
                  <a:txBody>
                    <a:bodyPr/>
                    <a:lstStyle/>
                    <a:p>
                      <a:r>
                        <a:rPr kumimoji="1" lang="ja-JP" altLang="en-US" sz="1200" dirty="0" smtClean="0"/>
                        <a:t>対応医療機関</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第一種感染症指定医療機関</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ja-JP" altLang="en-US" sz="1200" dirty="0" smtClean="0"/>
                        <a:t>第一・二種感染症指定医療機関</a:t>
                      </a:r>
                      <a:r>
                        <a:rPr kumimoji="1" lang="ja-JP" altLang="en-US" sz="1200" baseline="0" dirty="0" smtClean="0"/>
                        <a:t> 等</a:t>
                      </a:r>
                      <a:endParaRPr kumimoji="1" lang="ja-JP" altLang="en-US" sz="1200" dirty="0"/>
                    </a:p>
                  </a:txBody>
                  <a:tcPr marL="0" marR="0" marT="18000" marB="18000" anchor="ctr">
                    <a:solidFill>
                      <a:srgbClr val="E38DA4"/>
                    </a:solidFill>
                  </a:tcPr>
                </a:tc>
                <a:tc>
                  <a:txBody>
                    <a:bodyPr/>
                    <a:lstStyle/>
                    <a:p>
                      <a:pPr algn="ctr"/>
                      <a:r>
                        <a:rPr kumimoji="1" lang="ja-JP" altLang="en-US" sz="1200" dirty="0" smtClean="0"/>
                        <a:t>公的医療機関中心</a:t>
                      </a:r>
                      <a:endParaRPr kumimoji="1" lang="en-US" altLang="ja-JP" sz="12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smtClean="0"/>
                        <a:t>（</a:t>
                      </a:r>
                      <a:r>
                        <a:rPr kumimoji="1" lang="ja-JP" altLang="en-US" sz="1000" spc="0" baseline="0" dirty="0" smtClean="0"/>
                        <a:t>接触者外来 </a:t>
                      </a:r>
                      <a:r>
                        <a:rPr kumimoji="1" lang="en-US" altLang="ja-JP" sz="1000" spc="0" dirty="0" smtClean="0">
                          <a:solidFill>
                            <a:schemeClr val="tx1"/>
                          </a:solidFill>
                          <a:latin typeface="+mn-ea"/>
                          <a:ea typeface="+mn-ea"/>
                        </a:rPr>
                        <a:t>71</a:t>
                      </a:r>
                      <a:r>
                        <a:rPr kumimoji="1" lang="ja-JP" altLang="en-US" sz="1000" spc="0" baseline="0" dirty="0" smtClean="0"/>
                        <a:t>か所）</a:t>
                      </a:r>
                      <a:endParaRPr kumimoji="1" lang="ja-JP" altLang="en-US" sz="1200" spc="0" dirty="0"/>
                    </a:p>
                  </a:txBody>
                  <a:tcPr marL="0" marR="0" marT="18000" marB="18000" anchor="ctr">
                    <a:solidFill>
                      <a:schemeClr val="accent4">
                        <a:lumMod val="60000"/>
                        <a:lumOff val="40000"/>
                      </a:schemeClr>
                    </a:solidFill>
                  </a:tcPr>
                </a:tc>
                <a:tc>
                  <a:txBody>
                    <a:bodyPr/>
                    <a:lstStyle/>
                    <a:p>
                      <a:pPr algn="ctr"/>
                      <a:r>
                        <a:rPr kumimoji="1" lang="ja-JP" altLang="en-US" sz="1200" dirty="0" smtClean="0"/>
                        <a:t>公的・民間医療機関</a:t>
                      </a:r>
                      <a:endParaRPr kumimoji="1" lang="en-US" altLang="ja-JP" sz="1200" dirty="0" smtClean="0"/>
                    </a:p>
                    <a:p>
                      <a:pPr algn="ctr"/>
                      <a:r>
                        <a:rPr kumimoji="1" lang="ja-JP" altLang="en-US" sz="1000" dirty="0" smtClean="0"/>
                        <a:t>（</a:t>
                      </a:r>
                      <a:r>
                        <a:rPr kumimoji="1" lang="ja-JP" altLang="en-US" sz="1000" spc="-100" baseline="0" dirty="0" smtClean="0"/>
                        <a:t>診療・検査医療機関  </a:t>
                      </a:r>
                      <a:r>
                        <a:rPr kumimoji="1" lang="en-US" altLang="ja-JP" sz="1000" spc="0" baseline="0" dirty="0" smtClean="0">
                          <a:latin typeface="+mn-ea"/>
                          <a:ea typeface="+mn-ea"/>
                        </a:rPr>
                        <a:t>743</a:t>
                      </a:r>
                      <a:r>
                        <a:rPr kumimoji="1" lang="ja-JP" altLang="en-US" sz="1000" spc="-100" baseline="0" dirty="0" smtClean="0"/>
                        <a:t>か所）</a:t>
                      </a:r>
                      <a:endParaRPr kumimoji="1" lang="ja-JP" altLang="en-US" sz="1000" spc="-100" baseline="0" dirty="0"/>
                    </a:p>
                  </a:txBody>
                  <a:tcPr marL="0" marR="0" marT="18000" marB="18000" anchor="ctr">
                    <a:solidFill>
                      <a:schemeClr val="accent1">
                        <a:lumMod val="60000"/>
                        <a:lumOff val="40000"/>
                      </a:schemeClr>
                    </a:solidFill>
                  </a:tcPr>
                </a:tc>
                <a:extLst>
                  <a:ext uri="{0D108BD9-81ED-4DB2-BD59-A6C34878D82A}">
                    <a16:rowId xmlns:a16="http://schemas.microsoft.com/office/drawing/2014/main" val="2967270438"/>
                  </a:ext>
                </a:extLst>
              </a:tr>
            </a:tbl>
          </a:graphicData>
        </a:graphic>
      </p:graphicFrame>
      <p:sp>
        <p:nvSpPr>
          <p:cNvPr id="72" name="テキスト ボックス 71"/>
          <p:cNvSpPr txBox="1"/>
          <p:nvPr/>
        </p:nvSpPr>
        <p:spPr>
          <a:xfrm>
            <a:off x="5234734" y="2224444"/>
            <a:ext cx="4534684" cy="123111"/>
          </a:xfrm>
          <a:prstGeom prst="rect">
            <a:avLst/>
          </a:prstGeom>
          <a:solidFill>
            <a:schemeClr val="bg1"/>
          </a:solidFill>
        </p:spPr>
        <p:txBody>
          <a:bodyPr wrap="square" lIns="0" tIns="0" rIns="0" bIns="0" rtlCol="0">
            <a:spAutoFit/>
          </a:bodyPr>
          <a:lstStyle/>
          <a:p>
            <a:r>
              <a:rPr kumimoji="1" lang="en-US" altLang="ja-JP" sz="800" dirty="0" smtClean="0"/>
              <a:t>※</a:t>
            </a:r>
            <a:r>
              <a:rPr kumimoji="1" lang="ja-JP" altLang="en-US" sz="800" dirty="0" smtClean="0"/>
              <a:t>確保病床への入院者数（感染症指定医療機関の感染症病床の入院者や院内クラスター対応分を除く）</a:t>
            </a:r>
            <a:endParaRPr kumimoji="1" lang="ja-JP" altLang="en-US" sz="800" dirty="0"/>
          </a:p>
        </p:txBody>
      </p:sp>
      <p:sp>
        <p:nvSpPr>
          <p:cNvPr id="37" name="テキスト ボックス 2"/>
          <p:cNvSpPr txBox="1">
            <a:spLocks noChangeArrowheads="1"/>
          </p:cNvSpPr>
          <p:nvPr/>
        </p:nvSpPr>
        <p:spPr bwMode="auto">
          <a:xfrm>
            <a:off x="7772234" y="4426431"/>
            <a:ext cx="1987321" cy="592127"/>
          </a:xfrm>
          <a:prstGeom prst="rect">
            <a:avLst/>
          </a:prstGeom>
          <a:solidFill>
            <a:schemeClr val="accent1">
              <a:lumMod val="60000"/>
              <a:lumOff val="40000"/>
            </a:schemeClr>
          </a:solidFill>
          <a:ln w="25400">
            <a:solidFill>
              <a:srgbClr val="000000"/>
            </a:solidFill>
            <a:miter lim="800000"/>
            <a:headEnd/>
            <a:tailEnd/>
          </a:ln>
        </p:spPr>
        <p:txBody>
          <a:bodyPr rot="0" vert="horz" wrap="square" lIns="36000" tIns="108000" rIns="36000" bIns="72000" anchor="ctr" anchorCtr="0">
            <a:spAutoFit/>
          </a:bodyPr>
          <a:lstStyle/>
          <a:p>
            <a:pPr algn="just">
              <a:lnSpc>
                <a:spcPts val="1600"/>
              </a:lnSpc>
              <a:spcAft>
                <a:spcPts val="0"/>
              </a:spcAft>
            </a:pPr>
            <a:r>
              <a:rPr lang="ja-JP" altLang="en-US"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順次、</a:t>
            </a: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全ての</a:t>
            </a:r>
            <a:endParaRPr lang="en-US" alt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algn="just">
              <a:lnSpc>
                <a:spcPts val="1600"/>
              </a:lnSpc>
              <a:spcAft>
                <a:spcPts val="0"/>
              </a:spcAft>
            </a:pP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協定締結医療機関</a:t>
            </a:r>
            <a:endPar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6" name="テキスト ボックス 2"/>
          <p:cNvSpPr txBox="1">
            <a:spLocks noChangeArrowheads="1"/>
          </p:cNvSpPr>
          <p:nvPr/>
        </p:nvSpPr>
        <p:spPr bwMode="auto">
          <a:xfrm>
            <a:off x="6323353" y="3975599"/>
            <a:ext cx="3436203" cy="501248"/>
          </a:xfrm>
          <a:prstGeom prst="rect">
            <a:avLst/>
          </a:prstGeom>
          <a:solidFill>
            <a:schemeClr val="accent4">
              <a:lumMod val="60000"/>
              <a:lumOff val="40000"/>
            </a:schemeClr>
          </a:solidFill>
          <a:ln w="25400">
            <a:solidFill>
              <a:srgbClr val="000000"/>
            </a:solidFill>
            <a:miter lim="800000"/>
            <a:headEnd/>
            <a:tailEnd/>
          </a:ln>
        </p:spPr>
        <p:txBody>
          <a:bodyPr rot="0" vert="horz" wrap="square" lIns="91440" tIns="54000" rIns="91440" bIns="36000" anchor="ctr" anchorCtr="0">
            <a:spAutoFit/>
          </a:bodyPr>
          <a:lstStyle/>
          <a:p>
            <a:pPr algn="just">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公的医療機関等</a:t>
            </a:r>
            <a:r>
              <a:rPr lang="ja-JP" sz="14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を中心とした</a:t>
            </a:r>
          </a:p>
          <a:p>
            <a:pPr algn="just">
              <a:lnSpc>
                <a:spcPts val="1600"/>
              </a:lnSpc>
              <a:spcAft>
                <a:spcPts val="0"/>
              </a:spcAft>
            </a:pP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協定締結医療機関</a:t>
            </a:r>
            <a:endParaRPr lang="ja-JP" sz="14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46" name="正方形/長方形 45"/>
          <p:cNvSpPr/>
          <p:nvPr/>
        </p:nvSpPr>
        <p:spPr>
          <a:xfrm>
            <a:off x="180871" y="5917225"/>
            <a:ext cx="9426907" cy="737643"/>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r>
              <a:rPr lang="ja-JP" altLang="en-US" sz="800" dirty="0" smtClean="0">
                <a:solidFill>
                  <a:schemeClr val="tx1"/>
                </a:solidFill>
              </a:rPr>
              <a:t>（</a:t>
            </a:r>
            <a:r>
              <a:rPr lang="ja-JP" altLang="ja-JP" sz="800" dirty="0" smtClean="0">
                <a:solidFill>
                  <a:schemeClr val="tx1"/>
                </a:solidFill>
              </a:rPr>
              <a:t>感染症</a:t>
            </a:r>
            <a:r>
              <a:rPr lang="ja-JP" altLang="ja-JP" sz="800" dirty="0">
                <a:solidFill>
                  <a:schemeClr val="tx1"/>
                </a:solidFill>
              </a:rPr>
              <a:t>の予防の総合的な推進を図るための基本的な</a:t>
            </a:r>
            <a:r>
              <a:rPr lang="ja-JP" altLang="ja-JP" sz="800" dirty="0" smtClean="0">
                <a:solidFill>
                  <a:schemeClr val="tx1"/>
                </a:solidFill>
              </a:rPr>
              <a:t>指針</a:t>
            </a:r>
            <a:r>
              <a:rPr lang="ja-JP" altLang="en-US" sz="800" dirty="0" smtClean="0">
                <a:solidFill>
                  <a:schemeClr val="tx1"/>
                </a:solidFill>
              </a:rPr>
              <a:t>抜粋）</a:t>
            </a:r>
            <a:endParaRPr lang="en-US" altLang="ja-JP" sz="800" dirty="0" smtClean="0">
              <a:solidFill>
                <a:schemeClr val="tx1"/>
              </a:solidFill>
            </a:endParaRPr>
          </a:p>
          <a:p>
            <a:r>
              <a:rPr lang="ja-JP" altLang="ja-JP" sz="800" dirty="0" smtClean="0">
                <a:solidFill>
                  <a:schemeClr val="tx1"/>
                </a:solidFill>
              </a:rPr>
              <a:t>新興</a:t>
            </a:r>
            <a:r>
              <a:rPr lang="ja-JP" altLang="ja-JP" sz="800" dirty="0">
                <a:solidFill>
                  <a:schemeClr val="tx1"/>
                </a:solidFill>
              </a:rPr>
              <a:t>感染症発生の</a:t>
            </a:r>
            <a:r>
              <a:rPr lang="ja-JP" altLang="ja-JP" sz="800" u="sng" dirty="0">
                <a:solidFill>
                  <a:srgbClr val="FF0000"/>
                </a:solidFill>
              </a:rPr>
              <a:t>公表後の流行初期の一定期間</a:t>
            </a:r>
            <a:r>
              <a:rPr lang="ja-JP" altLang="ja-JP" sz="800" u="sng" dirty="0" smtClean="0">
                <a:solidFill>
                  <a:srgbClr val="FF0000"/>
                </a:solidFill>
              </a:rPr>
              <a:t>（</a:t>
            </a:r>
            <a:r>
              <a:rPr lang="ja-JP" altLang="en-US" sz="800" u="sng" dirty="0" smtClean="0">
                <a:solidFill>
                  <a:srgbClr val="FF0000"/>
                </a:solidFill>
                <a:latin typeface="ＤＦ特太ゴシック体" panose="020B0509000000000000" pitchFamily="49" charset="-128"/>
                <a:ea typeface="ＤＦ特太ゴシック体" panose="020B0509000000000000" pitchFamily="49" charset="-128"/>
              </a:rPr>
              <a:t>３</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箇月</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を基本</a:t>
            </a:r>
            <a:r>
              <a:rPr lang="ja-JP" altLang="ja-JP" sz="800" dirty="0">
                <a:solidFill>
                  <a:schemeClr val="tx1"/>
                </a:solidFill>
              </a:rPr>
              <a:t>として必要最小限の期間を想定）には、まずは発生の</a:t>
            </a:r>
            <a:r>
              <a:rPr lang="ja-JP" altLang="ja-JP" sz="800" u="sng" dirty="0">
                <a:solidFill>
                  <a:srgbClr val="FF0000"/>
                </a:solidFill>
              </a:rPr>
              <a:t>公表前から対応の実績のある当該感染症指定医療機関</a:t>
            </a:r>
            <a:r>
              <a:rPr lang="ja-JP" altLang="ja-JP" sz="800" dirty="0">
                <a:solidFill>
                  <a:schemeClr val="tx1"/>
                </a:solidFill>
              </a:rPr>
              <a:t>が、流行初期医療確保措置の対象となる医療措置協定に基づく対応も含め、</a:t>
            </a:r>
            <a:r>
              <a:rPr lang="ja-JP" altLang="ja-JP" sz="800" u="sng" dirty="0">
                <a:solidFill>
                  <a:srgbClr val="FF0000"/>
                </a:solidFill>
              </a:rPr>
              <a:t>引き続き対応</a:t>
            </a:r>
            <a:r>
              <a:rPr lang="ja-JP" altLang="ja-JP" sz="800" u="sng" dirty="0">
                <a:solidFill>
                  <a:schemeClr val="tx1"/>
                </a:solidFill>
              </a:rPr>
              <a:t>を行うとともに、</a:t>
            </a:r>
            <a:r>
              <a:rPr lang="ja-JP" altLang="ja-JP" sz="800" dirty="0">
                <a:solidFill>
                  <a:schemeClr val="tx1"/>
                </a:solidFill>
              </a:rPr>
              <a:t>各都道府県知事による判断に基づき</a:t>
            </a:r>
            <a:r>
              <a:rPr lang="ja-JP" altLang="ja-JP" sz="800" u="sng" dirty="0">
                <a:solidFill>
                  <a:schemeClr val="tx1"/>
                </a:solidFill>
              </a:rPr>
              <a:t>当該</a:t>
            </a:r>
            <a:r>
              <a:rPr lang="ja-JP" altLang="ja-JP" sz="800" u="sng" dirty="0">
                <a:solidFill>
                  <a:srgbClr val="FF0000"/>
                </a:solidFill>
              </a:rPr>
              <a:t>感染症指定医療機関以外の流行初期医療確保措置の対象となる医療措置協定を締結した医療機関も中心に対応</a:t>
            </a:r>
            <a:r>
              <a:rPr lang="ja-JP" altLang="ja-JP" sz="800" dirty="0">
                <a:solidFill>
                  <a:schemeClr val="tx1"/>
                </a:solidFill>
              </a:rPr>
              <a:t>していく</a:t>
            </a:r>
            <a:r>
              <a:rPr lang="ja-JP" altLang="ja-JP" sz="800" dirty="0" smtClean="0">
                <a:solidFill>
                  <a:schemeClr val="tx1"/>
                </a:solidFill>
              </a:rPr>
              <a:t>。</a:t>
            </a:r>
            <a:r>
              <a:rPr lang="ja-JP" altLang="en-US" sz="800" dirty="0" smtClean="0">
                <a:solidFill>
                  <a:schemeClr val="tx1"/>
                </a:solidFill>
              </a:rPr>
              <a:t>（中略）</a:t>
            </a:r>
            <a:r>
              <a:rPr lang="ja-JP" altLang="ja-JP" sz="800" dirty="0" smtClean="0">
                <a:solidFill>
                  <a:schemeClr val="tx1"/>
                </a:solidFill>
              </a:rPr>
              <a:t>当該</a:t>
            </a:r>
            <a:r>
              <a:rPr lang="ja-JP" altLang="ja-JP" sz="800" u="sng" dirty="0">
                <a:solidFill>
                  <a:srgbClr val="FF0000"/>
                </a:solidFill>
              </a:rPr>
              <a:t>一定期間の経過後</a:t>
            </a:r>
            <a:r>
              <a:rPr lang="ja-JP" altLang="ja-JP" sz="800" dirty="0">
                <a:solidFill>
                  <a:schemeClr val="tx1"/>
                </a:solidFill>
              </a:rPr>
              <a:t>は、当該医療機関に加え、当該医療機関以外の医療措置協定を締結した医療機関のうち、</a:t>
            </a:r>
            <a:r>
              <a:rPr lang="ja-JP" altLang="ja-JP" sz="800" u="sng" dirty="0">
                <a:solidFill>
                  <a:srgbClr val="FF0000"/>
                </a:solidFill>
              </a:rPr>
              <a:t>公的医療機関等</a:t>
            </a:r>
            <a:r>
              <a:rPr lang="ja-JP" altLang="ja-JP" sz="800" dirty="0">
                <a:solidFill>
                  <a:schemeClr val="tx1"/>
                </a:solidFill>
              </a:rPr>
              <a:t>（公的医療機関等以外の医療機関のうち新興感染症に対応することができる医療機関を含む。）も中心となった対応とし、</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その</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後</a:t>
            </a:r>
            <a:r>
              <a:rPr lang="ja-JP" altLang="en-US" sz="800" u="sng" dirty="0" smtClean="0">
                <a:solidFill>
                  <a:srgbClr val="FF0000"/>
                </a:solidFill>
                <a:latin typeface="ＤＦ特太ゴシック体" panose="020B0509000000000000" pitchFamily="49" charset="-128"/>
                <a:ea typeface="ＤＦ特太ゴシック体" panose="020B0509000000000000" pitchFamily="49" charset="-128"/>
              </a:rPr>
              <a:t>３</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箇月</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程度を目途</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に、</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順次</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速やかに、医療措置</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協定を締結した全ての医療機関</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で対応していく</a:t>
            </a:r>
            <a:r>
              <a:rPr lang="ja-JP" altLang="ja-JP" sz="800" dirty="0">
                <a:solidFill>
                  <a:schemeClr val="tx1"/>
                </a:solidFill>
              </a:rPr>
              <a:t>。</a:t>
            </a:r>
            <a:endParaRPr lang="en-US" altLang="ja-JP" sz="800" dirty="0" smtClean="0">
              <a:solidFill>
                <a:schemeClr val="tx1"/>
              </a:solidFill>
            </a:endParaRPr>
          </a:p>
        </p:txBody>
      </p:sp>
      <p:sp>
        <p:nvSpPr>
          <p:cNvPr id="39" name="正方形/長方形 38"/>
          <p:cNvSpPr/>
          <p:nvPr/>
        </p:nvSpPr>
        <p:spPr>
          <a:xfrm>
            <a:off x="0" y="10819"/>
            <a:ext cx="9906000" cy="345378"/>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smtClean="0">
                <a:latin typeface="游ゴシック" panose="020B0400000000000000" pitchFamily="50" charset="-128"/>
              </a:rPr>
              <a:t>新興感染症の発生・まん延時における医療提供イメージ（国の考え方）</a:t>
            </a:r>
            <a:endParaRPr lang="ja-JP" altLang="en-US" sz="1662" b="1" dirty="0">
              <a:latin typeface="游ゴシック" panose="020B0400000000000000" pitchFamily="50" charset="-128"/>
            </a:endParaRPr>
          </a:p>
        </p:txBody>
      </p:sp>
      <p:sp>
        <p:nvSpPr>
          <p:cNvPr id="40" name="スライド番号プレースホルダー 3"/>
          <p:cNvSpPr txBox="1">
            <a:spLocks/>
          </p:cNvSpPr>
          <p:nvPr/>
        </p:nvSpPr>
        <p:spPr>
          <a:xfrm>
            <a:off x="7729796" y="6224512"/>
            <a:ext cx="2228850" cy="707886"/>
          </a:xfrm>
          <a:prstGeom prst="rect">
            <a:avLst/>
          </a:prstGeom>
        </p:spPr>
        <p:txBody>
          <a:bodyPr vert="horz" lIns="91440" tIns="45720" rIns="91440" bIns="45720" rtlCol="0" anchor="ctr">
            <a:spAutoFit/>
          </a:bodyPr>
          <a:lstStyle>
            <a:defPPr>
              <a:defRPr lang="ja-JP"/>
            </a:defPPr>
            <a:lvl1pPr marL="0" algn="r" defTabSz="914400" rtl="0" eaLnBrk="1" latinLnBrk="0" hangingPunct="1">
              <a:defRPr kumimoji="1" sz="4000" b="1" kern="1200">
                <a:solidFill>
                  <a:schemeClr val="tx1">
                    <a:tint val="75000"/>
                  </a:schemeClr>
                </a:solidFill>
                <a:latin typeface="+mn-ea"/>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10</a:t>
            </a:r>
            <a:endParaRPr lang="ja-JP" altLang="en-US" dirty="0"/>
          </a:p>
        </p:txBody>
      </p:sp>
      <p:sp>
        <p:nvSpPr>
          <p:cNvPr id="66" name="テキスト ボックス 2"/>
          <p:cNvSpPr txBox="1">
            <a:spLocks noChangeArrowheads="1"/>
          </p:cNvSpPr>
          <p:nvPr/>
        </p:nvSpPr>
        <p:spPr bwMode="auto">
          <a:xfrm>
            <a:off x="168171" y="5403273"/>
            <a:ext cx="389850" cy="339942"/>
          </a:xfrm>
          <a:prstGeom prst="rect">
            <a:avLst/>
          </a:prstGeom>
          <a:solidFill>
            <a:srgbClr val="FFFFFF"/>
          </a:solidFill>
          <a:ln w="9525">
            <a:solidFill>
              <a:srgbClr val="000000"/>
            </a:solidFill>
            <a:prstDash val="dash"/>
            <a:miter lim="800000"/>
            <a:headEnd/>
            <a:tailEnd/>
          </a:ln>
        </p:spPr>
        <p:txBody>
          <a:bodyPr rot="0" vert="eaVert" wrap="square" lIns="91440" tIns="0" rIns="91440" bIns="0" anchor="t" anchorCtr="0">
            <a:spAutoFit/>
          </a:bodyPr>
          <a:lstStyle/>
          <a:p>
            <a:pPr algn="ctr">
              <a:lnSpc>
                <a:spcPts val="1600"/>
              </a:lnSpc>
              <a:spcAft>
                <a:spcPts val="0"/>
              </a:spcAft>
            </a:pPr>
            <a:r>
              <a:rPr lang="ja-JP" altLang="en-US" sz="14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道</a:t>
            </a:r>
            <a:endParaRPr lang="ja-JP" sz="14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67" name="テキスト ボックス 66"/>
          <p:cNvSpPr txBox="1"/>
          <p:nvPr/>
        </p:nvSpPr>
        <p:spPr>
          <a:xfrm>
            <a:off x="6251252" y="5060436"/>
            <a:ext cx="3518166" cy="790848"/>
          </a:xfrm>
          <a:prstGeom prst="rect">
            <a:avLst/>
          </a:prstGeom>
          <a:solidFill>
            <a:schemeClr val="bg1"/>
          </a:solidFill>
          <a:ln w="3175">
            <a:solidFill>
              <a:schemeClr val="tx1"/>
            </a:solidFill>
          </a:ln>
        </p:spPr>
        <p:txBody>
          <a:bodyPr wrap="square" tIns="72000" rIns="0" bIns="0" rtlCol="0">
            <a:spAutoFit/>
          </a:bodyPr>
          <a:lstStyle/>
          <a:p>
            <a:pPr>
              <a:lnSpc>
                <a:spcPts val="1200"/>
              </a:lnSpc>
            </a:pPr>
            <a:r>
              <a:rPr kumimoji="1" lang="ja-JP" altLang="en-US" sz="1400" dirty="0" smtClean="0">
                <a:latin typeface="+mn-ea"/>
              </a:rPr>
              <a:t>医療機関への情報提供の内容（随時実施）</a:t>
            </a:r>
            <a:endParaRPr kumimoji="1" lang="en-US" altLang="ja-JP" sz="1400" dirty="0" smtClean="0">
              <a:latin typeface="+mn-ea"/>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・ウイルスの性状等についての情報</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・患者への対応方法等についての情報</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・国の財政支援（補助金、診療報酬の上乗せ等）についての情報　など</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68" name="テキスト ボックス 67"/>
          <p:cNvSpPr txBox="1"/>
          <p:nvPr/>
        </p:nvSpPr>
        <p:spPr>
          <a:xfrm>
            <a:off x="650705" y="5287345"/>
            <a:ext cx="5552985" cy="564257"/>
          </a:xfrm>
          <a:prstGeom prst="rect">
            <a:avLst/>
          </a:prstGeom>
          <a:noFill/>
          <a:ln w="6350">
            <a:solidFill>
              <a:schemeClr val="dk1"/>
            </a:solidFill>
          </a:ln>
        </p:spPr>
        <p:txBody>
          <a:bodyPr wrap="square" rIns="108000" rtlCol="0">
            <a:spAutoFit/>
          </a:bodyPr>
          <a:lstStyle/>
          <a:p>
            <a:r>
              <a:rPr lang="ja-JP" altLang="en-US" sz="1400" kern="100" dirty="0" smtClean="0">
                <a:solidFill>
                  <a:prstClr val="black"/>
                </a:solidFill>
                <a:latin typeface="+mn-ea"/>
                <a:cs typeface="Times New Roman" panose="02020603050405020304" pitchFamily="18" charset="0"/>
              </a:rPr>
              <a:t>道、地方衛生研究所、感染症指定医療機関 等による情報共有</a:t>
            </a:r>
            <a:endParaRPr lang="en-US" altLang="ja-JP" sz="1400" kern="100" dirty="0" smtClean="0">
              <a:solidFill>
                <a:prstClr val="black"/>
              </a:solidFill>
              <a:latin typeface="+mn-ea"/>
              <a:cs typeface="Times New Roman" panose="02020603050405020304" pitchFamily="18" charset="0"/>
            </a:endParaRPr>
          </a:p>
          <a:p>
            <a:pPr>
              <a:lnSpc>
                <a:spcPts val="800"/>
              </a:lnSpc>
            </a:pPr>
            <a:endParaRPr lang="en-US" altLang="ja-JP" sz="9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r>
              <a:rPr kumimoji="1" lang="ja-JP" altLang="en-US" sz="1000" dirty="0" smtClean="0"/>
              <a:t>（必要に応じて、随時、関係医療機関を追加して参集）</a:t>
            </a:r>
            <a:endParaRPr kumimoji="1" lang="ja-JP" altLang="en-US" sz="1000" dirty="0"/>
          </a:p>
        </p:txBody>
      </p:sp>
    </p:spTree>
    <p:extLst>
      <p:ext uri="{BB962C8B-B14F-4D97-AF65-F5344CB8AC3E}">
        <p14:creationId xmlns:p14="http://schemas.microsoft.com/office/powerpoint/2010/main" val="1961371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新興感染症の発生・まん延時における医療措置</a:t>
            </a:r>
            <a:r>
              <a:rPr lang="ja-JP" altLang="ja-JP" b="1" dirty="0" smtClean="0"/>
              <a:t>について</a:t>
            </a:r>
            <a:r>
              <a:rPr lang="ja-JP" altLang="en-US" b="1" dirty="0" smtClean="0"/>
              <a:t>（国の考え方）</a:t>
            </a:r>
            <a:endParaRPr lang="ja-JP" altLang="en-US" sz="1662" b="1" dirty="0">
              <a:latin typeface="游ゴシック" panose="020B0400000000000000" pitchFamily="50" charset="-128"/>
            </a:endParaRPr>
          </a:p>
        </p:txBody>
      </p:sp>
      <p:graphicFrame>
        <p:nvGraphicFramePr>
          <p:cNvPr id="2" name="表 1"/>
          <p:cNvGraphicFramePr>
            <a:graphicFrameLocks noGrp="1"/>
          </p:cNvGraphicFramePr>
          <p:nvPr>
            <p:extLst/>
          </p:nvPr>
        </p:nvGraphicFramePr>
        <p:xfrm>
          <a:off x="119964" y="659389"/>
          <a:ext cx="9697368" cy="5648460"/>
        </p:xfrm>
        <a:graphic>
          <a:graphicData uri="http://schemas.openxmlformats.org/drawingml/2006/table">
            <a:tbl>
              <a:tblPr firstRow="1" bandRow="1">
                <a:tableStyleId>{5C22544A-7EE6-4342-B048-85BDC9FD1C3A}</a:tableStyleId>
              </a:tblPr>
              <a:tblGrid>
                <a:gridCol w="2129185">
                  <a:extLst>
                    <a:ext uri="{9D8B030D-6E8A-4147-A177-3AD203B41FA5}">
                      <a16:colId xmlns:a16="http://schemas.microsoft.com/office/drawing/2014/main" val="598216707"/>
                    </a:ext>
                  </a:extLst>
                </a:gridCol>
                <a:gridCol w="3338383">
                  <a:extLst>
                    <a:ext uri="{9D8B030D-6E8A-4147-A177-3AD203B41FA5}">
                      <a16:colId xmlns:a16="http://schemas.microsoft.com/office/drawing/2014/main" val="3535190086"/>
                    </a:ext>
                  </a:extLst>
                </a:gridCol>
                <a:gridCol w="2279584">
                  <a:extLst>
                    <a:ext uri="{9D8B030D-6E8A-4147-A177-3AD203B41FA5}">
                      <a16:colId xmlns:a16="http://schemas.microsoft.com/office/drawing/2014/main" val="2314790893"/>
                    </a:ext>
                  </a:extLst>
                </a:gridCol>
                <a:gridCol w="1950216">
                  <a:extLst>
                    <a:ext uri="{9D8B030D-6E8A-4147-A177-3AD203B41FA5}">
                      <a16:colId xmlns:a16="http://schemas.microsoft.com/office/drawing/2014/main" val="2740514787"/>
                    </a:ext>
                  </a:extLst>
                </a:gridCol>
              </a:tblGrid>
              <a:tr h="300932">
                <a:tc>
                  <a:txBody>
                    <a:bodyPr/>
                    <a:lstStyle/>
                    <a:p>
                      <a:pPr algn="ctr"/>
                      <a:r>
                        <a:rPr kumimoji="1" lang="ja-JP" altLang="en-US" sz="1600" dirty="0" smtClean="0"/>
                        <a:t>実施主体</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都道府県の対応</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医療措置内容</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医療提供義務</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930245"/>
                  </a:ext>
                </a:extLst>
              </a:tr>
              <a:tr h="3758700">
                <a:tc>
                  <a:txBody>
                    <a:bodyPr/>
                    <a:lstStyle/>
                    <a:p>
                      <a:r>
                        <a:rPr kumimoji="1" lang="ja-JP" altLang="en-US" sz="1600" dirty="0" smtClean="0"/>
                        <a:t>公的医療機関等</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t>　</a:t>
                      </a:r>
                      <a:r>
                        <a:rPr kumimoji="1" lang="ja-JP" altLang="en-US" sz="1600" dirty="0" smtClean="0">
                          <a:solidFill>
                            <a:srgbClr val="FF0000"/>
                          </a:solidFill>
                        </a:rPr>
                        <a:t>都道府県</a:t>
                      </a:r>
                      <a:r>
                        <a:rPr kumimoji="1" lang="ja-JP" altLang="en-US" sz="1600" dirty="0" smtClean="0"/>
                        <a:t>は、</a:t>
                      </a:r>
                      <a:r>
                        <a:rPr kumimoji="1" lang="ja-JP" altLang="en-US" sz="1600" dirty="0" smtClean="0">
                          <a:solidFill>
                            <a:srgbClr val="FF0000"/>
                          </a:solidFill>
                        </a:rPr>
                        <a:t>平時において</a:t>
                      </a:r>
                      <a:r>
                        <a:rPr kumimoji="1" lang="ja-JP" altLang="en-US" sz="1600" dirty="0" smtClean="0"/>
                        <a:t>、公的</a:t>
                      </a:r>
                      <a:endParaRPr kumimoji="1" lang="en-US" altLang="ja-JP" sz="1600" dirty="0" smtClean="0"/>
                    </a:p>
                    <a:p>
                      <a:r>
                        <a:rPr kumimoji="1" lang="ja-JP" altLang="en-US" sz="1600" dirty="0" smtClean="0"/>
                        <a:t>医療機関等に対し、当該公的医療</a:t>
                      </a:r>
                      <a:endParaRPr kumimoji="1" lang="en-US" altLang="ja-JP" sz="1600" dirty="0" smtClean="0"/>
                    </a:p>
                    <a:p>
                      <a:r>
                        <a:rPr kumimoji="1" lang="ja-JP" altLang="en-US" sz="1600" dirty="0" smtClean="0"/>
                        <a:t>機関等が新興感染症の</a:t>
                      </a:r>
                      <a:r>
                        <a:rPr kumimoji="1" lang="ja-JP" altLang="en-US" sz="1600" dirty="0" smtClean="0">
                          <a:solidFill>
                            <a:srgbClr val="FF0000"/>
                          </a:solidFill>
                        </a:rPr>
                        <a:t>発生・</a:t>
                      </a:r>
                      <a:r>
                        <a:rPr kumimoji="1" lang="ja-JP" altLang="en-US" sz="1600" dirty="0" err="1" smtClean="0">
                          <a:solidFill>
                            <a:srgbClr val="FF0000"/>
                          </a:solidFill>
                        </a:rPr>
                        <a:t>まん</a:t>
                      </a:r>
                      <a:endParaRPr kumimoji="1" lang="en-US" altLang="ja-JP" sz="1600" dirty="0" smtClean="0">
                        <a:solidFill>
                          <a:srgbClr val="FF0000"/>
                        </a:solidFill>
                      </a:endParaRPr>
                    </a:p>
                    <a:p>
                      <a:r>
                        <a:rPr kumimoji="1" lang="ja-JP" altLang="en-US" sz="1600" dirty="0" smtClean="0">
                          <a:solidFill>
                            <a:srgbClr val="FF0000"/>
                          </a:solidFill>
                        </a:rPr>
                        <a:t>延時に実施する医療措置の内容を</a:t>
                      </a:r>
                      <a:r>
                        <a:rPr kumimoji="1" lang="ja-JP" altLang="en-US" sz="1600" u="sng" dirty="0" smtClean="0">
                          <a:solidFill>
                            <a:srgbClr val="FF0000"/>
                          </a:solidFill>
                        </a:rPr>
                        <a:t>「通知」</a:t>
                      </a:r>
                      <a:r>
                        <a:rPr kumimoji="1" lang="ja-JP" altLang="en-US" sz="1600" dirty="0" smtClean="0"/>
                        <a:t>する。</a:t>
                      </a:r>
                      <a:endParaRPr kumimoji="1" lang="en-US" altLang="ja-JP" sz="1600" dirty="0" smtClean="0"/>
                    </a:p>
                    <a:p>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①病床の確保</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②発熱外来の実施</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③自宅療養者等への</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医療の提供及び健康</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観察</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④後方支援</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⑤医療人材派遣</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のうち、</a:t>
                      </a:r>
                      <a:r>
                        <a:rPr kumimoji="1" lang="ja-JP" altLang="en-US" sz="1600" dirty="0" smtClean="0">
                          <a:solidFill>
                            <a:srgbClr val="FF0000"/>
                          </a:solidFill>
                        </a:rPr>
                        <a:t>１つ以上を実施</a:t>
                      </a:r>
                      <a:r>
                        <a:rPr kumimoji="1" lang="ja-JP" altLang="en-US" sz="1600" dirty="0" smtClean="0">
                          <a:solidFill>
                            <a:schemeClr val="tx1"/>
                          </a:solidFill>
                        </a:rPr>
                        <a:t>することが求められている。</a:t>
                      </a:r>
                    </a:p>
                    <a:p>
                      <a:endParaRPr kumimoji="1" lang="en-US" altLang="ja-JP" sz="1600" dirty="0" smtClean="0"/>
                    </a:p>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t>　公的医療機関等は、</a:t>
                      </a:r>
                      <a:endParaRPr kumimoji="1" lang="en-US" altLang="ja-JP" sz="1600" dirty="0" smtClean="0"/>
                    </a:p>
                    <a:p>
                      <a:r>
                        <a:rPr kumimoji="1" lang="ja-JP" altLang="en-US" sz="1600" dirty="0" smtClean="0"/>
                        <a:t>新興感染症の発生・</a:t>
                      </a:r>
                      <a:endParaRPr kumimoji="1" lang="en-US" altLang="ja-JP" sz="1600" dirty="0" smtClean="0"/>
                    </a:p>
                    <a:p>
                      <a:r>
                        <a:rPr kumimoji="1" lang="ja-JP" altLang="en-US" sz="1600" dirty="0" smtClean="0"/>
                        <a:t>まん延時に「通知」</a:t>
                      </a:r>
                      <a:endParaRPr kumimoji="1" lang="en-US" altLang="ja-JP" sz="1600" dirty="0" smtClean="0"/>
                    </a:p>
                    <a:p>
                      <a:r>
                        <a:rPr kumimoji="1" lang="ja-JP" altLang="en-US" sz="1600" dirty="0" smtClean="0"/>
                        <a:t>に基づく措置を</a:t>
                      </a:r>
                      <a:r>
                        <a:rPr kumimoji="1" lang="ja-JP" altLang="en-US" sz="1600" dirty="0" smtClean="0">
                          <a:solidFill>
                            <a:srgbClr val="FF0000"/>
                          </a:solidFill>
                        </a:rPr>
                        <a:t>講じ</a:t>
                      </a:r>
                      <a:endParaRPr kumimoji="1" lang="en-US" altLang="ja-JP" sz="1600" dirty="0" smtClean="0">
                        <a:solidFill>
                          <a:srgbClr val="FF0000"/>
                        </a:solidFill>
                      </a:endParaRPr>
                    </a:p>
                    <a:p>
                      <a:r>
                        <a:rPr kumimoji="1" lang="ja-JP" altLang="en-US" sz="1600" dirty="0" smtClean="0">
                          <a:solidFill>
                            <a:srgbClr val="FF0000"/>
                          </a:solidFill>
                        </a:rPr>
                        <a:t>なければならない</a:t>
                      </a:r>
                      <a:r>
                        <a:rPr kumimoji="1" lang="ja-JP" altLang="en-US" sz="1600" dirty="0" smtClean="0"/>
                        <a:t>。</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528769"/>
                  </a:ext>
                </a:extLst>
              </a:tr>
              <a:tr h="995945">
                <a:tc>
                  <a:txBody>
                    <a:bodyPr/>
                    <a:lstStyle/>
                    <a:p>
                      <a:r>
                        <a:rPr kumimoji="1" lang="ja-JP" altLang="en-US" sz="1600" dirty="0" smtClean="0"/>
                        <a:t>民間医療機関</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rPr>
                        <a:t>－</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都道府県と医療機関の管理者との</a:t>
                      </a:r>
                      <a:r>
                        <a:rPr kumimoji="1" lang="ja-JP" altLang="en-US" sz="1600" smtClean="0"/>
                        <a:t>間での協議に基づき、締結</a:t>
                      </a:r>
                      <a:r>
                        <a:rPr kumimoji="1" lang="ja-JP" altLang="en-US" sz="1600" dirty="0" smtClean="0"/>
                        <a:t>した協定</a:t>
                      </a:r>
                      <a:r>
                        <a:rPr kumimoji="1" lang="ja-JP" altLang="en-US" sz="1600" smtClean="0"/>
                        <a:t>の内容</a:t>
                      </a:r>
                      <a:endParaRPr kumimoji="1" lang="en-US" altLang="ja-JP" sz="160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smtClean="0"/>
                        <a:t>※</a:t>
                      </a:r>
                      <a:r>
                        <a:rPr kumimoji="1" lang="ja-JP" altLang="en-US" sz="1600" smtClean="0"/>
                        <a:t>平時に締結したもの</a:t>
                      </a:r>
                      <a:endParaRPr kumimoji="1" lang="en-US" altLang="ja-JP" sz="160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rPr>
                        <a:t>－</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079912"/>
                  </a:ext>
                </a:extLst>
              </a:tr>
            </a:tbl>
          </a:graphicData>
        </a:graphic>
      </p:graphicFrame>
      <p:sp>
        <p:nvSpPr>
          <p:cNvPr id="3" name="テキスト ボックス 2"/>
          <p:cNvSpPr txBox="1"/>
          <p:nvPr/>
        </p:nvSpPr>
        <p:spPr>
          <a:xfrm>
            <a:off x="171710" y="1792039"/>
            <a:ext cx="1945178" cy="1569660"/>
          </a:xfrm>
          <a:prstGeom prst="rect">
            <a:avLst/>
          </a:prstGeom>
          <a:noFill/>
        </p:spPr>
        <p:txBody>
          <a:bodyPr wrap="square" rtlCol="0">
            <a:spAutoFit/>
          </a:bodyPr>
          <a:lstStyle/>
          <a:p>
            <a:r>
              <a:rPr lang="ja-JP" altLang="en-US" sz="1600" dirty="0" smtClean="0"/>
              <a:t>公的</a:t>
            </a:r>
            <a:r>
              <a:rPr lang="ja-JP" altLang="en-US" sz="1600" dirty="0"/>
              <a:t>医療機関</a:t>
            </a:r>
            <a:r>
              <a:rPr lang="ja-JP" altLang="en-US" sz="1600" dirty="0" smtClean="0"/>
              <a:t>等とは「公的</a:t>
            </a:r>
            <a:r>
              <a:rPr lang="ja-JP" altLang="en-US" sz="1600" dirty="0"/>
              <a:t>医療機関等、地域医療支援病院、特定機能病院」のことをいう</a:t>
            </a:r>
            <a:r>
              <a:rPr lang="ja-JP" altLang="en-US" sz="1600" dirty="0" smtClean="0"/>
              <a:t>。</a:t>
            </a:r>
            <a:endParaRPr lang="en-US" altLang="ja-JP" sz="1600" dirty="0" smtClean="0"/>
          </a:p>
          <a:p>
            <a:endParaRPr lang="ja-JP" altLang="ja-JP" sz="1600" dirty="0"/>
          </a:p>
        </p:txBody>
      </p:sp>
      <p:sp>
        <p:nvSpPr>
          <p:cNvPr id="5" name="大かっこ 4"/>
          <p:cNvSpPr/>
          <p:nvPr/>
        </p:nvSpPr>
        <p:spPr>
          <a:xfrm>
            <a:off x="200804" y="1792039"/>
            <a:ext cx="1967830" cy="1387818"/>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2306233" y="2872931"/>
            <a:ext cx="3172097" cy="1600438"/>
          </a:xfrm>
          <a:prstGeom prst="rect">
            <a:avLst/>
          </a:prstGeom>
          <a:solidFill>
            <a:schemeClr val="accent1">
              <a:lumMod val="20000"/>
              <a:lumOff val="80000"/>
            </a:schemeClr>
          </a:solidFill>
          <a:ln w="19050">
            <a:solidFill>
              <a:schemeClr val="tx1"/>
            </a:solidFill>
          </a:ln>
        </p:spPr>
        <p:txBody>
          <a:bodyPr wrap="square" rtlCol="0">
            <a:spAutoFit/>
          </a:bodyPr>
          <a:lstStyle/>
          <a:p>
            <a:pPr lvl="0">
              <a:defRPr/>
            </a:pPr>
            <a:r>
              <a:rPr lang="ja-JP" altLang="en-US" sz="1400" dirty="0" smtClean="0"/>
              <a:t>・ 協定</a:t>
            </a:r>
            <a:r>
              <a:rPr lang="ja-JP" altLang="en-US" sz="1400" dirty="0"/>
              <a:t>締結の協議</a:t>
            </a:r>
            <a:r>
              <a:rPr lang="ja-JP" altLang="en-US" sz="1400" dirty="0" smtClean="0"/>
              <a:t>と併せて</a:t>
            </a:r>
            <a:r>
              <a:rPr lang="ja-JP" altLang="en-US" sz="1400" dirty="0" smtClean="0">
                <a:solidFill>
                  <a:srgbClr val="FF0000"/>
                </a:solidFill>
              </a:rPr>
              <a:t>協議</a:t>
            </a:r>
            <a:r>
              <a:rPr lang="ja-JP" altLang="en-US" sz="1400" dirty="0" smtClean="0"/>
              <a:t>し、その</a:t>
            </a:r>
            <a:endParaRPr lang="en-US" altLang="ja-JP" sz="1400" dirty="0" smtClean="0"/>
          </a:p>
          <a:p>
            <a:pPr lvl="0">
              <a:defRPr/>
            </a:pPr>
            <a:r>
              <a:rPr lang="ja-JP" altLang="en-US" sz="1400" dirty="0" smtClean="0">
                <a:solidFill>
                  <a:srgbClr val="FF0000"/>
                </a:solidFill>
              </a:rPr>
              <a:t>　結果</a:t>
            </a:r>
            <a:r>
              <a:rPr lang="ja-JP" altLang="en-US" sz="1400" dirty="0">
                <a:solidFill>
                  <a:srgbClr val="FF0000"/>
                </a:solidFill>
              </a:rPr>
              <a:t>を</a:t>
            </a:r>
            <a:r>
              <a:rPr lang="ja-JP" altLang="en-US" sz="1400" dirty="0" smtClean="0">
                <a:solidFill>
                  <a:srgbClr val="FF0000"/>
                </a:solidFill>
              </a:rPr>
              <a:t>踏まえて「</a:t>
            </a:r>
            <a:r>
              <a:rPr lang="ja-JP" altLang="en-US" sz="1400" dirty="0">
                <a:solidFill>
                  <a:srgbClr val="FF0000"/>
                </a:solidFill>
              </a:rPr>
              <a:t>通知」</a:t>
            </a:r>
            <a:r>
              <a:rPr lang="ja-JP" altLang="en-US" sz="1400" dirty="0" smtClean="0"/>
              <a:t>する。</a:t>
            </a:r>
            <a:endParaRPr lang="en-US" altLang="ja-JP" sz="1400" dirty="0" smtClean="0"/>
          </a:p>
          <a:p>
            <a:pPr lvl="0">
              <a:defRPr/>
            </a:pPr>
            <a:endParaRPr lang="en-US" altLang="ja-JP" sz="1400" dirty="0" smtClean="0"/>
          </a:p>
          <a:p>
            <a:pPr lvl="0">
              <a:defRPr/>
            </a:pPr>
            <a:r>
              <a:rPr lang="ja-JP" altLang="en-US" sz="1400" dirty="0" smtClean="0"/>
              <a:t>・ 通知」は協定</a:t>
            </a:r>
            <a:r>
              <a:rPr lang="ja-JP" altLang="en-US" sz="1400" dirty="0"/>
              <a:t>に</a:t>
            </a:r>
            <a:r>
              <a:rPr lang="ja-JP" altLang="en-US" sz="1400" dirty="0" smtClean="0"/>
              <a:t>基づき講ずる</a:t>
            </a:r>
            <a:r>
              <a:rPr lang="ja-JP" altLang="en-US" sz="1400" dirty="0"/>
              <a:t>ことと</a:t>
            </a:r>
            <a:r>
              <a:rPr lang="ja-JP" altLang="en-US" sz="1400" dirty="0" smtClean="0"/>
              <a:t>し</a:t>
            </a:r>
            <a:endParaRPr lang="en-US" altLang="ja-JP" sz="1400" dirty="0" smtClean="0"/>
          </a:p>
          <a:p>
            <a:pPr lvl="0">
              <a:defRPr/>
            </a:pPr>
            <a:r>
              <a:rPr lang="ja-JP" altLang="en-US" sz="1400" dirty="0" smtClean="0"/>
              <a:t>　</a:t>
            </a:r>
            <a:r>
              <a:rPr lang="ja-JP" altLang="en-US" sz="1400" dirty="0" err="1" smtClean="0"/>
              <a:t>た</a:t>
            </a:r>
            <a:r>
              <a:rPr lang="ja-JP" altLang="en-US" sz="1400" dirty="0">
                <a:solidFill>
                  <a:srgbClr val="FF0000"/>
                </a:solidFill>
              </a:rPr>
              <a:t>措置の一部又は</a:t>
            </a:r>
            <a:r>
              <a:rPr lang="ja-JP" altLang="en-US" sz="1400" dirty="0" smtClean="0">
                <a:solidFill>
                  <a:srgbClr val="FF0000"/>
                </a:solidFill>
              </a:rPr>
              <a:t>全部</a:t>
            </a:r>
            <a:r>
              <a:rPr lang="ja-JP" altLang="en-US" sz="1400" dirty="0" smtClean="0"/>
              <a:t>を想定</a:t>
            </a:r>
            <a:r>
              <a:rPr lang="ja-JP" altLang="en-US" sz="1400" dirty="0"/>
              <a:t>し、</a:t>
            </a:r>
            <a:r>
              <a:rPr lang="ja-JP" altLang="en-US" sz="1400" dirty="0" smtClean="0"/>
              <a:t>当</a:t>
            </a:r>
            <a:endParaRPr lang="en-US" altLang="ja-JP" sz="1400" dirty="0" smtClean="0"/>
          </a:p>
          <a:p>
            <a:pPr lvl="0">
              <a:defRPr/>
            </a:pPr>
            <a:r>
              <a:rPr lang="ja-JP" altLang="en-US" sz="1400" dirty="0" smtClean="0"/>
              <a:t>　該</a:t>
            </a:r>
            <a:r>
              <a:rPr lang="ja-JP" altLang="en-US" sz="1400" dirty="0" smtClean="0">
                <a:solidFill>
                  <a:srgbClr val="FF0000"/>
                </a:solidFill>
              </a:rPr>
              <a:t>協定</a:t>
            </a:r>
            <a:r>
              <a:rPr lang="ja-JP" altLang="en-US" sz="1400" dirty="0">
                <a:solidFill>
                  <a:srgbClr val="FF0000"/>
                </a:solidFill>
              </a:rPr>
              <a:t>を上回る内容</a:t>
            </a:r>
            <a:r>
              <a:rPr lang="ja-JP" altLang="en-US" sz="1400" dirty="0"/>
              <a:t>を通知する</a:t>
            </a:r>
            <a:r>
              <a:rPr lang="ja-JP" altLang="en-US" sz="1400" dirty="0" smtClean="0"/>
              <a:t>ことは、</a:t>
            </a:r>
            <a:endParaRPr lang="en-US" altLang="ja-JP" sz="1400" dirty="0" smtClean="0"/>
          </a:p>
          <a:p>
            <a:pPr lvl="0">
              <a:defRPr/>
            </a:pPr>
            <a:r>
              <a:rPr lang="ja-JP" altLang="en-US" sz="1400" dirty="0" smtClean="0"/>
              <a:t>　原則</a:t>
            </a:r>
            <a:r>
              <a:rPr lang="ja-JP" altLang="en-US" sz="1400" dirty="0"/>
              <a:t>、</a:t>
            </a:r>
            <a:r>
              <a:rPr lang="ja-JP" altLang="en-US" sz="1400" dirty="0">
                <a:solidFill>
                  <a:srgbClr val="FF0000"/>
                </a:solidFill>
              </a:rPr>
              <a:t>想定していない</a:t>
            </a:r>
            <a:r>
              <a:rPr lang="ja-JP" altLang="en-US" sz="1400" dirty="0"/>
              <a:t>。</a:t>
            </a:r>
            <a:endParaRPr lang="en-US" altLang="ja-JP" sz="1400" dirty="0"/>
          </a:p>
        </p:txBody>
      </p:sp>
      <p:sp>
        <p:nvSpPr>
          <p:cNvPr id="9" name="下矢印 8"/>
          <p:cNvSpPr/>
          <p:nvPr/>
        </p:nvSpPr>
        <p:spPr>
          <a:xfrm>
            <a:off x="2535382" y="2298597"/>
            <a:ext cx="182880" cy="2782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238586" y="2595932"/>
            <a:ext cx="959352" cy="276999"/>
          </a:xfrm>
          <a:prstGeom prst="rect">
            <a:avLst/>
          </a:prstGeom>
          <a:noFill/>
        </p:spPr>
        <p:txBody>
          <a:bodyPr wrap="square" rtlCol="0">
            <a:spAutoFit/>
          </a:bodyPr>
          <a:lstStyle/>
          <a:p>
            <a:r>
              <a:rPr kumimoji="1" lang="en-US" altLang="ja-JP" sz="1200" dirty="0" smtClean="0"/>
              <a:t>〈</a:t>
            </a:r>
            <a:r>
              <a:rPr kumimoji="1" lang="ja-JP" altLang="en-US" sz="1200" dirty="0" smtClean="0"/>
              <a:t>通知内容</a:t>
            </a:r>
            <a:r>
              <a:rPr kumimoji="1" lang="en-US" altLang="ja-JP" sz="1200" dirty="0" smtClean="0"/>
              <a:t>〉</a:t>
            </a:r>
            <a:endParaRPr kumimoji="1" lang="ja-JP" altLang="en-US" sz="1200" dirty="0"/>
          </a:p>
        </p:txBody>
      </p:sp>
      <p:sp>
        <p:nvSpPr>
          <p:cNvPr id="6" name="スライド番号プレースホルダー 5"/>
          <p:cNvSpPr>
            <a:spLocks noGrp="1"/>
          </p:cNvSpPr>
          <p:nvPr>
            <p:ph type="sldNum" sz="quarter" idx="12"/>
          </p:nvPr>
        </p:nvSpPr>
        <p:spPr/>
        <p:txBody>
          <a:bodyPr/>
          <a:lstStyle/>
          <a:p>
            <a:r>
              <a:rPr kumimoji="1" lang="en-US" altLang="ja-JP" dirty="0" smtClean="0"/>
              <a:t>11</a:t>
            </a:r>
            <a:endParaRPr kumimoji="1" lang="ja-JP" altLang="en-US" dirty="0"/>
          </a:p>
        </p:txBody>
      </p:sp>
    </p:spTree>
    <p:extLst>
      <p:ext uri="{BB962C8B-B14F-4D97-AF65-F5344CB8AC3E}">
        <p14:creationId xmlns:p14="http://schemas.microsoft.com/office/powerpoint/2010/main" val="80441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公的医療機関等の義務等と協定締結との関係について</a:t>
            </a:r>
            <a:endParaRPr lang="ja-JP" altLang="en-US" sz="1662" b="1" dirty="0">
              <a:latin typeface="游ゴシック" panose="020B0400000000000000" pitchFamily="50" charset="-128"/>
            </a:endParaRPr>
          </a:p>
        </p:txBody>
      </p:sp>
      <p:sp>
        <p:nvSpPr>
          <p:cNvPr id="7" name="テキスト ボックス 6"/>
          <p:cNvSpPr txBox="1"/>
          <p:nvPr/>
        </p:nvSpPr>
        <p:spPr>
          <a:xfrm>
            <a:off x="185304" y="548719"/>
            <a:ext cx="9502140" cy="5835456"/>
          </a:xfrm>
          <a:prstGeom prst="rect">
            <a:avLst/>
          </a:prstGeom>
          <a:noFill/>
          <a:ln w="12700">
            <a:solidFill>
              <a:srgbClr val="002060"/>
            </a:solidFill>
          </a:ln>
        </p:spPr>
        <p:txBody>
          <a:bodyPr wrap="square" rtlCol="0" anchor="t" anchorCtr="0">
            <a:noAutofit/>
          </a:bodyPr>
          <a:lstStyle/>
          <a:p>
            <a:pPr>
              <a:lnSpc>
                <a:spcPts val="1000"/>
              </a:lnSpc>
            </a:pPr>
            <a:endParaRPr lang="en-US" altLang="ja-JP" sz="1500" dirty="0" smtClean="0"/>
          </a:p>
          <a:p>
            <a:pPr>
              <a:lnSpc>
                <a:spcPts val="1000"/>
              </a:lnSpc>
            </a:pPr>
            <a:r>
              <a:rPr lang="ja-JP" altLang="en-US" sz="1500" dirty="0" smtClean="0"/>
              <a:t>■</a:t>
            </a:r>
            <a:r>
              <a:rPr lang="ja-JP" altLang="ja-JP" sz="1500" dirty="0" smtClean="0"/>
              <a:t>感染症法</a:t>
            </a:r>
            <a:r>
              <a:rPr lang="ja-JP" altLang="ja-JP" sz="1500" dirty="0"/>
              <a:t>に基づく「医療措置協定」締結等の</a:t>
            </a:r>
            <a:r>
              <a:rPr lang="ja-JP" altLang="ja-JP" sz="1500" dirty="0" smtClean="0"/>
              <a:t>ガイドライン</a:t>
            </a:r>
            <a:r>
              <a:rPr lang="ja-JP" altLang="en-US" sz="1500" dirty="0" smtClean="0"/>
              <a:t>より</a:t>
            </a:r>
            <a:endParaRPr lang="ja-JP" altLang="ja-JP" sz="1500" dirty="0"/>
          </a:p>
          <a:p>
            <a:endParaRPr lang="en-US" altLang="ja-JP" sz="1500" dirty="0" smtClean="0"/>
          </a:p>
          <a:p>
            <a:r>
              <a:rPr lang="ja-JP" altLang="ja-JP" sz="1500" dirty="0" smtClean="0"/>
              <a:t>○</a:t>
            </a:r>
            <a:r>
              <a:rPr lang="ja-JP" altLang="ja-JP" sz="1500" dirty="0"/>
              <a:t>　</a:t>
            </a:r>
            <a:r>
              <a:rPr lang="ja-JP" altLang="ja-JP" sz="1500" dirty="0">
                <a:solidFill>
                  <a:srgbClr val="FF0000"/>
                </a:solidFill>
              </a:rPr>
              <a:t>都道府県</a:t>
            </a:r>
            <a:r>
              <a:rPr lang="ja-JP" altLang="ja-JP" sz="1500" dirty="0"/>
              <a:t>は、平時において、</a:t>
            </a:r>
            <a:r>
              <a:rPr lang="ja-JP" altLang="ja-JP" sz="1500" dirty="0">
                <a:solidFill>
                  <a:srgbClr val="FF0000"/>
                </a:solidFill>
              </a:rPr>
              <a:t>公的医療機関</a:t>
            </a:r>
            <a:r>
              <a:rPr lang="ja-JP" altLang="ja-JP" sz="1500" dirty="0" smtClean="0">
                <a:solidFill>
                  <a:srgbClr val="FF0000"/>
                </a:solidFill>
              </a:rPr>
              <a:t>等、</a:t>
            </a:r>
            <a:r>
              <a:rPr lang="ja-JP" altLang="ja-JP" sz="1500" dirty="0">
                <a:solidFill>
                  <a:srgbClr val="FF0000"/>
                </a:solidFill>
              </a:rPr>
              <a:t>地域医療支援</a:t>
            </a:r>
            <a:r>
              <a:rPr lang="ja-JP" altLang="ja-JP" sz="1500" dirty="0" smtClean="0">
                <a:solidFill>
                  <a:srgbClr val="FF0000"/>
                </a:solidFill>
              </a:rPr>
              <a:t>病院</a:t>
            </a:r>
            <a:r>
              <a:rPr lang="ja-JP" altLang="en-US" sz="1500" dirty="0" smtClean="0">
                <a:solidFill>
                  <a:srgbClr val="FF0000"/>
                </a:solidFill>
              </a:rPr>
              <a:t>、</a:t>
            </a:r>
            <a:r>
              <a:rPr lang="ja-JP" altLang="ja-JP" sz="1500" dirty="0" smtClean="0">
                <a:solidFill>
                  <a:srgbClr val="FF0000"/>
                </a:solidFill>
              </a:rPr>
              <a:t>特定</a:t>
            </a:r>
            <a:r>
              <a:rPr lang="ja-JP" altLang="ja-JP" sz="1500" dirty="0">
                <a:solidFill>
                  <a:srgbClr val="FF0000"/>
                </a:solidFill>
              </a:rPr>
              <a:t>機能</a:t>
            </a:r>
            <a:r>
              <a:rPr lang="ja-JP" altLang="ja-JP" sz="1500" dirty="0" smtClean="0">
                <a:solidFill>
                  <a:srgbClr val="FF0000"/>
                </a:solidFill>
              </a:rPr>
              <a:t>病院</a:t>
            </a:r>
            <a:r>
              <a:rPr lang="ja-JP" altLang="ja-JP" sz="1500" dirty="0" smtClean="0"/>
              <a:t>（</a:t>
            </a:r>
            <a:r>
              <a:rPr lang="ja-JP" altLang="ja-JP" sz="1500" dirty="0"/>
              <a:t>以下「公的医療機関等」</a:t>
            </a:r>
            <a:r>
              <a:rPr lang="ja-JP" altLang="ja-JP" sz="1500" dirty="0" smtClean="0"/>
              <a:t>とい</a:t>
            </a:r>
            <a:endParaRPr lang="en-US" altLang="ja-JP" sz="1500" dirty="0" smtClean="0"/>
          </a:p>
          <a:p>
            <a:r>
              <a:rPr lang="ja-JP" altLang="en-US" sz="1500" dirty="0" smtClean="0"/>
              <a:t>　 </a:t>
            </a:r>
            <a:r>
              <a:rPr lang="ja-JP" altLang="ja-JP" sz="1500" dirty="0" smtClean="0"/>
              <a:t>う</a:t>
            </a:r>
            <a:r>
              <a:rPr lang="ja-JP" altLang="ja-JP" sz="1500" dirty="0"/>
              <a:t>。</a:t>
            </a:r>
            <a:r>
              <a:rPr lang="ja-JP" altLang="ja-JP" sz="1500" dirty="0" smtClean="0"/>
              <a:t>）</a:t>
            </a:r>
            <a:r>
              <a:rPr lang="ja-JP" altLang="en-US" sz="1500" dirty="0" smtClean="0">
                <a:solidFill>
                  <a:srgbClr val="FF0000"/>
                </a:solidFill>
              </a:rPr>
              <a:t> </a:t>
            </a:r>
            <a:r>
              <a:rPr lang="ja-JP" altLang="ja-JP" sz="1500" dirty="0" smtClean="0">
                <a:solidFill>
                  <a:srgbClr val="FF0000"/>
                </a:solidFill>
              </a:rPr>
              <a:t>に</a:t>
            </a:r>
            <a:r>
              <a:rPr lang="ja-JP" altLang="ja-JP" sz="1500" dirty="0">
                <a:solidFill>
                  <a:srgbClr val="FF0000"/>
                </a:solidFill>
              </a:rPr>
              <a:t>対し</a:t>
            </a:r>
            <a:r>
              <a:rPr lang="ja-JP" altLang="ja-JP" sz="1500" dirty="0"/>
              <a:t>、新興感染症の発生・まん延時に義務</a:t>
            </a:r>
            <a:r>
              <a:rPr lang="ja-JP" altLang="ja-JP" sz="1500" dirty="0" smtClean="0"/>
              <a:t>となる</a:t>
            </a:r>
            <a:r>
              <a:rPr lang="ja-JP" altLang="ja-JP" sz="1500" dirty="0"/>
              <a:t>医療の提供</a:t>
            </a:r>
            <a:r>
              <a:rPr lang="ja-JP" altLang="ja-JP" sz="1500" dirty="0" smtClean="0"/>
              <a:t>（</a:t>
            </a:r>
            <a:r>
              <a:rPr lang="ja-JP" altLang="ja-JP" sz="1500" dirty="0">
                <a:solidFill>
                  <a:prstClr val="black"/>
                </a:solidFill>
              </a:rPr>
              <a:t> ①病床の確保、②発熱外来、③自宅</a:t>
            </a:r>
            <a:r>
              <a:rPr lang="ja-JP" altLang="ja-JP" sz="1500" dirty="0" smtClean="0">
                <a:solidFill>
                  <a:prstClr val="black"/>
                </a:solidFill>
              </a:rPr>
              <a:t>療養者</a:t>
            </a:r>
            <a:r>
              <a:rPr lang="en-US" altLang="ja-JP" sz="1500" dirty="0" smtClean="0">
                <a:solidFill>
                  <a:prstClr val="black"/>
                </a:solidFill>
              </a:rPr>
              <a:t> </a:t>
            </a:r>
          </a:p>
          <a:p>
            <a:r>
              <a:rPr lang="en-US" altLang="ja-JP" sz="1500" dirty="0">
                <a:solidFill>
                  <a:prstClr val="black"/>
                </a:solidFill>
              </a:rPr>
              <a:t> </a:t>
            </a:r>
            <a:r>
              <a:rPr lang="en-US" altLang="ja-JP" sz="1500" dirty="0" smtClean="0">
                <a:solidFill>
                  <a:prstClr val="black"/>
                </a:solidFill>
              </a:rPr>
              <a:t>  </a:t>
            </a:r>
            <a:r>
              <a:rPr lang="ja-JP" altLang="ja-JP" sz="1500" dirty="0" smtClean="0">
                <a:solidFill>
                  <a:prstClr val="black"/>
                </a:solidFill>
              </a:rPr>
              <a:t>等</a:t>
            </a:r>
            <a:r>
              <a:rPr lang="ja-JP" altLang="ja-JP" sz="1500" dirty="0">
                <a:solidFill>
                  <a:prstClr val="black"/>
                </a:solidFill>
              </a:rPr>
              <a:t>への医療の提供、④後方支援、⑤人材</a:t>
            </a:r>
            <a:r>
              <a:rPr lang="ja-JP" altLang="ja-JP" sz="1500" dirty="0" smtClean="0">
                <a:solidFill>
                  <a:prstClr val="black"/>
                </a:solidFill>
              </a:rPr>
              <a:t>派遣</a:t>
            </a:r>
            <a:r>
              <a:rPr lang="ja-JP" altLang="ja-JP" sz="1500" dirty="0" smtClean="0"/>
              <a:t>の</a:t>
            </a:r>
            <a:r>
              <a:rPr lang="ja-JP" altLang="ja-JP" sz="1500" dirty="0"/>
              <a:t>うち１以上）について</a:t>
            </a:r>
            <a:r>
              <a:rPr lang="ja-JP" altLang="ja-JP" sz="1500" dirty="0">
                <a:solidFill>
                  <a:srgbClr val="FF0000"/>
                </a:solidFill>
              </a:rPr>
              <a:t>「通知</a:t>
            </a:r>
            <a:r>
              <a:rPr lang="ja-JP" altLang="ja-JP" sz="1500" dirty="0" smtClean="0">
                <a:solidFill>
                  <a:srgbClr val="FF0000"/>
                </a:solidFill>
              </a:rPr>
              <a:t>」</a:t>
            </a:r>
            <a:r>
              <a:rPr lang="ja-JP" altLang="en-US" sz="1200" b="1" dirty="0" smtClean="0">
                <a:solidFill>
                  <a:srgbClr val="FF0000"/>
                </a:solidFill>
              </a:rPr>
              <a:t>（</a:t>
            </a:r>
            <a:r>
              <a:rPr lang="en-US" altLang="ja-JP" sz="1200" b="1" dirty="0" smtClean="0">
                <a:solidFill>
                  <a:srgbClr val="FF0000"/>
                </a:solidFill>
              </a:rPr>
              <a:t>※</a:t>
            </a:r>
            <a:r>
              <a:rPr lang="ja-JP" altLang="en-US" sz="1200" b="1" dirty="0" smtClean="0">
                <a:solidFill>
                  <a:srgbClr val="FF0000"/>
                </a:solidFill>
              </a:rPr>
              <a:t>）</a:t>
            </a:r>
            <a:r>
              <a:rPr lang="ja-JP" altLang="ja-JP" sz="1500" dirty="0" smtClean="0"/>
              <a:t>すること</a:t>
            </a:r>
            <a:r>
              <a:rPr lang="ja-JP" altLang="ja-JP" sz="1500" dirty="0"/>
              <a:t>とされている</a:t>
            </a:r>
            <a:r>
              <a:rPr lang="ja-JP" altLang="ja-JP" sz="1500" dirty="0" smtClean="0"/>
              <a:t>。</a:t>
            </a:r>
            <a:endParaRPr lang="en-US" altLang="ja-JP" sz="1500" dirty="0" smtClean="0"/>
          </a:p>
          <a:p>
            <a:endParaRPr lang="en-US" altLang="ja-JP" sz="1500" dirty="0"/>
          </a:p>
          <a:p>
            <a:endParaRPr lang="en-US" altLang="ja-JP" sz="1500" dirty="0" smtClean="0"/>
          </a:p>
          <a:p>
            <a:endParaRPr lang="en-US" altLang="ja-JP" sz="1500" dirty="0" smtClean="0"/>
          </a:p>
          <a:p>
            <a:endParaRPr lang="en-US" altLang="ja-JP" sz="1500" dirty="0"/>
          </a:p>
          <a:p>
            <a:endParaRPr lang="en-US" altLang="ja-JP" sz="1500" dirty="0" smtClean="0"/>
          </a:p>
          <a:p>
            <a:endParaRPr lang="en-US" altLang="ja-JP" sz="1500" dirty="0" smtClean="0"/>
          </a:p>
          <a:p>
            <a:pPr>
              <a:lnSpc>
                <a:spcPts val="500"/>
              </a:lnSpc>
            </a:pPr>
            <a:endParaRPr lang="ja-JP" altLang="ja-JP" sz="800" dirty="0"/>
          </a:p>
          <a:p>
            <a:pPr>
              <a:lnSpc>
                <a:spcPts val="1000"/>
              </a:lnSpc>
            </a:pPr>
            <a:endParaRPr lang="en-US" altLang="ja-JP" sz="1500" kern="700" spc="-50" dirty="0"/>
          </a:p>
          <a:p>
            <a:pPr>
              <a:lnSpc>
                <a:spcPts val="1000"/>
              </a:lnSpc>
            </a:pPr>
            <a:endParaRPr lang="en-US" altLang="ja-JP" sz="1500" dirty="0" smtClean="0"/>
          </a:p>
          <a:p>
            <a:pPr>
              <a:lnSpc>
                <a:spcPts val="1000"/>
              </a:lnSpc>
            </a:pPr>
            <a:r>
              <a:rPr lang="ja-JP" altLang="ja-JP" sz="1500" dirty="0" smtClean="0"/>
              <a:t>○</a:t>
            </a:r>
            <a:r>
              <a:rPr lang="ja-JP" altLang="ja-JP" sz="1500" dirty="0"/>
              <a:t>　「通知」は、公的医療機関等との</a:t>
            </a:r>
            <a:r>
              <a:rPr lang="ja-JP" altLang="ja-JP" sz="1500" dirty="0">
                <a:solidFill>
                  <a:srgbClr val="FF0000"/>
                </a:solidFill>
              </a:rPr>
              <a:t>協定締結の協議と併せて行う</a:t>
            </a:r>
            <a:r>
              <a:rPr lang="ja-JP" altLang="ja-JP" sz="1500" dirty="0"/>
              <a:t>ものとし、都道府県は、</a:t>
            </a:r>
            <a:r>
              <a:rPr lang="ja-JP" altLang="ja-JP" sz="1500" dirty="0" smtClean="0"/>
              <a:t>当該</a:t>
            </a:r>
            <a:r>
              <a:rPr lang="ja-JP" altLang="ja-JP" sz="1500" dirty="0" smtClean="0">
                <a:solidFill>
                  <a:srgbClr val="FF0000"/>
                </a:solidFill>
              </a:rPr>
              <a:t>協議</a:t>
            </a:r>
            <a:r>
              <a:rPr lang="ja-JP" altLang="ja-JP" sz="1500" dirty="0">
                <a:solidFill>
                  <a:srgbClr val="FF0000"/>
                </a:solidFill>
              </a:rPr>
              <a:t>結果を踏まえて</a:t>
            </a:r>
            <a:r>
              <a:rPr lang="ja-JP" altLang="ja-JP" sz="1500" dirty="0" smtClean="0"/>
              <a:t>、</a:t>
            </a:r>
            <a:endParaRPr lang="en-US" altLang="ja-JP" sz="1500" dirty="0" smtClean="0"/>
          </a:p>
          <a:p>
            <a:pPr>
              <a:lnSpc>
                <a:spcPts val="1000"/>
              </a:lnSpc>
            </a:pPr>
            <a:endParaRPr lang="en-US" altLang="ja-JP" sz="1500" dirty="0"/>
          </a:p>
          <a:p>
            <a:pPr>
              <a:lnSpc>
                <a:spcPts val="1000"/>
              </a:lnSpc>
            </a:pPr>
            <a:r>
              <a:rPr lang="ja-JP" altLang="en-US" sz="1500" dirty="0" smtClean="0"/>
              <a:t>　</a:t>
            </a:r>
            <a:r>
              <a:rPr lang="ja-JP" altLang="ja-JP" sz="1500" dirty="0" smtClean="0"/>
              <a:t>医療</a:t>
            </a:r>
            <a:r>
              <a:rPr lang="ja-JP" altLang="ja-JP" sz="1500" dirty="0"/>
              <a:t>提供義務として「通知」する</a:t>
            </a:r>
            <a:r>
              <a:rPr lang="ja-JP" altLang="ja-JP" sz="1500" dirty="0" smtClean="0"/>
              <a:t>。</a:t>
            </a:r>
            <a:endParaRPr lang="en-US" altLang="ja-JP" sz="1500" dirty="0" smtClean="0"/>
          </a:p>
          <a:p>
            <a:pPr>
              <a:lnSpc>
                <a:spcPts val="1000"/>
              </a:lnSpc>
            </a:pPr>
            <a:endParaRPr lang="en-US" altLang="ja-JP" sz="1500" dirty="0"/>
          </a:p>
          <a:p>
            <a:pPr>
              <a:lnSpc>
                <a:spcPts val="1000"/>
              </a:lnSpc>
            </a:pPr>
            <a:endParaRPr lang="en-US" altLang="ja-JP" sz="1500" dirty="0" smtClean="0"/>
          </a:p>
          <a:p>
            <a:pPr lvl="0"/>
            <a:r>
              <a:rPr lang="ja-JP" altLang="ja-JP" sz="1500" dirty="0">
                <a:solidFill>
                  <a:prstClr val="black"/>
                </a:solidFill>
              </a:rPr>
              <a:t>○　公的医療機関等は、「通知」に基づく措置を新興感染症の発生・まん延時に</a:t>
            </a:r>
            <a:r>
              <a:rPr lang="ja-JP" altLang="ja-JP" sz="1500" dirty="0">
                <a:solidFill>
                  <a:srgbClr val="FF0000"/>
                </a:solidFill>
              </a:rPr>
              <a:t>講じなければならない</a:t>
            </a:r>
            <a:r>
              <a:rPr lang="ja-JP" altLang="ja-JP" sz="1500" dirty="0" smtClean="0">
                <a:solidFill>
                  <a:prstClr val="black"/>
                </a:solidFill>
              </a:rPr>
              <a:t>。</a:t>
            </a:r>
            <a:endParaRPr lang="en-US" altLang="ja-JP" sz="1500" dirty="0" smtClean="0">
              <a:solidFill>
                <a:prstClr val="black"/>
              </a:solidFill>
            </a:endParaRPr>
          </a:p>
          <a:p>
            <a:pPr lvl="0"/>
            <a:endParaRPr lang="en-US" altLang="ja-JP" sz="1500" dirty="0">
              <a:solidFill>
                <a:prstClr val="black"/>
              </a:solidFill>
            </a:endParaRPr>
          </a:p>
          <a:p>
            <a:pPr lvl="0"/>
            <a:endParaRPr lang="en-US" altLang="ja-JP" sz="1500" dirty="0" smtClean="0">
              <a:solidFill>
                <a:prstClr val="black"/>
              </a:solidFill>
            </a:endParaRPr>
          </a:p>
          <a:p>
            <a:pPr>
              <a:lnSpc>
                <a:spcPts val="1000"/>
              </a:lnSpc>
            </a:pPr>
            <a:endParaRPr lang="en-US" altLang="ja-JP" sz="1500" dirty="0" smtClean="0"/>
          </a:p>
          <a:p>
            <a:pPr>
              <a:lnSpc>
                <a:spcPts val="1000"/>
              </a:lnSpc>
            </a:pPr>
            <a:r>
              <a:rPr lang="en-US" altLang="ja-JP" sz="1500" dirty="0"/>
              <a:t> </a:t>
            </a:r>
            <a:endParaRPr lang="ja-JP" altLang="ja-JP" sz="1500" dirty="0"/>
          </a:p>
          <a:p>
            <a:r>
              <a:rPr lang="ja-JP" altLang="ja-JP" sz="1500" dirty="0" smtClean="0"/>
              <a:t>○</a:t>
            </a:r>
            <a:r>
              <a:rPr lang="ja-JP" altLang="ja-JP" sz="1500" dirty="0"/>
              <a:t>　</a:t>
            </a:r>
            <a:r>
              <a:rPr lang="ja-JP" altLang="ja-JP" sz="1500" dirty="0">
                <a:solidFill>
                  <a:srgbClr val="FF0000"/>
                </a:solidFill>
              </a:rPr>
              <a:t>「通知」は</a:t>
            </a:r>
            <a:r>
              <a:rPr lang="ja-JP" altLang="ja-JP" sz="1500" dirty="0"/>
              <a:t>、協定に基づき講ずることとした</a:t>
            </a:r>
            <a:r>
              <a:rPr lang="ja-JP" altLang="ja-JP" sz="1500" dirty="0">
                <a:solidFill>
                  <a:srgbClr val="FF0000"/>
                </a:solidFill>
              </a:rPr>
              <a:t>措置の一部又は全部</a:t>
            </a:r>
            <a:r>
              <a:rPr lang="ja-JP" altLang="ja-JP" sz="1500" dirty="0"/>
              <a:t>を感染症法第</a:t>
            </a:r>
            <a:r>
              <a:rPr lang="en-US" altLang="ja-JP" sz="1500" dirty="0"/>
              <a:t>36</a:t>
            </a:r>
            <a:r>
              <a:rPr lang="ja-JP" altLang="ja-JP" sz="1500" dirty="0"/>
              <a:t>条の２の</a:t>
            </a:r>
            <a:r>
              <a:rPr lang="ja-JP" altLang="ja-JP" sz="1500" dirty="0" smtClean="0"/>
              <a:t>医療提供</a:t>
            </a:r>
            <a:r>
              <a:rPr lang="ja-JP" altLang="ja-JP" sz="1500" dirty="0"/>
              <a:t>義務として「</a:t>
            </a:r>
            <a:r>
              <a:rPr lang="ja-JP" altLang="ja-JP" sz="1500" dirty="0" smtClean="0"/>
              <a:t>通</a:t>
            </a:r>
            <a:endParaRPr lang="en-US" altLang="ja-JP" sz="1500" dirty="0" smtClean="0"/>
          </a:p>
          <a:p>
            <a:r>
              <a:rPr lang="ja-JP" altLang="en-US" sz="1500" dirty="0" smtClean="0"/>
              <a:t>　</a:t>
            </a:r>
            <a:r>
              <a:rPr lang="ja-JP" altLang="ja-JP" sz="1500" dirty="0" smtClean="0"/>
              <a:t>知</a:t>
            </a:r>
            <a:r>
              <a:rPr lang="ja-JP" altLang="ja-JP" sz="1500" dirty="0"/>
              <a:t>」することを想定しており、当該協定を上回る内容を通知することは、原則</a:t>
            </a:r>
            <a:r>
              <a:rPr lang="ja-JP" altLang="ja-JP" sz="1500" dirty="0" smtClean="0"/>
              <a:t>、想定</a:t>
            </a:r>
            <a:r>
              <a:rPr lang="ja-JP" altLang="ja-JP" sz="1500" dirty="0"/>
              <a:t>していない</a:t>
            </a:r>
            <a:r>
              <a:rPr lang="ja-JP" altLang="ja-JP" sz="1500" dirty="0" smtClean="0"/>
              <a:t>。</a:t>
            </a:r>
            <a:r>
              <a:rPr lang="ja-JP" altLang="en-US" sz="1500" dirty="0" smtClean="0"/>
              <a:t>　　　　</a:t>
            </a:r>
            <a:r>
              <a:rPr lang="ja-JP" altLang="ja-JP" sz="1500" dirty="0"/>
              <a:t>　　　　　　　　　　　　</a:t>
            </a:r>
            <a:endParaRPr lang="en-US" altLang="ja-JP" sz="1500" dirty="0" smtClean="0"/>
          </a:p>
          <a:p>
            <a:pPr>
              <a:lnSpc>
                <a:spcPts val="1000"/>
              </a:lnSpc>
            </a:pPr>
            <a:r>
              <a:rPr lang="ja-JP" altLang="en-US" sz="1500" dirty="0" smtClean="0"/>
              <a:t>　　　　　　　　　　　　　　　　　　　　　　　　　　　　　　　　　　</a:t>
            </a:r>
            <a:endParaRPr lang="ja-JP" altLang="ja-JP" sz="1500" dirty="0"/>
          </a:p>
        </p:txBody>
      </p:sp>
      <p:sp>
        <p:nvSpPr>
          <p:cNvPr id="8" name="テキスト ボックス 7"/>
          <p:cNvSpPr txBox="1"/>
          <p:nvPr/>
        </p:nvSpPr>
        <p:spPr>
          <a:xfrm>
            <a:off x="512728" y="4395356"/>
            <a:ext cx="9035788" cy="400110"/>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感染症法第３６条の２</a:t>
            </a:r>
            <a:endParaRPr lang="en-US" altLang="ja-JP" sz="1000" dirty="0" smtClean="0"/>
          </a:p>
          <a:p>
            <a:r>
              <a:rPr lang="ja-JP" altLang="en-US" sz="1000" b="1" dirty="0" smtClean="0"/>
              <a:t>２</a:t>
            </a:r>
            <a:r>
              <a:rPr lang="ja-JP" altLang="en-US" sz="1000" dirty="0"/>
              <a:t>　</a:t>
            </a:r>
            <a:r>
              <a:rPr lang="ja-JP" altLang="en-US" sz="1000" dirty="0">
                <a:solidFill>
                  <a:srgbClr val="FF0000"/>
                </a:solidFill>
              </a:rPr>
              <a:t>公的医療機関等並びに地域医療支援病院及び特定機能病院の管理者</a:t>
            </a:r>
            <a:r>
              <a:rPr lang="ja-JP" altLang="en-US" sz="1000" dirty="0"/>
              <a:t>は、前項の規定による通知を受けたときは、当該</a:t>
            </a:r>
            <a:r>
              <a:rPr lang="ja-JP" altLang="en-US" sz="1000" dirty="0">
                <a:solidFill>
                  <a:srgbClr val="FF0000"/>
                </a:solidFill>
              </a:rPr>
              <a:t>通知に基づく措置を</a:t>
            </a:r>
            <a:r>
              <a:rPr lang="ja-JP" altLang="en-US" sz="1000" dirty="0" smtClean="0">
                <a:solidFill>
                  <a:srgbClr val="FF0000"/>
                </a:solidFill>
              </a:rPr>
              <a:t>講じなければ</a:t>
            </a:r>
            <a:r>
              <a:rPr lang="ja-JP" altLang="en-US" sz="1000" dirty="0">
                <a:solidFill>
                  <a:srgbClr val="FF0000"/>
                </a:solidFill>
              </a:rPr>
              <a:t>ならない</a:t>
            </a:r>
            <a:r>
              <a:rPr lang="ja-JP" altLang="en-US" sz="1000" dirty="0" smtClean="0">
                <a:solidFill>
                  <a:srgbClr val="FF0000"/>
                </a:solidFill>
              </a:rPr>
              <a:t>。</a:t>
            </a:r>
            <a:endParaRPr lang="ja-JP" altLang="en-US" sz="1000" dirty="0">
              <a:solidFill>
                <a:srgbClr val="FF0000"/>
              </a:solidFill>
            </a:endParaRPr>
          </a:p>
        </p:txBody>
      </p:sp>
      <p:sp>
        <p:nvSpPr>
          <p:cNvPr id="9" name="テキスト ボックス 8"/>
          <p:cNvSpPr txBox="1"/>
          <p:nvPr/>
        </p:nvSpPr>
        <p:spPr>
          <a:xfrm>
            <a:off x="509923" y="1841851"/>
            <a:ext cx="9035788" cy="1323439"/>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a:t>
            </a:r>
            <a:r>
              <a:rPr lang="en-US" altLang="ja-JP" sz="1000" dirty="0" smtClean="0"/>
              <a:t>※</a:t>
            </a:r>
            <a:r>
              <a:rPr lang="ja-JP" altLang="en-US" sz="1000" dirty="0" smtClean="0"/>
              <a:t>）「通知」</a:t>
            </a:r>
            <a:endParaRPr lang="en-US" altLang="ja-JP" sz="1000" dirty="0" smtClean="0"/>
          </a:p>
          <a:p>
            <a:r>
              <a:rPr lang="ja-JP" altLang="en-US" sz="1000" dirty="0" smtClean="0"/>
              <a:t>（感染症法第３６条の２）　</a:t>
            </a:r>
            <a:endParaRPr lang="en-US" altLang="ja-JP" sz="1000" dirty="0" smtClean="0"/>
          </a:p>
          <a:p>
            <a:r>
              <a:rPr lang="ja-JP" altLang="en-US" sz="1000" dirty="0" smtClean="0"/>
              <a:t>　</a:t>
            </a:r>
            <a:r>
              <a:rPr lang="ja-JP" altLang="en-US" sz="1000" dirty="0" smtClean="0">
                <a:solidFill>
                  <a:srgbClr val="FF0000"/>
                </a:solidFill>
              </a:rPr>
              <a:t>都道府県</a:t>
            </a:r>
            <a:r>
              <a:rPr lang="ja-JP" altLang="en-US" sz="1000" dirty="0">
                <a:solidFill>
                  <a:srgbClr val="FF0000"/>
                </a:solidFill>
              </a:rPr>
              <a:t>知事</a:t>
            </a:r>
            <a:r>
              <a:rPr lang="ja-JP" altLang="en-US" sz="1000" dirty="0" smtClean="0"/>
              <a:t>は（中略）管理者</a:t>
            </a:r>
            <a:r>
              <a:rPr lang="ja-JP" altLang="en-US" sz="1000" dirty="0"/>
              <a:t>に対し、次に掲げる措置のうち新型インフルエンザ等感染症等発生等公表期間において当該</a:t>
            </a:r>
            <a:r>
              <a:rPr lang="ja-JP" altLang="en-US" sz="1000" dirty="0">
                <a:solidFill>
                  <a:srgbClr val="FF0000"/>
                </a:solidFill>
              </a:rPr>
              <a:t>医療機関が講ずべきもの</a:t>
            </a:r>
            <a:r>
              <a:rPr lang="ja-JP" altLang="en-US" sz="1000" dirty="0" smtClean="0"/>
              <a:t>（中略）</a:t>
            </a:r>
            <a:r>
              <a:rPr lang="ja-JP" altLang="en-US" sz="1000" dirty="0"/>
              <a:t>及び当該措置に要する費用の負担の方法その他の厚生労働省令で定める事項について、</a:t>
            </a:r>
            <a:r>
              <a:rPr lang="ja-JP" altLang="en-US" sz="1000" dirty="0">
                <a:solidFill>
                  <a:srgbClr val="FF0000"/>
                </a:solidFill>
              </a:rPr>
              <a:t>通知する</a:t>
            </a:r>
            <a:r>
              <a:rPr lang="ja-JP" altLang="en-US" sz="1000" dirty="0"/>
              <a:t>ものとする</a:t>
            </a:r>
            <a:r>
              <a:rPr lang="ja-JP" altLang="en-US" sz="1000" dirty="0" smtClean="0"/>
              <a:t>。</a:t>
            </a:r>
            <a:endParaRPr lang="en-US" altLang="ja-JP" sz="1000" dirty="0" smtClean="0"/>
          </a:p>
          <a:p>
            <a:r>
              <a:rPr lang="ja-JP" altLang="en-US" sz="1000" dirty="0" smtClean="0"/>
              <a:t>（省令第１９条の２）</a:t>
            </a:r>
            <a:endParaRPr lang="en-US" altLang="ja-JP" sz="1000" dirty="0" smtClean="0"/>
          </a:p>
          <a:p>
            <a:r>
              <a:rPr lang="ja-JP" altLang="en-US" sz="1000" dirty="0" smtClean="0"/>
              <a:t>　法</a:t>
            </a:r>
            <a:r>
              <a:rPr lang="ja-JP" altLang="en-US" sz="1000" dirty="0"/>
              <a:t>第三十六条の二第一項の厚生労働省令で定める事項は、同項各号に掲げる措置に要する費用の負担の方法、同項に規定する新型インフルエンザ等感染症等発生等公表期間以外の期間において実施する当該措置に係る準備に関する事項及び同項の規定による通知の変更に関する事項その他都道府県知事が必要と認める事項とする</a:t>
            </a:r>
            <a:r>
              <a:rPr lang="ja-JP" altLang="en-US" sz="1000" dirty="0" smtClean="0"/>
              <a:t>。</a:t>
            </a:r>
            <a:endParaRPr lang="en-US" altLang="ja-JP" sz="1000" dirty="0"/>
          </a:p>
        </p:txBody>
      </p:sp>
      <p:sp>
        <p:nvSpPr>
          <p:cNvPr id="2" name="スライド番号プレースホルダー 1"/>
          <p:cNvSpPr>
            <a:spLocks noGrp="1"/>
          </p:cNvSpPr>
          <p:nvPr>
            <p:ph type="sldNum" sz="quarter" idx="12"/>
          </p:nvPr>
        </p:nvSpPr>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3336959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医療措置協定の締結</a:t>
            </a:r>
            <a:r>
              <a:rPr lang="ja-JP" altLang="en-US" b="1" dirty="0"/>
              <a:t>に向けた取り扱いなどについて（「国の考え方」）</a:t>
            </a:r>
            <a:endParaRPr lang="ja-JP" altLang="en-US" sz="1662" b="1" dirty="0">
              <a:latin typeface="游ゴシック" panose="020B0400000000000000" pitchFamily="50" charset="-128"/>
            </a:endParaRPr>
          </a:p>
        </p:txBody>
      </p:sp>
      <p:sp>
        <p:nvSpPr>
          <p:cNvPr id="5" name="テキスト ボックス 4"/>
          <p:cNvSpPr txBox="1"/>
          <p:nvPr/>
        </p:nvSpPr>
        <p:spPr>
          <a:xfrm>
            <a:off x="201930" y="519333"/>
            <a:ext cx="9502140" cy="6242076"/>
          </a:xfrm>
          <a:prstGeom prst="rect">
            <a:avLst/>
          </a:prstGeom>
          <a:noFill/>
          <a:ln w="12700">
            <a:solidFill>
              <a:srgbClr val="002060"/>
            </a:solidFill>
          </a:ln>
        </p:spPr>
        <p:txBody>
          <a:bodyPr wrap="square" rIns="0" rtlCol="0" anchor="t" anchorCtr="0">
            <a:noAutofit/>
          </a:bodyPr>
          <a:lstStyle/>
          <a:p>
            <a:r>
              <a:rPr lang="en-US" altLang="ja-JP" dirty="0" smtClean="0"/>
              <a:t>1 </a:t>
            </a:r>
            <a:r>
              <a:rPr lang="ja-JP" altLang="ja-JP" dirty="0"/>
              <a:t>協定締結に向けた協議</a:t>
            </a:r>
          </a:p>
          <a:p>
            <a:r>
              <a:rPr lang="en-US" altLang="ja-JP" sz="1600" dirty="0" smtClean="0"/>
              <a:t>  </a:t>
            </a:r>
            <a:r>
              <a:rPr lang="ja-JP" altLang="ja-JP" sz="1600" dirty="0" smtClean="0"/>
              <a:t>・</a:t>
            </a:r>
            <a:r>
              <a:rPr lang="ja-JP" altLang="ja-JP" sz="1600" dirty="0" smtClean="0">
                <a:solidFill>
                  <a:srgbClr val="FF0000"/>
                </a:solidFill>
              </a:rPr>
              <a:t>全て</a:t>
            </a:r>
            <a:r>
              <a:rPr lang="ja-JP" altLang="ja-JP" sz="1600" dirty="0">
                <a:solidFill>
                  <a:srgbClr val="FF0000"/>
                </a:solidFill>
              </a:rPr>
              <a:t>の医療機関</a:t>
            </a:r>
            <a:r>
              <a:rPr lang="ja-JP" altLang="ja-JP" sz="1600" dirty="0"/>
              <a:t>に対して協定締結に係る</a:t>
            </a:r>
            <a:r>
              <a:rPr lang="ja-JP" altLang="ja-JP" sz="1600" dirty="0">
                <a:solidFill>
                  <a:srgbClr val="FF0000"/>
                </a:solidFill>
              </a:rPr>
              <a:t>協議に応じることが義務づけ</a:t>
            </a:r>
            <a:r>
              <a:rPr lang="ja-JP" altLang="ja-JP" sz="1600" dirty="0"/>
              <a:t>られた。（法第</a:t>
            </a:r>
            <a:r>
              <a:rPr lang="en-US" altLang="ja-JP" sz="1600" dirty="0"/>
              <a:t>36</a:t>
            </a:r>
            <a:r>
              <a:rPr lang="ja-JP" altLang="ja-JP" sz="1600" dirty="0"/>
              <a:t>条</a:t>
            </a:r>
            <a:r>
              <a:rPr lang="ja-JP" altLang="ja-JP" sz="1600" dirty="0" smtClean="0"/>
              <a:t>の</a:t>
            </a:r>
            <a:r>
              <a:rPr lang="en-US" altLang="ja-JP" sz="1600" dirty="0" smtClean="0"/>
              <a:t>3</a:t>
            </a:r>
            <a:r>
              <a:rPr lang="ja-JP" altLang="ja-JP" sz="1600" dirty="0" smtClean="0"/>
              <a:t>）</a:t>
            </a:r>
            <a:endParaRPr lang="ja-JP" altLang="ja-JP" sz="1600" dirty="0"/>
          </a:p>
          <a:p>
            <a:r>
              <a:rPr lang="en-US" altLang="ja-JP" dirty="0"/>
              <a:t> </a:t>
            </a:r>
            <a:endParaRPr lang="ja-JP" altLang="ja-JP" dirty="0"/>
          </a:p>
          <a:p>
            <a:pPr>
              <a:lnSpc>
                <a:spcPts val="800"/>
              </a:lnSpc>
            </a:pPr>
            <a:endParaRPr lang="en-US" altLang="ja-JP" sz="800" dirty="0" smtClean="0"/>
          </a:p>
          <a:p>
            <a:r>
              <a:rPr lang="en-US" altLang="ja-JP" dirty="0" smtClean="0"/>
              <a:t>2 </a:t>
            </a:r>
            <a:r>
              <a:rPr lang="ja-JP" altLang="ja-JP" dirty="0" smtClean="0"/>
              <a:t>協定</a:t>
            </a:r>
            <a:r>
              <a:rPr lang="ja-JP" altLang="ja-JP" dirty="0"/>
              <a:t>締結の主体</a:t>
            </a:r>
          </a:p>
          <a:p>
            <a:r>
              <a:rPr lang="ja-JP" altLang="ja-JP" dirty="0"/>
              <a:t>　</a:t>
            </a:r>
            <a:r>
              <a:rPr lang="ja-JP" altLang="ja-JP" sz="1600" dirty="0" smtClean="0"/>
              <a:t>・</a:t>
            </a:r>
            <a:r>
              <a:rPr lang="ja-JP" altLang="ja-JP" sz="1600" dirty="0"/>
              <a:t>　</a:t>
            </a:r>
            <a:r>
              <a:rPr lang="ja-JP" altLang="ja-JP" sz="1600" spc="-150" dirty="0"/>
              <a:t>医療機関（薬局・訪問看護事業所含む）との協定締結は</a:t>
            </a:r>
            <a:r>
              <a:rPr lang="ja-JP" altLang="ja-JP" sz="1600" spc="-150" dirty="0" smtClean="0">
                <a:solidFill>
                  <a:srgbClr val="FF0000"/>
                </a:solidFill>
              </a:rPr>
              <a:t>、</a:t>
            </a:r>
            <a:r>
              <a:rPr lang="ja-JP" altLang="en-US" sz="1600" spc="-150" dirty="0" smtClean="0">
                <a:solidFill>
                  <a:srgbClr val="FF0000"/>
                </a:solidFill>
              </a:rPr>
              <a:t>都道府県</a:t>
            </a:r>
            <a:r>
              <a:rPr lang="ja-JP" altLang="ja-JP" sz="1600" spc="-150" dirty="0" smtClean="0">
                <a:solidFill>
                  <a:srgbClr val="FF0000"/>
                </a:solidFill>
              </a:rPr>
              <a:t>と</a:t>
            </a:r>
            <a:r>
              <a:rPr lang="ja-JP" altLang="ja-JP" sz="1600" spc="-150" dirty="0">
                <a:solidFill>
                  <a:srgbClr val="FF0000"/>
                </a:solidFill>
              </a:rPr>
              <a:t>医療機関の管理者との間</a:t>
            </a:r>
            <a:r>
              <a:rPr lang="ja-JP" altLang="ja-JP" sz="1600" spc="-150" dirty="0" smtClean="0"/>
              <a:t>で行う</a:t>
            </a:r>
            <a:r>
              <a:rPr lang="ja-JP" altLang="ja-JP" sz="1600" spc="-150" dirty="0"/>
              <a:t>。（</a:t>
            </a:r>
            <a:r>
              <a:rPr lang="ja-JP" altLang="ja-JP" sz="1600" spc="-150" dirty="0" smtClean="0"/>
              <a:t>法第</a:t>
            </a:r>
            <a:r>
              <a:rPr lang="en-US" altLang="ja-JP" sz="1600" spc="-150" dirty="0" smtClean="0"/>
              <a:t>36</a:t>
            </a:r>
            <a:r>
              <a:rPr lang="ja-JP" altLang="ja-JP" sz="1600" spc="-150" dirty="0"/>
              <a:t>条の３</a:t>
            </a:r>
            <a:r>
              <a:rPr lang="ja-JP" altLang="ja-JP" sz="1600" spc="-150" dirty="0" smtClean="0"/>
              <a:t>）</a:t>
            </a:r>
            <a:endParaRPr lang="en-US" altLang="ja-JP" sz="1600" spc="-150" dirty="0" smtClean="0"/>
          </a:p>
          <a:p>
            <a:endParaRPr lang="ja-JP" altLang="ja-JP" dirty="0"/>
          </a:p>
          <a:p>
            <a:r>
              <a:rPr lang="en-US" altLang="ja-JP" dirty="0"/>
              <a:t> </a:t>
            </a:r>
          </a:p>
          <a:p>
            <a:r>
              <a:rPr lang="en-US" altLang="ja-JP" dirty="0" smtClean="0"/>
              <a:t>3 </a:t>
            </a:r>
            <a:r>
              <a:rPr lang="ja-JP" altLang="ja-JP" dirty="0"/>
              <a:t>協定締結事務</a:t>
            </a:r>
          </a:p>
          <a:p>
            <a:r>
              <a:rPr lang="ja-JP" altLang="ja-JP" sz="1600" dirty="0"/>
              <a:t>　・　</a:t>
            </a:r>
            <a:r>
              <a:rPr lang="ja-JP" altLang="en-US" sz="1600" dirty="0" smtClean="0"/>
              <a:t>都道府県</a:t>
            </a:r>
            <a:r>
              <a:rPr lang="ja-JP" altLang="ja-JP" sz="1600" dirty="0" smtClean="0"/>
              <a:t>と</a:t>
            </a:r>
            <a:r>
              <a:rPr lang="ja-JP" altLang="ja-JP" sz="1600" dirty="0"/>
              <a:t>医療機関の間で</a:t>
            </a:r>
            <a:r>
              <a:rPr lang="ja-JP" altLang="ja-JP" sz="1600" dirty="0">
                <a:solidFill>
                  <a:srgbClr val="FF0000"/>
                </a:solidFill>
              </a:rPr>
              <a:t>協議が調った場合</a:t>
            </a:r>
            <a:r>
              <a:rPr lang="ja-JP" altLang="ja-JP" sz="1600" dirty="0"/>
              <a:t>は、</a:t>
            </a:r>
            <a:r>
              <a:rPr lang="ja-JP" altLang="ja-JP" sz="1600" dirty="0">
                <a:solidFill>
                  <a:srgbClr val="FF0000"/>
                </a:solidFill>
              </a:rPr>
              <a:t>個別に</a:t>
            </a:r>
            <a:r>
              <a:rPr lang="ja-JP" altLang="ja-JP" sz="1600" dirty="0"/>
              <a:t>協定締結の事務に入る。</a:t>
            </a:r>
          </a:p>
          <a:p>
            <a:r>
              <a:rPr lang="ja-JP" altLang="ja-JP" sz="1600" dirty="0"/>
              <a:t>　・　協定の締結は、書面（電磁的記録を含む。）に行うものとしており、協定における「記名」は、</a:t>
            </a:r>
            <a:r>
              <a:rPr lang="ja-JP" altLang="ja-JP" sz="1600" dirty="0" smtClean="0"/>
              <a:t>直筆</a:t>
            </a:r>
            <a:r>
              <a:rPr lang="ja-JP" altLang="ja-JP" sz="1600" dirty="0"/>
              <a:t>である</a:t>
            </a:r>
            <a:r>
              <a:rPr lang="ja-JP" altLang="ja-JP" sz="1600" dirty="0" smtClean="0"/>
              <a:t>必</a:t>
            </a:r>
            <a:endParaRPr lang="en-US" altLang="ja-JP" sz="1600" dirty="0" smtClean="0"/>
          </a:p>
          <a:p>
            <a:r>
              <a:rPr lang="ja-JP" altLang="en-US" sz="1600" dirty="0" smtClean="0"/>
              <a:t>　 </a:t>
            </a:r>
            <a:r>
              <a:rPr lang="ja-JP" altLang="ja-JP" sz="1600" dirty="0" smtClean="0"/>
              <a:t>要</a:t>
            </a:r>
            <a:r>
              <a:rPr lang="ja-JP" altLang="ja-JP" sz="1600" dirty="0"/>
              <a:t>はなく、</a:t>
            </a:r>
            <a:r>
              <a:rPr lang="ja-JP" altLang="ja-JP" sz="1600" dirty="0">
                <a:solidFill>
                  <a:srgbClr val="FF0000"/>
                </a:solidFill>
              </a:rPr>
              <a:t>電磁的な方法による取り交わしでよい</a:t>
            </a:r>
            <a:r>
              <a:rPr lang="ja-JP" altLang="ja-JP" sz="1600" dirty="0"/>
              <a:t>と示されている。</a:t>
            </a:r>
          </a:p>
          <a:p>
            <a:r>
              <a:rPr lang="ja-JP" altLang="ja-JP" sz="1600" dirty="0"/>
              <a:t>　　　</a:t>
            </a:r>
            <a:r>
              <a:rPr lang="ja-JP" altLang="ja-JP" sz="1600" dirty="0">
                <a:solidFill>
                  <a:srgbClr val="FF0000"/>
                </a:solidFill>
              </a:rPr>
              <a:t>※道の取り扱いは検討中</a:t>
            </a:r>
          </a:p>
          <a:p>
            <a:pPr>
              <a:lnSpc>
                <a:spcPts val="500"/>
              </a:lnSpc>
            </a:pPr>
            <a:r>
              <a:rPr lang="en-US" altLang="ja-JP" dirty="0"/>
              <a:t> </a:t>
            </a:r>
            <a:endParaRPr lang="ja-JP" altLang="ja-JP" dirty="0"/>
          </a:p>
          <a:p>
            <a:r>
              <a:rPr lang="en-US" altLang="ja-JP" dirty="0" smtClean="0"/>
              <a:t>4 </a:t>
            </a:r>
            <a:r>
              <a:rPr lang="ja-JP" altLang="ja-JP" dirty="0"/>
              <a:t>締結した協定等の報告・公表の内容・方法</a:t>
            </a:r>
          </a:p>
          <a:p>
            <a:r>
              <a:rPr lang="ja-JP" altLang="ja-JP" sz="1600" dirty="0"/>
              <a:t>　</a:t>
            </a:r>
            <a:r>
              <a:rPr lang="ja-JP" altLang="ja-JP" sz="1550" dirty="0" smtClean="0"/>
              <a:t>・</a:t>
            </a:r>
            <a:r>
              <a:rPr lang="ja-JP" altLang="ja-JP" sz="1550" dirty="0"/>
              <a:t>　</a:t>
            </a:r>
            <a:r>
              <a:rPr lang="ja-JP" altLang="en-US" sz="1550" spc="-60" dirty="0" smtClean="0">
                <a:solidFill>
                  <a:srgbClr val="FF0000"/>
                </a:solidFill>
              </a:rPr>
              <a:t>都道府県</a:t>
            </a:r>
            <a:r>
              <a:rPr lang="ja-JP" altLang="ja-JP" sz="1550" spc="-60" dirty="0" smtClean="0">
                <a:solidFill>
                  <a:srgbClr val="FF0000"/>
                </a:solidFill>
              </a:rPr>
              <a:t>は</a:t>
            </a:r>
            <a:r>
              <a:rPr lang="ja-JP" altLang="ja-JP" sz="1550" spc="-60" dirty="0">
                <a:solidFill>
                  <a:srgbClr val="FF0000"/>
                </a:solidFill>
              </a:rPr>
              <a:t>、</a:t>
            </a:r>
            <a:r>
              <a:rPr lang="ja-JP" altLang="ja-JP" sz="1550" spc="-60" dirty="0"/>
              <a:t>協定締結医療機関等に</a:t>
            </a:r>
            <a:r>
              <a:rPr lang="ja-JP" altLang="ja-JP" sz="1550" spc="-60" dirty="0" smtClean="0"/>
              <a:t>対し</a:t>
            </a:r>
            <a:r>
              <a:rPr lang="ja-JP" altLang="en-US" sz="1550" spc="-60" dirty="0" smtClean="0"/>
              <a:t>、</a:t>
            </a:r>
            <a:r>
              <a:rPr lang="ja-JP" altLang="ja-JP" sz="1550" spc="-60" dirty="0" smtClean="0"/>
              <a:t>協定</a:t>
            </a:r>
            <a:r>
              <a:rPr lang="ja-JP" altLang="ja-JP" sz="1550" spc="-60" dirty="0"/>
              <a:t>に基づく措置の</a:t>
            </a:r>
            <a:r>
              <a:rPr lang="ja-JP" altLang="ja-JP" sz="1550" spc="-60" dirty="0">
                <a:solidFill>
                  <a:srgbClr val="FF0000"/>
                </a:solidFill>
              </a:rPr>
              <a:t>実施の状況等</a:t>
            </a:r>
            <a:r>
              <a:rPr lang="ja-JP" altLang="ja-JP" sz="1550" spc="-60" dirty="0"/>
              <a:t>に</a:t>
            </a:r>
            <a:r>
              <a:rPr lang="ja-JP" altLang="ja-JP" sz="1550" spc="-60" dirty="0" smtClean="0"/>
              <a:t>ついて</a:t>
            </a:r>
            <a:r>
              <a:rPr lang="en-US" altLang="ja-JP" sz="1550" spc="-60" dirty="0" smtClean="0"/>
              <a:t>､</a:t>
            </a:r>
            <a:r>
              <a:rPr lang="ja-JP" altLang="ja-JP" sz="1550" spc="-60" dirty="0" smtClean="0"/>
              <a:t>期限</a:t>
            </a:r>
            <a:r>
              <a:rPr lang="ja-JP" altLang="ja-JP" sz="1550" spc="-60" dirty="0"/>
              <a:t>を</a:t>
            </a:r>
            <a:r>
              <a:rPr lang="ja-JP" altLang="ja-JP" sz="1550" spc="-60" dirty="0" smtClean="0"/>
              <a:t>設けて</a:t>
            </a:r>
            <a:r>
              <a:rPr lang="ja-JP" altLang="ja-JP" sz="1550" spc="-60" dirty="0">
                <a:solidFill>
                  <a:srgbClr val="FF0000"/>
                </a:solidFill>
              </a:rPr>
              <a:t>報告</a:t>
            </a:r>
            <a:r>
              <a:rPr lang="ja-JP" altLang="ja-JP" sz="1550" spc="-60" dirty="0" smtClean="0">
                <a:solidFill>
                  <a:srgbClr val="FF0000"/>
                </a:solidFill>
              </a:rPr>
              <a:t>を</a:t>
            </a:r>
            <a:r>
              <a:rPr lang="ja-JP" altLang="en-US" sz="1550" spc="-60" dirty="0" smtClean="0">
                <a:solidFill>
                  <a:srgbClr val="FF0000"/>
                </a:solidFill>
              </a:rPr>
              <a:t>求め</a:t>
            </a:r>
            <a:r>
              <a:rPr lang="ja-JP" altLang="en-US" sz="1550" dirty="0" smtClean="0">
                <a:solidFill>
                  <a:srgbClr val="FF0000"/>
                </a:solidFill>
              </a:rPr>
              <a:t>　</a:t>
            </a:r>
            <a:endParaRPr lang="en-US" altLang="ja-JP" sz="1550" dirty="0" smtClean="0">
              <a:solidFill>
                <a:srgbClr val="FF0000"/>
              </a:solidFill>
            </a:endParaRPr>
          </a:p>
          <a:p>
            <a:r>
              <a:rPr lang="ja-JP" altLang="en-US" sz="1550" dirty="0" smtClean="0">
                <a:solidFill>
                  <a:srgbClr val="FF0000"/>
                </a:solidFill>
              </a:rPr>
              <a:t>　  </a:t>
            </a:r>
            <a:r>
              <a:rPr lang="ja-JP" altLang="ja-JP" sz="1550" spc="-30" dirty="0" err="1" smtClean="0">
                <a:solidFill>
                  <a:srgbClr val="FF0000"/>
                </a:solidFill>
              </a:rPr>
              <a:t>る</a:t>
            </a:r>
            <a:r>
              <a:rPr lang="ja-JP" altLang="ja-JP" sz="1550" spc="-30" dirty="0" smtClean="0">
                <a:solidFill>
                  <a:srgbClr val="FF0000"/>
                </a:solidFill>
              </a:rPr>
              <a:t>こと</a:t>
            </a:r>
            <a:r>
              <a:rPr lang="ja-JP" altLang="ja-JP" sz="1550" spc="-30" dirty="0">
                <a:solidFill>
                  <a:srgbClr val="FF0000"/>
                </a:solidFill>
              </a:rPr>
              <a:t>ができ、医療機関等は、</a:t>
            </a:r>
            <a:r>
              <a:rPr lang="ja-JP" altLang="ja-JP" sz="1550" spc="-30" dirty="0"/>
              <a:t>正当な理由がある場合を除き、速やかに</a:t>
            </a:r>
            <a:r>
              <a:rPr lang="ja-JP" altLang="ja-JP" sz="1550" spc="-30" dirty="0">
                <a:solidFill>
                  <a:srgbClr val="FF0000"/>
                </a:solidFill>
              </a:rPr>
              <a:t>報告</a:t>
            </a:r>
            <a:r>
              <a:rPr lang="ja-JP" altLang="ja-JP" sz="1550" spc="-30" dirty="0" smtClean="0"/>
              <a:t>しなければ</a:t>
            </a:r>
            <a:r>
              <a:rPr lang="ja-JP" altLang="ja-JP" sz="1550" spc="-30" dirty="0"/>
              <a:t>ならない。（法第</a:t>
            </a:r>
            <a:r>
              <a:rPr lang="en-US" altLang="ja-JP" sz="1550" spc="-30" dirty="0"/>
              <a:t>36</a:t>
            </a:r>
            <a:r>
              <a:rPr lang="ja-JP" altLang="ja-JP" sz="1550" spc="-30" dirty="0"/>
              <a:t>条の５</a:t>
            </a:r>
            <a:r>
              <a:rPr lang="ja-JP" altLang="ja-JP" sz="1550" spc="-30" dirty="0" smtClean="0"/>
              <a:t>）</a:t>
            </a:r>
            <a:endParaRPr lang="en-US" altLang="ja-JP" sz="1550" spc="-30" dirty="0" smtClean="0"/>
          </a:p>
          <a:p>
            <a:endParaRPr lang="en-US" altLang="ja-JP" dirty="0" smtClean="0"/>
          </a:p>
          <a:p>
            <a:endParaRPr lang="en-US" altLang="ja-JP" dirty="0"/>
          </a:p>
          <a:p>
            <a:pPr>
              <a:lnSpc>
                <a:spcPts val="800"/>
              </a:lnSpc>
            </a:pPr>
            <a:endParaRPr lang="ja-JP" altLang="ja-JP" sz="800" dirty="0"/>
          </a:p>
          <a:p>
            <a:r>
              <a:rPr lang="ja-JP" altLang="en-US" sz="1550" dirty="0" smtClean="0"/>
              <a:t>　</a:t>
            </a:r>
            <a:r>
              <a:rPr lang="ja-JP" altLang="ja-JP" sz="1550" dirty="0" smtClean="0"/>
              <a:t>・</a:t>
            </a:r>
            <a:r>
              <a:rPr lang="ja-JP" altLang="ja-JP" sz="1550" dirty="0"/>
              <a:t>　</a:t>
            </a:r>
            <a:r>
              <a:rPr lang="ja-JP" altLang="en-US" sz="1550" dirty="0" smtClean="0"/>
              <a:t>都道府県</a:t>
            </a:r>
            <a:r>
              <a:rPr lang="ja-JP" altLang="ja-JP" sz="1550" dirty="0" smtClean="0"/>
              <a:t>は</a:t>
            </a:r>
            <a:r>
              <a:rPr lang="ja-JP" altLang="ja-JP" sz="1550" dirty="0"/>
              <a:t>、患者の選択に資するよう</a:t>
            </a:r>
            <a:r>
              <a:rPr lang="ja-JP" altLang="ja-JP" sz="1550" dirty="0" smtClean="0"/>
              <a:t>、</a:t>
            </a:r>
            <a:r>
              <a:rPr lang="ja-JP" altLang="en-US" sz="1550" dirty="0" smtClean="0"/>
              <a:t>都道府県</a:t>
            </a:r>
            <a:r>
              <a:rPr lang="ja-JP" altLang="ja-JP" sz="1550" dirty="0" smtClean="0"/>
              <a:t>のホームページ</a:t>
            </a:r>
            <a:r>
              <a:rPr lang="ja-JP" altLang="en-US" sz="1550" dirty="0" smtClean="0"/>
              <a:t>等</a:t>
            </a:r>
            <a:r>
              <a:rPr lang="ja-JP" altLang="ja-JP" sz="1550" dirty="0" smtClean="0"/>
              <a:t>に</a:t>
            </a:r>
            <a:r>
              <a:rPr lang="ja-JP" altLang="ja-JP" sz="1550" dirty="0"/>
              <a:t>おいて、</a:t>
            </a:r>
            <a:r>
              <a:rPr lang="ja-JP" altLang="ja-JP" sz="1550" dirty="0">
                <a:solidFill>
                  <a:srgbClr val="FF0000"/>
                </a:solidFill>
              </a:rPr>
              <a:t>協定内容を</a:t>
            </a:r>
            <a:r>
              <a:rPr lang="ja-JP" altLang="ja-JP" sz="1550" dirty="0" smtClean="0">
                <a:solidFill>
                  <a:srgbClr val="FF0000"/>
                </a:solidFill>
              </a:rPr>
              <a:t>公表</a:t>
            </a:r>
            <a:r>
              <a:rPr lang="ja-JP" altLang="ja-JP" sz="1550" dirty="0" smtClean="0"/>
              <a:t>する</a:t>
            </a:r>
            <a:r>
              <a:rPr lang="ja-JP" altLang="ja-JP" sz="1550" dirty="0"/>
              <a:t>。</a:t>
            </a:r>
          </a:p>
          <a:p>
            <a:r>
              <a:rPr lang="ja-JP" altLang="ja-JP" sz="1550" dirty="0"/>
              <a:t>　</a:t>
            </a:r>
            <a:r>
              <a:rPr lang="ja-JP" altLang="ja-JP" sz="1550" dirty="0" smtClean="0"/>
              <a:t>・</a:t>
            </a:r>
            <a:r>
              <a:rPr lang="ja-JP" altLang="ja-JP" sz="1550" dirty="0"/>
              <a:t>　</a:t>
            </a:r>
            <a:r>
              <a:rPr lang="ja-JP" altLang="en-US" sz="1550" dirty="0" smtClean="0"/>
              <a:t>また、</a:t>
            </a:r>
            <a:r>
              <a:rPr lang="ja-JP" altLang="ja-JP" sz="1550" dirty="0" smtClean="0">
                <a:solidFill>
                  <a:srgbClr val="FF0000"/>
                </a:solidFill>
              </a:rPr>
              <a:t>新興</a:t>
            </a:r>
            <a:r>
              <a:rPr lang="ja-JP" altLang="ja-JP" sz="1550" dirty="0">
                <a:solidFill>
                  <a:srgbClr val="FF0000"/>
                </a:solidFill>
              </a:rPr>
              <a:t>感染症発生・まん延時</a:t>
            </a:r>
            <a:r>
              <a:rPr lang="ja-JP" altLang="ja-JP" sz="1550" dirty="0"/>
              <a:t>には、例えば発熱外来について、</a:t>
            </a:r>
            <a:r>
              <a:rPr lang="ja-JP" altLang="ja-JP" sz="1550" dirty="0">
                <a:solidFill>
                  <a:srgbClr val="FF0000"/>
                </a:solidFill>
              </a:rPr>
              <a:t>診療時間や対応可能な患者</a:t>
            </a:r>
            <a:r>
              <a:rPr lang="ja-JP" altLang="ja-JP" sz="1550" dirty="0"/>
              <a:t>（</a:t>
            </a:r>
            <a:r>
              <a:rPr lang="ja-JP" altLang="ja-JP" sz="1550" dirty="0" smtClean="0"/>
              <a:t>例えば小児</a:t>
            </a:r>
            <a:endParaRPr lang="en-US" altLang="ja-JP" sz="1550" dirty="0" smtClean="0"/>
          </a:p>
          <a:p>
            <a:r>
              <a:rPr lang="ja-JP" altLang="en-US" sz="1550" dirty="0" smtClean="0"/>
              <a:t>　　</a:t>
            </a:r>
            <a:r>
              <a:rPr lang="ja-JP" altLang="ja-JP" sz="1550" dirty="0" smtClean="0"/>
              <a:t>等</a:t>
            </a:r>
            <a:r>
              <a:rPr lang="ja-JP" altLang="ja-JP" sz="1550" dirty="0"/>
              <a:t>）</a:t>
            </a:r>
            <a:r>
              <a:rPr lang="ja-JP" altLang="ja-JP" sz="1550" dirty="0" smtClean="0"/>
              <a:t>など</a:t>
            </a:r>
            <a:r>
              <a:rPr lang="ja-JP" altLang="ja-JP" sz="1550" dirty="0"/>
              <a:t>、患者の選択に資するような</a:t>
            </a:r>
            <a:r>
              <a:rPr lang="ja-JP" altLang="ja-JP" sz="1550" dirty="0">
                <a:solidFill>
                  <a:srgbClr val="FF0000"/>
                </a:solidFill>
              </a:rPr>
              <a:t>公表</a:t>
            </a:r>
            <a:r>
              <a:rPr lang="ja-JP" altLang="ja-JP" sz="1550" dirty="0"/>
              <a:t>を行う。</a:t>
            </a:r>
          </a:p>
        </p:txBody>
      </p:sp>
      <p:sp>
        <p:nvSpPr>
          <p:cNvPr id="6" name="テキスト ボックス 5"/>
          <p:cNvSpPr txBox="1"/>
          <p:nvPr/>
        </p:nvSpPr>
        <p:spPr>
          <a:xfrm>
            <a:off x="754333" y="1094243"/>
            <a:ext cx="8541164" cy="246221"/>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２</a:t>
            </a:r>
            <a:r>
              <a:rPr lang="ja-JP" altLang="en-US" sz="1000" dirty="0"/>
              <a:t>　前項の規定による</a:t>
            </a:r>
            <a:r>
              <a:rPr lang="ja-JP" altLang="en-US" sz="1000" dirty="0">
                <a:solidFill>
                  <a:srgbClr val="FF0000"/>
                </a:solidFill>
              </a:rPr>
              <a:t>協議を求められた医療機関</a:t>
            </a:r>
            <a:r>
              <a:rPr lang="ja-JP" altLang="en-US" sz="1000" dirty="0"/>
              <a:t>の管理者は、その</a:t>
            </a:r>
            <a:r>
              <a:rPr lang="ja-JP" altLang="en-US" sz="1000" dirty="0">
                <a:solidFill>
                  <a:srgbClr val="FF0000"/>
                </a:solidFill>
              </a:rPr>
              <a:t>求めに応じなければならない</a:t>
            </a:r>
            <a:r>
              <a:rPr lang="ja-JP" altLang="en-US" sz="1000" dirty="0"/>
              <a:t>。</a:t>
            </a:r>
            <a:endParaRPr lang="ja-JP" altLang="en-US" sz="400" dirty="0"/>
          </a:p>
        </p:txBody>
      </p:sp>
      <p:sp>
        <p:nvSpPr>
          <p:cNvPr id="7" name="テキスト ボックス 6"/>
          <p:cNvSpPr txBox="1"/>
          <p:nvPr/>
        </p:nvSpPr>
        <p:spPr>
          <a:xfrm>
            <a:off x="754333" y="2047535"/>
            <a:ext cx="8541164" cy="400110"/>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１　</a:t>
            </a:r>
            <a:r>
              <a:rPr lang="ja-JP" altLang="en-US" sz="1000" dirty="0" smtClean="0">
                <a:solidFill>
                  <a:srgbClr val="FF0000"/>
                </a:solidFill>
              </a:rPr>
              <a:t>都道府県</a:t>
            </a:r>
            <a:r>
              <a:rPr lang="ja-JP" altLang="en-US" sz="1000" dirty="0">
                <a:solidFill>
                  <a:srgbClr val="FF0000"/>
                </a:solidFill>
              </a:rPr>
              <a:t>知事</a:t>
            </a:r>
            <a:r>
              <a:rPr lang="ja-JP" altLang="en-US" sz="1000" dirty="0" smtClean="0">
                <a:solidFill>
                  <a:srgbClr val="FF0000"/>
                </a:solidFill>
              </a:rPr>
              <a:t>は</a:t>
            </a:r>
            <a:r>
              <a:rPr lang="ja-JP" altLang="en-US" sz="1000" dirty="0" smtClean="0"/>
              <a:t>（中略）当該</a:t>
            </a:r>
            <a:r>
              <a:rPr lang="ja-JP" altLang="en-US" sz="1000" dirty="0"/>
              <a:t>都道府県知事が管轄する区域内にある</a:t>
            </a:r>
            <a:r>
              <a:rPr lang="ja-JP" altLang="en-US" sz="1000" dirty="0">
                <a:solidFill>
                  <a:srgbClr val="FF0000"/>
                </a:solidFill>
              </a:rPr>
              <a:t>医療機関の管理者と協議</a:t>
            </a:r>
            <a:r>
              <a:rPr lang="ja-JP" altLang="en-US" sz="1000" dirty="0"/>
              <a:t>し、合意が成立したときは、厚生労働省令で定めるところ</a:t>
            </a:r>
            <a:r>
              <a:rPr lang="ja-JP" altLang="en-US" sz="1000" dirty="0" smtClean="0"/>
              <a:t>に</a:t>
            </a:r>
            <a:endParaRPr lang="en-US" altLang="ja-JP" sz="1000" dirty="0" smtClean="0"/>
          </a:p>
          <a:p>
            <a:r>
              <a:rPr lang="ja-JP" altLang="en-US" sz="1000" dirty="0" smtClean="0"/>
              <a:t>　より</a:t>
            </a:r>
            <a:r>
              <a:rPr lang="ja-JP" altLang="en-US" sz="1000" dirty="0"/>
              <a:t>、次に掲げる事項をその内容に含む協定（以下「医療措置協定」という。）を締結するものとする。</a:t>
            </a:r>
            <a:endParaRPr lang="ja-JP" altLang="en-US" sz="100" dirty="0"/>
          </a:p>
        </p:txBody>
      </p:sp>
      <p:sp>
        <p:nvSpPr>
          <p:cNvPr id="8" name="テキスト ボックス 7"/>
          <p:cNvSpPr txBox="1"/>
          <p:nvPr/>
        </p:nvSpPr>
        <p:spPr>
          <a:xfrm>
            <a:off x="754333" y="4653954"/>
            <a:ext cx="8541164" cy="553998"/>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２</a:t>
            </a:r>
            <a:r>
              <a:rPr lang="ja-JP" altLang="en-US" sz="1000" dirty="0"/>
              <a:t>　</a:t>
            </a:r>
            <a:r>
              <a:rPr lang="ja-JP" altLang="en-US" sz="1000" dirty="0">
                <a:solidFill>
                  <a:srgbClr val="FF0000"/>
                </a:solidFill>
              </a:rPr>
              <a:t>都道府県知事</a:t>
            </a:r>
            <a:r>
              <a:rPr lang="ja-JP" altLang="en-US" sz="1000" dirty="0" smtClean="0">
                <a:solidFill>
                  <a:srgbClr val="FF0000"/>
                </a:solidFill>
              </a:rPr>
              <a:t>は</a:t>
            </a:r>
            <a:r>
              <a:rPr lang="ja-JP" altLang="en-US" sz="1000" dirty="0" smtClean="0"/>
              <a:t>（中略）当該</a:t>
            </a:r>
            <a:r>
              <a:rPr lang="ja-JP" altLang="en-US" sz="1000" dirty="0"/>
              <a:t>医療措置協定に基づく</a:t>
            </a:r>
            <a:r>
              <a:rPr lang="ja-JP" altLang="en-US" sz="1000" dirty="0">
                <a:solidFill>
                  <a:srgbClr val="FF0000"/>
                </a:solidFill>
              </a:rPr>
              <a:t>措置の実施の状況</a:t>
            </a:r>
            <a:r>
              <a:rPr lang="ja-JP" altLang="en-US" sz="1000" dirty="0"/>
              <a:t>及び当該措置に係る当該医療機関の</a:t>
            </a:r>
            <a:r>
              <a:rPr lang="ja-JP" altLang="en-US" sz="1000" dirty="0">
                <a:solidFill>
                  <a:srgbClr val="FF0000"/>
                </a:solidFill>
              </a:rPr>
              <a:t>運営の状況その他の事項</a:t>
            </a:r>
            <a:r>
              <a:rPr lang="ja-JP" altLang="en-US" sz="1000" dirty="0"/>
              <a:t>について</a:t>
            </a:r>
            <a:r>
              <a:rPr lang="ja-JP" altLang="en-US" sz="1000" dirty="0">
                <a:solidFill>
                  <a:srgbClr val="FF0000"/>
                </a:solidFill>
              </a:rPr>
              <a:t>報告</a:t>
            </a:r>
            <a:r>
              <a:rPr lang="ja-JP" altLang="en-US" sz="1000" dirty="0" smtClean="0">
                <a:solidFill>
                  <a:srgbClr val="FF0000"/>
                </a:solidFill>
              </a:rPr>
              <a:t>を求　　　　</a:t>
            </a:r>
            <a:endParaRPr lang="en-US" altLang="ja-JP" sz="1000" dirty="0" smtClean="0">
              <a:solidFill>
                <a:srgbClr val="FF0000"/>
              </a:solidFill>
            </a:endParaRPr>
          </a:p>
          <a:p>
            <a:r>
              <a:rPr lang="ja-JP" altLang="en-US" sz="1000" dirty="0">
                <a:solidFill>
                  <a:srgbClr val="FF0000"/>
                </a:solidFill>
              </a:rPr>
              <a:t> </a:t>
            </a:r>
            <a:r>
              <a:rPr lang="ja-JP" altLang="en-US" sz="1000" dirty="0" smtClean="0">
                <a:solidFill>
                  <a:srgbClr val="FF0000"/>
                </a:solidFill>
              </a:rPr>
              <a:t> </a:t>
            </a:r>
            <a:r>
              <a:rPr lang="ja-JP" altLang="en-US" sz="1000" dirty="0" err="1" smtClean="0">
                <a:solidFill>
                  <a:srgbClr val="FF0000"/>
                </a:solidFill>
              </a:rPr>
              <a:t>める</a:t>
            </a:r>
            <a:r>
              <a:rPr lang="ja-JP" altLang="en-US" sz="1000" dirty="0">
                <a:solidFill>
                  <a:srgbClr val="FF0000"/>
                </a:solidFill>
              </a:rPr>
              <a:t>ことができる。</a:t>
            </a:r>
          </a:p>
          <a:p>
            <a:r>
              <a:rPr lang="ja-JP" altLang="en-US" sz="1000" b="1" dirty="0"/>
              <a:t>３</a:t>
            </a:r>
            <a:r>
              <a:rPr lang="ja-JP" altLang="en-US" sz="1000" dirty="0"/>
              <a:t>　</a:t>
            </a:r>
            <a:r>
              <a:rPr lang="ja-JP" altLang="en-US" sz="1000" dirty="0">
                <a:solidFill>
                  <a:srgbClr val="FF0000"/>
                </a:solidFill>
              </a:rPr>
              <a:t>医療機関の管理者</a:t>
            </a:r>
            <a:r>
              <a:rPr lang="ja-JP" altLang="en-US" sz="1000" dirty="0" smtClean="0"/>
              <a:t>は（中略）正当</a:t>
            </a:r>
            <a:r>
              <a:rPr lang="ja-JP" altLang="en-US" sz="1000" dirty="0"/>
              <a:t>な理由がある場合を除き、速やかに、第一項各号に掲げる事項又は前項に規定する事項を</a:t>
            </a:r>
            <a:r>
              <a:rPr lang="ja-JP" altLang="en-US" sz="1000" dirty="0">
                <a:solidFill>
                  <a:srgbClr val="FF0000"/>
                </a:solidFill>
              </a:rPr>
              <a:t>報告しなければならない</a:t>
            </a:r>
            <a:r>
              <a:rPr lang="ja-JP" altLang="en-US" sz="1000" dirty="0"/>
              <a:t>。</a:t>
            </a:r>
            <a:endParaRPr lang="ja-JP" altLang="en-US" sz="100" dirty="0"/>
          </a:p>
        </p:txBody>
      </p:sp>
      <p:sp>
        <p:nvSpPr>
          <p:cNvPr id="9" name="テキスト ボックス 8"/>
          <p:cNvSpPr txBox="1"/>
          <p:nvPr/>
        </p:nvSpPr>
        <p:spPr>
          <a:xfrm>
            <a:off x="754333" y="6004883"/>
            <a:ext cx="8541165" cy="654692"/>
          </a:xfrm>
          <a:prstGeom prst="rect">
            <a:avLst/>
          </a:prstGeom>
          <a:solidFill>
            <a:schemeClr val="accent1">
              <a:lumMod val="20000"/>
              <a:lumOff val="80000"/>
            </a:schemeClr>
          </a:solidFill>
          <a:ln>
            <a:solidFill>
              <a:schemeClr val="tx1"/>
            </a:solidFill>
            <a:prstDash val="dash"/>
          </a:ln>
        </p:spPr>
        <p:txBody>
          <a:bodyPr wrap="square" tIns="36000" bIns="18000" rtlCol="0">
            <a:spAutoFit/>
          </a:bodyPr>
          <a:lstStyle/>
          <a:p>
            <a:r>
              <a:rPr lang="ja-JP" altLang="en-US" sz="1000" b="1" dirty="0" smtClean="0">
                <a:latin typeface="+mn-ea"/>
              </a:rPr>
              <a:t>５　</a:t>
            </a:r>
            <a:r>
              <a:rPr lang="ja-JP" altLang="en-US" sz="1000" dirty="0" smtClean="0">
                <a:latin typeface="+mn-ea"/>
              </a:rPr>
              <a:t>都道府県</a:t>
            </a:r>
            <a:r>
              <a:rPr lang="ja-JP" altLang="en-US" sz="1000" dirty="0">
                <a:latin typeface="+mn-ea"/>
              </a:rPr>
              <a:t>知事</a:t>
            </a:r>
            <a:r>
              <a:rPr lang="ja-JP" altLang="en-US" sz="1000" dirty="0" smtClean="0">
                <a:latin typeface="+mn-ea"/>
              </a:rPr>
              <a:t>は、医療措置協定を締結したときは、厚生労働省令で定めるところにより、当該医療措置協定の内容を公表するものとする。</a:t>
            </a:r>
            <a:endParaRPr lang="en-US" altLang="ja-JP" sz="1000" dirty="0" smtClean="0">
              <a:latin typeface="+mn-ea"/>
            </a:endParaRPr>
          </a:p>
          <a:p>
            <a:pPr>
              <a:lnSpc>
                <a:spcPts val="800"/>
              </a:lnSpc>
            </a:pPr>
            <a:endParaRPr lang="en-US" altLang="ja-JP" sz="800" dirty="0" smtClean="0">
              <a:latin typeface="+mn-ea"/>
            </a:endParaRPr>
          </a:p>
          <a:p>
            <a:r>
              <a:rPr lang="ja-JP" altLang="en-US" sz="1000" dirty="0" smtClean="0">
                <a:latin typeface="+mn-ea"/>
              </a:rPr>
              <a:t>＜感染症法施行規則（第１９条の３第３項＞</a:t>
            </a:r>
            <a:endParaRPr lang="en-US" altLang="ja-JP" sz="1000" dirty="0" smtClean="0">
              <a:latin typeface="+mn-ea"/>
            </a:endParaRPr>
          </a:p>
          <a:p>
            <a:r>
              <a:rPr lang="ja-JP" altLang="en-US" sz="1000" dirty="0" smtClean="0">
                <a:latin typeface="+mn-ea"/>
              </a:rPr>
              <a:t>法</a:t>
            </a:r>
            <a:r>
              <a:rPr lang="ja-JP" altLang="en-US" sz="1000" dirty="0">
                <a:latin typeface="+mn-ea"/>
              </a:rPr>
              <a:t>第３６条の３第５項の規定による同条第１項に規定する医療措置協定の内容の公表は、インターネットの利用その他適切な方法により行うものとする。</a:t>
            </a:r>
            <a:endParaRPr lang="en-US" altLang="ja-JP" sz="1000" dirty="0">
              <a:latin typeface="+mn-ea"/>
            </a:endParaRPr>
          </a:p>
          <a:p>
            <a:endParaRPr lang="ja-JP" altLang="en-US" sz="100" dirty="0"/>
          </a:p>
        </p:txBody>
      </p:sp>
      <p:sp>
        <p:nvSpPr>
          <p:cNvPr id="2" name="スライド番号プレースホルダー 1"/>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503074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医療措置協定の締結</a:t>
            </a:r>
            <a:r>
              <a:rPr lang="ja-JP" altLang="en-US" b="1" dirty="0"/>
              <a:t>に向けた取り扱いなどについて（「国の考え方」）</a:t>
            </a:r>
            <a:endParaRPr lang="ja-JP" altLang="en-US" sz="1662" b="1" dirty="0">
              <a:latin typeface="游ゴシック" panose="020B0400000000000000" pitchFamily="50" charset="-128"/>
            </a:endParaRPr>
          </a:p>
        </p:txBody>
      </p:sp>
      <p:sp>
        <p:nvSpPr>
          <p:cNvPr id="5" name="テキスト ボックス 4"/>
          <p:cNvSpPr txBox="1"/>
          <p:nvPr/>
        </p:nvSpPr>
        <p:spPr>
          <a:xfrm>
            <a:off x="201930" y="607611"/>
            <a:ext cx="9502140" cy="6125698"/>
          </a:xfrm>
          <a:prstGeom prst="rect">
            <a:avLst/>
          </a:prstGeom>
          <a:noFill/>
          <a:ln w="12700">
            <a:solidFill>
              <a:srgbClr val="002060"/>
            </a:solidFill>
          </a:ln>
        </p:spPr>
        <p:txBody>
          <a:bodyPr wrap="square" rtlCol="0" anchor="t" anchorCtr="0">
            <a:noAutofit/>
          </a:bodyPr>
          <a:lstStyle/>
          <a:p>
            <a:r>
              <a:rPr lang="en-US" altLang="ja-JP" sz="1600" dirty="0" smtClean="0"/>
              <a:t>5 </a:t>
            </a:r>
            <a:r>
              <a:rPr lang="ja-JP" altLang="ja-JP" sz="1600" dirty="0"/>
              <a:t>協定内容を変更する場合の対応</a:t>
            </a:r>
          </a:p>
          <a:p>
            <a:r>
              <a:rPr lang="ja-JP" altLang="ja-JP" sz="1600" dirty="0"/>
              <a:t>　・　協定は</a:t>
            </a:r>
            <a:r>
              <a:rPr lang="ja-JP" altLang="ja-JP" sz="1600" dirty="0">
                <a:solidFill>
                  <a:srgbClr val="FF0000"/>
                </a:solidFill>
              </a:rPr>
              <a:t>双方の同意に基づく</a:t>
            </a:r>
            <a:r>
              <a:rPr lang="ja-JP" altLang="ja-JP" sz="1600" dirty="0"/>
              <a:t>ものであることに留意しつつ、医療機関側の</a:t>
            </a:r>
            <a:r>
              <a:rPr lang="ja-JP" altLang="ja-JP" sz="1600" dirty="0">
                <a:solidFill>
                  <a:srgbClr val="FF0000"/>
                </a:solidFill>
              </a:rPr>
              <a:t>事情変更等</a:t>
            </a:r>
            <a:r>
              <a:rPr lang="ja-JP" altLang="ja-JP" sz="1600" dirty="0"/>
              <a:t>が</a:t>
            </a:r>
            <a:r>
              <a:rPr lang="ja-JP" altLang="ja-JP" sz="1600" dirty="0" smtClean="0"/>
              <a:t>あれば協定</a:t>
            </a:r>
            <a:r>
              <a:rPr lang="ja-JP" altLang="ja-JP" sz="1600" dirty="0"/>
              <a:t>の</a:t>
            </a:r>
            <a:r>
              <a:rPr lang="ja-JP" altLang="ja-JP" sz="1600" dirty="0" smtClean="0">
                <a:solidFill>
                  <a:srgbClr val="FF0000"/>
                </a:solidFill>
              </a:rPr>
              <a:t>内容</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を</a:t>
            </a:r>
            <a:r>
              <a:rPr lang="ja-JP" altLang="ja-JP" sz="1600" dirty="0">
                <a:solidFill>
                  <a:srgbClr val="FF0000"/>
                </a:solidFill>
              </a:rPr>
              <a:t>見直す</a:t>
            </a:r>
            <a:r>
              <a:rPr lang="ja-JP" altLang="ja-JP" sz="1600" dirty="0"/>
              <a:t>協議を行うなど、</a:t>
            </a:r>
            <a:r>
              <a:rPr lang="ja-JP" altLang="ja-JP" sz="1600" dirty="0">
                <a:solidFill>
                  <a:srgbClr val="FF0000"/>
                </a:solidFill>
              </a:rPr>
              <a:t>柔軟に対応</a:t>
            </a:r>
            <a:r>
              <a:rPr lang="ja-JP" altLang="ja-JP" sz="1600" dirty="0"/>
              <a:t>を行う。</a:t>
            </a:r>
          </a:p>
          <a:p>
            <a:r>
              <a:rPr lang="ja-JP" altLang="ja-JP" sz="1600" dirty="0"/>
              <a:t>　</a:t>
            </a:r>
            <a:r>
              <a:rPr lang="ja-JP" altLang="ja-JP" sz="1600" dirty="0" smtClean="0"/>
              <a:t>・</a:t>
            </a:r>
            <a:r>
              <a:rPr lang="ja-JP" altLang="ja-JP" sz="1600" dirty="0"/>
              <a:t>　</a:t>
            </a:r>
            <a:r>
              <a:rPr lang="ja-JP" altLang="ja-JP" sz="1600" dirty="0">
                <a:solidFill>
                  <a:srgbClr val="FF0000"/>
                </a:solidFill>
              </a:rPr>
              <a:t>新興感染症発生・まん延時</a:t>
            </a:r>
            <a:r>
              <a:rPr lang="ja-JP" altLang="ja-JP" sz="1600" dirty="0"/>
              <a:t>において、</a:t>
            </a:r>
            <a:r>
              <a:rPr lang="ja-JP" altLang="ja-JP" sz="1600" dirty="0">
                <a:solidFill>
                  <a:srgbClr val="FF0000"/>
                </a:solidFill>
              </a:rPr>
              <a:t>新興感染症の性状</a:t>
            </a:r>
            <a:r>
              <a:rPr lang="ja-JP" altLang="ja-JP" sz="1600" dirty="0"/>
              <a:t>のほか、その対応方法を含めた</a:t>
            </a:r>
            <a:r>
              <a:rPr lang="ja-JP" altLang="ja-JP" sz="1600" dirty="0" smtClean="0"/>
              <a:t>最新</a:t>
            </a:r>
            <a:r>
              <a:rPr lang="ja-JP" altLang="ja-JP" sz="1600" dirty="0"/>
              <a:t>の</a:t>
            </a:r>
            <a:r>
              <a:rPr lang="ja-JP" altLang="ja-JP" sz="1600" dirty="0">
                <a:solidFill>
                  <a:srgbClr val="FF0000"/>
                </a:solidFill>
              </a:rPr>
              <a:t>知見</a:t>
            </a:r>
            <a:r>
              <a:rPr lang="ja-JP" altLang="ja-JP" sz="1600" dirty="0" smtClean="0">
                <a:solidFill>
                  <a:srgbClr val="FF0000"/>
                </a:solidFill>
              </a:rPr>
              <a:t>の</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取得</a:t>
            </a:r>
            <a:r>
              <a:rPr lang="ja-JP" altLang="ja-JP" sz="1600" dirty="0">
                <a:solidFill>
                  <a:srgbClr val="FF0000"/>
                </a:solidFill>
              </a:rPr>
              <a:t>状況</a:t>
            </a:r>
            <a:r>
              <a:rPr lang="ja-JP" altLang="ja-JP" sz="1600" dirty="0"/>
              <a:t>や、感染症対策</a:t>
            </a:r>
            <a:r>
              <a:rPr lang="ja-JP" altLang="ja-JP" sz="1600" dirty="0">
                <a:solidFill>
                  <a:srgbClr val="FF0000"/>
                </a:solidFill>
              </a:rPr>
              <a:t>物資等の確保の状況など</a:t>
            </a:r>
            <a:r>
              <a:rPr lang="ja-JP" altLang="ja-JP" sz="1600" dirty="0"/>
              <a:t>が締結した協定の前提・</a:t>
            </a:r>
            <a:r>
              <a:rPr lang="ja-JP" altLang="ja-JP" sz="1600" dirty="0" smtClean="0"/>
              <a:t>内容（</a:t>
            </a:r>
            <a:r>
              <a:rPr lang="ja-JP" altLang="ja-JP" sz="1600" dirty="0">
                <a:solidFill>
                  <a:srgbClr val="FF0000"/>
                </a:solidFill>
              </a:rPr>
              <a:t>事前の想定</a:t>
            </a:r>
            <a:r>
              <a:rPr lang="ja-JP" altLang="ja-JP" sz="1600" dirty="0"/>
              <a:t>）とは</a:t>
            </a:r>
            <a:r>
              <a:rPr lang="ja-JP" altLang="ja-JP" sz="1600" dirty="0" smtClean="0">
                <a:solidFill>
                  <a:srgbClr val="FF0000"/>
                </a:solidFill>
              </a:rPr>
              <a:t>大きく</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異なる</a:t>
            </a:r>
            <a:r>
              <a:rPr lang="ja-JP" altLang="ja-JP" sz="1600" dirty="0"/>
              <a:t>事態と、</a:t>
            </a:r>
            <a:r>
              <a:rPr lang="ja-JP" altLang="ja-JP" sz="1600" dirty="0">
                <a:solidFill>
                  <a:srgbClr val="FF0000"/>
                </a:solidFill>
              </a:rPr>
              <a:t>国が判断</a:t>
            </a:r>
            <a:r>
              <a:rPr lang="ja-JP" altLang="ja-JP" sz="1600" dirty="0"/>
              <a:t>した場合は、それらの判断内容に則し、</a:t>
            </a:r>
            <a:r>
              <a:rPr lang="ja-JP" altLang="ja-JP" sz="1600" dirty="0" smtClean="0">
                <a:solidFill>
                  <a:srgbClr val="FF0000"/>
                </a:solidFill>
              </a:rPr>
              <a:t>機動的</a:t>
            </a:r>
            <a:r>
              <a:rPr lang="ja-JP" altLang="ja-JP" sz="1600" dirty="0">
                <a:solidFill>
                  <a:srgbClr val="FF0000"/>
                </a:solidFill>
              </a:rPr>
              <a:t>に対応</a:t>
            </a:r>
            <a:r>
              <a:rPr lang="ja-JP" altLang="ja-JP" sz="1600" dirty="0"/>
              <a:t>するものとする。</a:t>
            </a:r>
          </a:p>
          <a:p>
            <a:r>
              <a:rPr lang="en-US" altLang="ja-JP" sz="1600" dirty="0"/>
              <a:t> </a:t>
            </a:r>
            <a:endParaRPr lang="en-US" altLang="ja-JP" sz="1600" dirty="0" smtClean="0"/>
          </a:p>
          <a:p>
            <a:endParaRPr lang="en-US" altLang="ja-JP" sz="1600" dirty="0"/>
          </a:p>
          <a:p>
            <a:endParaRPr lang="ja-JP" altLang="ja-JP" sz="1600" dirty="0"/>
          </a:p>
          <a:p>
            <a:endParaRPr lang="en-US" altLang="ja-JP" sz="1600" dirty="0" smtClean="0"/>
          </a:p>
          <a:p>
            <a:r>
              <a:rPr lang="en-US" altLang="ja-JP" sz="1600" dirty="0" smtClean="0"/>
              <a:t>6 </a:t>
            </a:r>
            <a:r>
              <a:rPr lang="ja-JP" altLang="ja-JP" sz="1600" dirty="0"/>
              <a:t>協定の措置を講じていない場合の対応</a:t>
            </a:r>
          </a:p>
          <a:p>
            <a:r>
              <a:rPr lang="ja-JP" altLang="ja-JP" sz="1600" dirty="0"/>
              <a:t>　</a:t>
            </a:r>
            <a:r>
              <a:rPr lang="ja-JP" altLang="ja-JP" sz="1600" dirty="0" smtClean="0"/>
              <a:t>・</a:t>
            </a:r>
            <a:r>
              <a:rPr lang="ja-JP" altLang="ja-JP" sz="1600" dirty="0"/>
              <a:t>　</a:t>
            </a:r>
            <a:r>
              <a:rPr lang="ja-JP" altLang="en-US" sz="1600" dirty="0" smtClean="0"/>
              <a:t>都道府県</a:t>
            </a:r>
            <a:r>
              <a:rPr lang="ja-JP" altLang="ja-JP" sz="1600" dirty="0" smtClean="0"/>
              <a:t>は</a:t>
            </a:r>
            <a:r>
              <a:rPr lang="ja-JP" altLang="ja-JP" sz="1600" dirty="0"/>
              <a:t>、協定締結医療機関が</a:t>
            </a:r>
            <a:r>
              <a:rPr lang="ja-JP" altLang="ja-JP" sz="1600" dirty="0">
                <a:solidFill>
                  <a:srgbClr val="FF0000"/>
                </a:solidFill>
              </a:rPr>
              <a:t>正当な理由なく</a:t>
            </a:r>
            <a:r>
              <a:rPr lang="ja-JP" altLang="ja-JP" sz="1600" dirty="0"/>
              <a:t>、協定の内容に基づく措置を</a:t>
            </a:r>
            <a:r>
              <a:rPr lang="ja-JP" altLang="ja-JP" sz="1600" dirty="0">
                <a:solidFill>
                  <a:srgbClr val="FF0000"/>
                </a:solidFill>
              </a:rPr>
              <a:t>講じていない</a:t>
            </a:r>
            <a:r>
              <a:rPr lang="ja-JP" altLang="ja-JP" sz="1600" dirty="0"/>
              <a:t>と</a:t>
            </a:r>
            <a:r>
              <a:rPr lang="ja-JP" altLang="ja-JP" sz="1600" dirty="0" smtClean="0"/>
              <a:t>認めるとき</a:t>
            </a:r>
            <a:endParaRPr lang="en-US" altLang="ja-JP" sz="1600" dirty="0" smtClean="0"/>
          </a:p>
          <a:p>
            <a:r>
              <a:rPr lang="ja-JP" altLang="en-US" sz="1600" dirty="0" smtClean="0"/>
              <a:t>　 </a:t>
            </a:r>
            <a:r>
              <a:rPr lang="ja-JP" altLang="ja-JP" sz="1600" dirty="0" smtClean="0"/>
              <a:t>は</a:t>
            </a:r>
            <a:r>
              <a:rPr lang="ja-JP" altLang="ja-JP" sz="1600" dirty="0"/>
              <a:t>、</a:t>
            </a:r>
            <a:r>
              <a:rPr lang="ja-JP" altLang="ja-JP" sz="1600" dirty="0" smtClean="0"/>
              <a:t>協定締結</a:t>
            </a:r>
            <a:r>
              <a:rPr lang="ja-JP" altLang="ja-JP" sz="1600" dirty="0"/>
              <a:t>医療機関に感染症法等に基づく措置（</a:t>
            </a:r>
            <a:r>
              <a:rPr lang="ja-JP" altLang="ja-JP" sz="1600" dirty="0">
                <a:solidFill>
                  <a:srgbClr val="FF0000"/>
                </a:solidFill>
              </a:rPr>
              <a:t>勧告→指示→公表等</a:t>
            </a:r>
            <a:r>
              <a:rPr lang="ja-JP" altLang="ja-JP" sz="1600" dirty="0"/>
              <a:t>）を行う</a:t>
            </a:r>
            <a:r>
              <a:rPr lang="ja-JP" altLang="ja-JP" sz="1600" dirty="0" smtClean="0"/>
              <a:t>。</a:t>
            </a:r>
            <a:endParaRPr lang="en-US" altLang="ja-JP" sz="1600" dirty="0" smtClean="0"/>
          </a:p>
          <a:p>
            <a:endParaRPr lang="en-US" altLang="ja-JP" sz="1600" dirty="0"/>
          </a:p>
          <a:p>
            <a:endParaRPr lang="ja-JP" altLang="ja-JP" sz="1600" dirty="0"/>
          </a:p>
          <a:p>
            <a:endParaRPr lang="ja-JP" altLang="ja-JP" dirty="0"/>
          </a:p>
        </p:txBody>
      </p:sp>
      <p:sp>
        <p:nvSpPr>
          <p:cNvPr id="2" name="テキスト ボックス 1"/>
          <p:cNvSpPr txBox="1"/>
          <p:nvPr/>
        </p:nvSpPr>
        <p:spPr>
          <a:xfrm>
            <a:off x="272934" y="4734070"/>
            <a:ext cx="9360131" cy="1815882"/>
          </a:xfrm>
          <a:prstGeom prst="rect">
            <a:avLst/>
          </a:prstGeom>
          <a:noFill/>
          <a:ln w="19050">
            <a:solidFill>
              <a:schemeClr val="tx1"/>
            </a:solidFill>
            <a:prstDash val="dash"/>
          </a:ln>
        </p:spPr>
        <p:txBody>
          <a:bodyPr wrap="square" rtlCol="0">
            <a:spAutoFit/>
          </a:bodyPr>
          <a:lstStyle/>
          <a:p>
            <a:r>
              <a:rPr lang="ja-JP" altLang="ja-JP" sz="1400" dirty="0"/>
              <a:t>■</a:t>
            </a:r>
            <a:r>
              <a:rPr lang="ja-JP" altLang="ja-JP" sz="1400" dirty="0">
                <a:solidFill>
                  <a:srgbClr val="FF0000"/>
                </a:solidFill>
              </a:rPr>
              <a:t>「正当な理由」</a:t>
            </a:r>
            <a:r>
              <a:rPr lang="ja-JP" altLang="ja-JP" sz="1400" dirty="0"/>
              <a:t>に該当するかの判断は、感染状況や医療機関等の実情に即し</a:t>
            </a:r>
            <a:r>
              <a:rPr lang="ja-JP" altLang="ja-JP" sz="1400" dirty="0" smtClean="0"/>
              <a:t>、</a:t>
            </a:r>
            <a:r>
              <a:rPr lang="ja-JP" altLang="en-US" sz="1400" dirty="0" smtClean="0"/>
              <a:t>都道府県</a:t>
            </a:r>
            <a:r>
              <a:rPr lang="ja-JP" altLang="ja-JP" sz="1400" dirty="0" smtClean="0"/>
              <a:t>が</a:t>
            </a:r>
            <a:r>
              <a:rPr lang="ja-JP" altLang="ja-JP" sz="1400" dirty="0"/>
              <a:t>行うこと</a:t>
            </a:r>
            <a:r>
              <a:rPr lang="ja-JP" altLang="ja-JP" sz="1400" dirty="0" smtClean="0"/>
              <a:t>とし</a:t>
            </a:r>
            <a:r>
              <a:rPr lang="ja-JP" altLang="ja-JP" sz="1400" dirty="0"/>
              <a:t>、下記に該当</a:t>
            </a:r>
            <a:r>
              <a:rPr lang="ja-JP" altLang="ja-JP" sz="1400" dirty="0" smtClean="0"/>
              <a:t>する</a:t>
            </a:r>
            <a:endParaRPr lang="en-US" altLang="ja-JP" sz="1400" dirty="0" smtClean="0"/>
          </a:p>
          <a:p>
            <a:r>
              <a:rPr lang="ja-JP" altLang="en-US" sz="1400" dirty="0" smtClean="0"/>
              <a:t>　</a:t>
            </a:r>
            <a:r>
              <a:rPr lang="ja-JP" altLang="ja-JP" sz="1400" dirty="0" smtClean="0"/>
              <a:t>場合とする</a:t>
            </a:r>
            <a:r>
              <a:rPr lang="ja-JP" altLang="ja-JP" sz="1400" dirty="0"/>
              <a:t>。</a:t>
            </a:r>
          </a:p>
          <a:p>
            <a:r>
              <a:rPr lang="ja-JP" altLang="ja-JP" sz="1400" dirty="0"/>
              <a:t>・医療機関等内での</a:t>
            </a:r>
            <a:r>
              <a:rPr lang="ja-JP" altLang="ja-JP" sz="1400" dirty="0">
                <a:solidFill>
                  <a:srgbClr val="FF0000"/>
                </a:solidFill>
              </a:rPr>
              <a:t>感染拡大等</a:t>
            </a:r>
            <a:r>
              <a:rPr lang="ja-JP" altLang="ja-JP" sz="1400" dirty="0"/>
              <a:t>により、医療機関等の</a:t>
            </a:r>
            <a:r>
              <a:rPr lang="ja-JP" altLang="ja-JP" sz="1400" dirty="0">
                <a:solidFill>
                  <a:srgbClr val="FF0000"/>
                </a:solidFill>
              </a:rPr>
              <a:t>人員が縮小</a:t>
            </a:r>
            <a:r>
              <a:rPr lang="ja-JP" altLang="ja-JP" sz="1400" dirty="0"/>
              <a:t>している場合</a:t>
            </a:r>
          </a:p>
          <a:p>
            <a:r>
              <a:rPr lang="ja-JP" altLang="ja-JP" sz="1400" dirty="0"/>
              <a:t>・ウイルスの性状が協定締結時に</a:t>
            </a:r>
            <a:r>
              <a:rPr lang="ja-JP" altLang="ja-JP" sz="1400" dirty="0">
                <a:solidFill>
                  <a:srgbClr val="FF0000"/>
                </a:solidFill>
              </a:rPr>
              <a:t>想定</a:t>
            </a:r>
            <a:r>
              <a:rPr lang="ja-JP" altLang="ja-JP" sz="1400" dirty="0"/>
              <a:t>していたものと</a:t>
            </a:r>
            <a:r>
              <a:rPr lang="ja-JP" altLang="ja-JP" sz="1400" dirty="0" smtClean="0">
                <a:solidFill>
                  <a:srgbClr val="FF0000"/>
                </a:solidFill>
              </a:rPr>
              <a:t>大きく</a:t>
            </a:r>
            <a:r>
              <a:rPr lang="ja-JP" altLang="en-US" sz="1400" dirty="0" smtClean="0">
                <a:solidFill>
                  <a:srgbClr val="FF0000"/>
                </a:solidFill>
              </a:rPr>
              <a:t>異なり</a:t>
            </a:r>
            <a:r>
              <a:rPr lang="ja-JP" altLang="ja-JP" sz="1400" dirty="0" smtClean="0"/>
              <a:t>、</a:t>
            </a:r>
            <a:r>
              <a:rPr lang="ja-JP" altLang="ja-JP" sz="1400" dirty="0"/>
              <a:t>患者一人当たりに</a:t>
            </a:r>
            <a:r>
              <a:rPr lang="ja-JP" altLang="ja-JP" sz="1400" dirty="0">
                <a:solidFill>
                  <a:srgbClr val="FF0000"/>
                </a:solidFill>
              </a:rPr>
              <a:t>必要と</a:t>
            </a:r>
            <a:r>
              <a:rPr lang="ja-JP" altLang="ja-JP" sz="1400" dirty="0" smtClean="0">
                <a:solidFill>
                  <a:srgbClr val="FF0000"/>
                </a:solidFill>
              </a:rPr>
              <a:t>なる</a:t>
            </a:r>
            <a:r>
              <a:rPr lang="ja-JP" altLang="ja-JP" sz="1400" dirty="0">
                <a:solidFill>
                  <a:srgbClr val="FF0000"/>
                </a:solidFill>
              </a:rPr>
              <a:t>人員が異なる</a:t>
            </a:r>
            <a:r>
              <a:rPr lang="ja-JP" altLang="ja-JP" sz="1400" dirty="0"/>
              <a:t>場合</a:t>
            </a:r>
          </a:p>
          <a:p>
            <a:r>
              <a:rPr lang="ja-JP" altLang="ja-JP" sz="1400" dirty="0"/>
              <a:t>・感染症以外の自然災害等により、人員や設備が不足している場合</a:t>
            </a:r>
          </a:p>
          <a:p>
            <a:r>
              <a:rPr lang="ja-JP" altLang="ja-JP" sz="1400" dirty="0"/>
              <a:t>・都道府県及び医療機関からの情報の蓄積により、別途、国から示される協定が履行</a:t>
            </a:r>
            <a:r>
              <a:rPr lang="ja-JP" altLang="ja-JP" sz="1400" dirty="0" smtClean="0"/>
              <a:t>できない「</a:t>
            </a:r>
            <a:r>
              <a:rPr lang="ja-JP" altLang="ja-JP" sz="1400" dirty="0"/>
              <a:t>正当な理由」の範囲に</a:t>
            </a:r>
            <a:r>
              <a:rPr lang="ja-JP" altLang="ja-JP" sz="1400" dirty="0" smtClean="0"/>
              <a:t>該当</a:t>
            </a:r>
            <a:endParaRPr lang="en-US" altLang="ja-JP" sz="1400" dirty="0" smtClean="0"/>
          </a:p>
          <a:p>
            <a:r>
              <a:rPr lang="ja-JP" altLang="en-US" sz="1400" dirty="0" smtClean="0"/>
              <a:t>　</a:t>
            </a:r>
            <a:r>
              <a:rPr lang="ja-JP" altLang="ja-JP" sz="1400" dirty="0" smtClean="0"/>
              <a:t>する</a:t>
            </a:r>
            <a:r>
              <a:rPr lang="ja-JP" altLang="ja-JP" sz="1400" dirty="0"/>
              <a:t>場合</a:t>
            </a:r>
          </a:p>
          <a:p>
            <a:r>
              <a:rPr lang="ja-JP" altLang="ja-JP" sz="1400" dirty="0"/>
              <a:t>・その他、協定締結時の想定と異なる事情が発生し、協定に沿った対応が困難であることが</a:t>
            </a:r>
            <a:r>
              <a:rPr lang="ja-JP" altLang="ja-JP" sz="1400" dirty="0" smtClean="0"/>
              <a:t>やむを得ない</a:t>
            </a:r>
            <a:r>
              <a:rPr lang="ja-JP" altLang="ja-JP" sz="1400" dirty="0"/>
              <a:t>と認められる場合</a:t>
            </a:r>
            <a:endParaRPr kumimoji="1" lang="ja-JP" altLang="en-US" sz="1400" dirty="0"/>
          </a:p>
        </p:txBody>
      </p:sp>
      <p:sp>
        <p:nvSpPr>
          <p:cNvPr id="6" name="テキスト ボックス 5"/>
          <p:cNvSpPr txBox="1"/>
          <p:nvPr/>
        </p:nvSpPr>
        <p:spPr>
          <a:xfrm>
            <a:off x="538541" y="2234491"/>
            <a:ext cx="8971219" cy="707886"/>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ja-JP" sz="1000" dirty="0" smtClean="0"/>
              <a:t>感染症</a:t>
            </a:r>
            <a:r>
              <a:rPr lang="ja-JP" altLang="ja-JP" sz="1000" dirty="0"/>
              <a:t>の予防の総合的な推進を図るための基本的な</a:t>
            </a:r>
            <a:r>
              <a:rPr lang="ja-JP" altLang="ja-JP" sz="1000" dirty="0" smtClean="0"/>
              <a:t>指針</a:t>
            </a:r>
            <a:r>
              <a:rPr lang="ja-JP" altLang="ja-JP" sz="1000" dirty="0"/>
              <a:t>（令和５年</a:t>
            </a:r>
            <a:r>
              <a:rPr lang="ja-JP" altLang="ja-JP" sz="1000" dirty="0" smtClean="0"/>
              <a:t>５月</a:t>
            </a:r>
            <a:r>
              <a:rPr lang="en-US" altLang="ja-JP" sz="1000" dirty="0" smtClean="0">
                <a:latin typeface="+mn-ea"/>
              </a:rPr>
              <a:t>26</a:t>
            </a:r>
            <a:r>
              <a:rPr lang="ja-JP" altLang="ja-JP" sz="1000" dirty="0" smtClean="0"/>
              <a:t>日</a:t>
            </a:r>
            <a:r>
              <a:rPr lang="ja-JP" altLang="ja-JP" sz="1000" dirty="0"/>
              <a:t>厚生労働省告示第２０２号告示）</a:t>
            </a:r>
          </a:p>
          <a:p>
            <a:r>
              <a:rPr lang="ja-JP" altLang="en-US" sz="1000" dirty="0" smtClean="0"/>
              <a:t>　「</a:t>
            </a:r>
            <a:r>
              <a:rPr lang="ja-JP" altLang="ja-JP" sz="1000" dirty="0" smtClean="0"/>
              <a:t>なお</a:t>
            </a:r>
            <a:r>
              <a:rPr lang="ja-JP" altLang="ja-JP" sz="1000" dirty="0"/>
              <a:t>、実際に発生及びまん延した感染症が、</a:t>
            </a:r>
            <a:r>
              <a:rPr lang="ja-JP" altLang="ja-JP" sz="1000" dirty="0">
                <a:solidFill>
                  <a:srgbClr val="FF0000"/>
                </a:solidFill>
              </a:rPr>
              <a:t>事前の想定とは大きく異なる事態</a:t>
            </a:r>
            <a:r>
              <a:rPr lang="ja-JP" altLang="ja-JP" sz="1000" dirty="0"/>
              <a:t>となった場合は、その感染症の特性に合わせて</a:t>
            </a:r>
            <a:r>
              <a:rPr lang="ja-JP" altLang="ja-JP" sz="1000" dirty="0">
                <a:solidFill>
                  <a:srgbClr val="FF0000"/>
                </a:solidFill>
              </a:rPr>
              <a:t>協定の内容を見直す</a:t>
            </a:r>
            <a:r>
              <a:rPr lang="ja-JP" altLang="ja-JP" sz="1000" dirty="0"/>
              <a:t>など、実際の状況に応じた機動的な対応を行う。「事前の想定とは大きく異なる事態」の判断については、新型コロナウイルス感染症への対応（流行株の変異等の都度、国の方針を提示）を参考に、国として、国内外の最新の知見や、現場の状況を把握しながら、適切に判断し、周知していく</a:t>
            </a:r>
            <a:r>
              <a:rPr lang="ja-JP" altLang="ja-JP" sz="1000" dirty="0" smtClean="0"/>
              <a:t>。</a:t>
            </a:r>
            <a:r>
              <a:rPr lang="ja-JP" altLang="en-US" sz="1000" dirty="0" smtClean="0"/>
              <a:t>」</a:t>
            </a:r>
            <a:endParaRPr lang="ja-JP" altLang="ja-JP" sz="1000" dirty="0"/>
          </a:p>
        </p:txBody>
      </p:sp>
      <p:sp>
        <p:nvSpPr>
          <p:cNvPr id="7" name="テキスト ボックス 6"/>
          <p:cNvSpPr txBox="1"/>
          <p:nvPr/>
        </p:nvSpPr>
        <p:spPr>
          <a:xfrm>
            <a:off x="538541" y="3892677"/>
            <a:ext cx="8971219" cy="553998"/>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感染症法第３６条の４</a:t>
            </a:r>
            <a:endParaRPr lang="en-US" altLang="ja-JP" sz="1000" dirty="0" smtClean="0"/>
          </a:p>
          <a:p>
            <a:r>
              <a:rPr lang="ja-JP" altLang="en-US" sz="1000" dirty="0" smtClean="0"/>
              <a:t>　 都道府県</a:t>
            </a:r>
            <a:r>
              <a:rPr lang="ja-JP" altLang="en-US" sz="1000" dirty="0"/>
              <a:t>知事は、公的医療機関等の管理者が、</a:t>
            </a:r>
            <a:r>
              <a:rPr lang="ja-JP" altLang="en-US" sz="1000" dirty="0">
                <a:solidFill>
                  <a:srgbClr val="FF0000"/>
                </a:solidFill>
              </a:rPr>
              <a:t>正当な理由がなく</a:t>
            </a:r>
            <a:r>
              <a:rPr lang="ja-JP" altLang="en-US" sz="1000" dirty="0"/>
              <a:t>、次に掲げる措置を</a:t>
            </a:r>
            <a:r>
              <a:rPr lang="ja-JP" altLang="en-US" sz="1000" dirty="0">
                <a:solidFill>
                  <a:srgbClr val="FF0000"/>
                </a:solidFill>
              </a:rPr>
              <a:t>講じていない</a:t>
            </a:r>
            <a:r>
              <a:rPr lang="ja-JP" altLang="en-US" sz="1000" dirty="0"/>
              <a:t>と認めるときは、当該管理者に対し、当該</a:t>
            </a:r>
            <a:r>
              <a:rPr lang="ja-JP" altLang="en-US" sz="1000" dirty="0">
                <a:solidFill>
                  <a:srgbClr val="FF0000"/>
                </a:solidFill>
              </a:rPr>
              <a:t>措置をとるべきことを指示</a:t>
            </a:r>
            <a:r>
              <a:rPr lang="ja-JP" altLang="en-US" sz="1000" dirty="0"/>
              <a:t>することができる。</a:t>
            </a:r>
            <a:endParaRPr lang="ja-JP" altLang="en-US" sz="400" dirty="0"/>
          </a:p>
        </p:txBody>
      </p:sp>
      <p:sp>
        <p:nvSpPr>
          <p:cNvPr id="3" name="スライド番号プレースホルダー 2"/>
          <p:cNvSpPr>
            <a:spLocks noGrp="1"/>
          </p:cNvSpPr>
          <p:nvPr>
            <p:ph type="sldNum" sz="quarter" idx="12"/>
          </p:nvPr>
        </p:nvSpPr>
        <p:spPr/>
        <p:txBody>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1507818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9327" y="615142"/>
            <a:ext cx="9587345" cy="6145567"/>
          </a:xfrm>
          <a:prstGeom prst="rect">
            <a:avLst/>
          </a:prstGeom>
          <a:noFill/>
          <a:ln w="12700">
            <a:solidFill>
              <a:srgbClr val="002060"/>
            </a:solidFill>
          </a:ln>
        </p:spPr>
        <p:txBody>
          <a:bodyPr wrap="square" rtlCol="0" anchor="t" anchorCtr="0">
            <a:noAutofit/>
          </a:bodyPr>
          <a:lstStyle/>
          <a:p>
            <a:endParaRPr lang="ja-JP" altLang="ja-JP" dirty="0"/>
          </a:p>
        </p:txBody>
      </p:sp>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参考資料①</a:t>
            </a: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国が示す協定書の</a:t>
            </a:r>
            <a:r>
              <a:rPr lang="ja-JP" altLang="en-US" sz="1662" b="1" dirty="0">
                <a:latin typeface="游ゴシック" panose="020B0400000000000000" pitchFamily="50" charset="-128"/>
              </a:rPr>
              <a:t>ひな形（抜粋</a:t>
            </a:r>
            <a:r>
              <a:rPr lang="ja-JP" altLang="en-US"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8" name="テキスト ボックス 7"/>
          <p:cNvSpPr txBox="1"/>
          <p:nvPr/>
        </p:nvSpPr>
        <p:spPr>
          <a:xfrm>
            <a:off x="282633" y="714895"/>
            <a:ext cx="1246909" cy="276999"/>
          </a:xfrm>
          <a:prstGeom prst="rect">
            <a:avLst/>
          </a:prstGeom>
          <a:noFill/>
          <a:ln w="19050">
            <a:solidFill>
              <a:schemeClr val="tx1"/>
            </a:solidFill>
          </a:ln>
        </p:spPr>
        <p:txBody>
          <a:bodyPr wrap="square" rtlCol="0">
            <a:spAutoFit/>
          </a:bodyPr>
          <a:lstStyle/>
          <a:p>
            <a:pPr algn="ctr"/>
            <a:r>
              <a:rPr kumimoji="1" lang="ja-JP" altLang="en-US" sz="1200" dirty="0" smtClean="0"/>
              <a:t>病院・診療所</a:t>
            </a:r>
            <a:r>
              <a:rPr kumimoji="1" lang="en-US" altLang="ja-JP" sz="1200" dirty="0" err="1" smtClean="0"/>
              <a:t>ver</a:t>
            </a:r>
            <a:endParaRPr kumimoji="1" lang="ja-JP" altLang="en-US" sz="1200" dirty="0"/>
          </a:p>
        </p:txBody>
      </p:sp>
      <p:graphicFrame>
        <p:nvGraphicFramePr>
          <p:cNvPr id="10" name="表 9"/>
          <p:cNvGraphicFramePr>
            <a:graphicFrameLocks noGrp="1"/>
          </p:cNvGraphicFramePr>
          <p:nvPr>
            <p:extLst/>
          </p:nvPr>
        </p:nvGraphicFramePr>
        <p:xfrm>
          <a:off x="537094" y="4469630"/>
          <a:ext cx="8864601" cy="2291080"/>
        </p:xfrm>
        <a:graphic>
          <a:graphicData uri="http://schemas.openxmlformats.org/drawingml/2006/table">
            <a:tbl>
              <a:tblPr firstRow="1" bandRow="1">
                <a:tableStyleId>{5940675A-B579-460E-94D1-54222C63F5DA}</a:tableStyleId>
              </a:tblPr>
              <a:tblGrid>
                <a:gridCol w="1521861">
                  <a:extLst>
                    <a:ext uri="{9D8B030D-6E8A-4147-A177-3AD203B41FA5}">
                      <a16:colId xmlns:a16="http://schemas.microsoft.com/office/drawing/2014/main" val="4109307921"/>
                    </a:ext>
                  </a:extLst>
                </a:gridCol>
                <a:gridCol w="3685140">
                  <a:extLst>
                    <a:ext uri="{9D8B030D-6E8A-4147-A177-3AD203B41FA5}">
                      <a16:colId xmlns:a16="http://schemas.microsoft.com/office/drawing/2014/main" val="3387041997"/>
                    </a:ext>
                  </a:extLst>
                </a:gridCol>
                <a:gridCol w="3657600">
                  <a:extLst>
                    <a:ext uri="{9D8B030D-6E8A-4147-A177-3AD203B41FA5}">
                      <a16:colId xmlns:a16="http://schemas.microsoft.com/office/drawing/2014/main" val="3393392530"/>
                    </a:ext>
                  </a:extLst>
                </a:gridCol>
              </a:tblGrid>
              <a:tr h="370840">
                <a:tc rowSpan="2">
                  <a:txBody>
                    <a:bodyPr/>
                    <a:lstStyle/>
                    <a:p>
                      <a:r>
                        <a:rPr kumimoji="1" lang="ja-JP" altLang="en-US" sz="1200" dirty="0" smtClean="0"/>
                        <a:t>対応時期</a:t>
                      </a:r>
                      <a:endParaRPr kumimoji="1" lang="en-US" altLang="ja-JP" sz="1200" dirty="0" smtClean="0"/>
                    </a:p>
                    <a:p>
                      <a:r>
                        <a:rPr kumimoji="1" lang="ja-JP" altLang="en-US" sz="1200" dirty="0" smtClean="0"/>
                        <a:t>（目途）</a:t>
                      </a:r>
                      <a:endParaRPr kumimoji="1" lang="ja-JP" altLang="en-US" sz="1200" dirty="0"/>
                    </a:p>
                  </a:txBody>
                  <a:tcPr/>
                </a:tc>
                <a:tc rowSpan="2">
                  <a:txBody>
                    <a:bodyPr/>
                    <a:lstStyle/>
                    <a:p>
                      <a:r>
                        <a:rPr kumimoji="1" lang="ja-JP" altLang="en-US" sz="1200" dirty="0" smtClean="0"/>
                        <a:t>流行初期期間経過後（新型インフルエンザ等感染症等に係る発生等の公表が行われてから６か月以内）</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926039635"/>
                  </a:ext>
                </a:extLst>
              </a:tr>
              <a:tr h="370840">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200" dirty="0" smtClean="0"/>
                        <a:t>流行初期期間（新型インフルエンザ等感染症等に係る発生等の公表が行われてから３か月程度）の対応</a:t>
                      </a:r>
                      <a:endParaRPr kumimoji="1" lang="ja-JP" altLang="en-US" sz="1200" dirty="0"/>
                    </a:p>
                  </a:txBody>
                  <a:tcPr/>
                </a:tc>
                <a:extLst>
                  <a:ext uri="{0D108BD9-81ED-4DB2-BD59-A6C34878D82A}">
                    <a16:rowId xmlns:a16="http://schemas.microsoft.com/office/drawing/2014/main" val="4190448199"/>
                  </a:ext>
                </a:extLst>
              </a:tr>
              <a:tr h="370840">
                <a:tc>
                  <a:txBody>
                    <a:bodyPr/>
                    <a:lstStyle/>
                    <a:p>
                      <a:r>
                        <a:rPr kumimoji="1" lang="ja-JP" altLang="en-US" sz="1200" dirty="0" smtClean="0"/>
                        <a:t>対応の内容</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extLst>
                  <a:ext uri="{0D108BD9-81ED-4DB2-BD59-A6C34878D82A}">
                    <a16:rowId xmlns:a16="http://schemas.microsoft.com/office/drawing/2014/main" val="4286943089"/>
                  </a:ext>
                </a:extLst>
              </a:tr>
              <a:tr h="370840">
                <a:tc>
                  <a:txBody>
                    <a:bodyPr/>
                    <a:lstStyle/>
                    <a:p>
                      <a:r>
                        <a:rPr kumimoji="1" lang="ja-JP" altLang="en-US" sz="1200" dirty="0" smtClean="0"/>
                        <a:t>即応化の期間</a:t>
                      </a:r>
                      <a:endParaRPr kumimoji="1" lang="ja-JP" altLang="en-US" sz="1200" dirty="0"/>
                    </a:p>
                  </a:txBody>
                  <a:tcPr/>
                </a:tc>
                <a:tc>
                  <a:txBody>
                    <a:bodyPr/>
                    <a:lstStyle/>
                    <a:p>
                      <a:r>
                        <a:rPr kumimoji="1" lang="ja-JP" altLang="en-US" sz="1200" dirty="0" smtClean="0"/>
                        <a:t>甲からの要請後速やかに（２週間以内を目途に）即応化すること。</a:t>
                      </a:r>
                      <a:endParaRPr kumimoji="1" lang="ja-JP" altLang="en-US" sz="1200" dirty="0"/>
                    </a:p>
                  </a:txBody>
                  <a:tcPr/>
                </a:tc>
                <a:tc>
                  <a:txBody>
                    <a:bodyPr/>
                    <a:lstStyle/>
                    <a:p>
                      <a:r>
                        <a:rPr kumimoji="1" lang="ja-JP" altLang="en-US" sz="1200" dirty="0" smtClean="0"/>
                        <a:t>甲からの要請後速やかに（１週間以内を目途に）即応化すること</a:t>
                      </a:r>
                      <a:endParaRPr kumimoji="1" lang="ja-JP" altLang="en-US" sz="1200" dirty="0"/>
                    </a:p>
                  </a:txBody>
                  <a:tcPr/>
                </a:tc>
                <a:extLst>
                  <a:ext uri="{0D108BD9-81ED-4DB2-BD59-A6C34878D82A}">
                    <a16:rowId xmlns:a16="http://schemas.microsoft.com/office/drawing/2014/main" val="3137453283"/>
                  </a:ext>
                </a:extLst>
              </a:tr>
            </a:tbl>
          </a:graphicData>
        </a:graphic>
      </p:graphicFrame>
      <p:sp>
        <p:nvSpPr>
          <p:cNvPr id="6" name="テキスト ボックス 5"/>
          <p:cNvSpPr txBox="1"/>
          <p:nvPr/>
        </p:nvSpPr>
        <p:spPr>
          <a:xfrm>
            <a:off x="159327" y="1083333"/>
            <a:ext cx="9491749" cy="3600986"/>
          </a:xfrm>
          <a:prstGeom prst="rect">
            <a:avLst/>
          </a:prstGeom>
          <a:noFill/>
        </p:spPr>
        <p:txBody>
          <a:bodyPr wrap="square" rtlCol="0">
            <a:spAutoFit/>
          </a:bodyPr>
          <a:lstStyle/>
          <a:p>
            <a:pPr algn="ctr"/>
            <a:r>
              <a:rPr kumimoji="1" lang="ja-JP" altLang="en-US" sz="1200" b="1" dirty="0" smtClean="0"/>
              <a:t>新型インフルエンザ等感染症、指定感染症又は新感染症に係る</a:t>
            </a:r>
            <a:endParaRPr kumimoji="1" lang="en-US" altLang="ja-JP" sz="1200" b="1" dirty="0" smtClean="0"/>
          </a:p>
          <a:p>
            <a:pPr algn="ctr"/>
            <a:r>
              <a:rPr kumimoji="1" lang="ja-JP" altLang="en-US" sz="1200" b="1" dirty="0" smtClean="0"/>
              <a:t>医療を提供する体制の確保に必要な措置に関する協定（医療措置協定）書（案）</a:t>
            </a:r>
            <a:endParaRPr kumimoji="1" lang="en-US" altLang="ja-JP" sz="1200" b="1" dirty="0" smtClean="0"/>
          </a:p>
          <a:p>
            <a:endParaRPr kumimoji="1" lang="en-US" altLang="ja-JP" sz="1200" dirty="0" smtClean="0"/>
          </a:p>
          <a:p>
            <a:r>
              <a:rPr kumimoji="1" lang="ja-JP" altLang="en-US" sz="1200" dirty="0" smtClean="0"/>
              <a:t>　</a:t>
            </a:r>
            <a:r>
              <a:rPr lang="ja-JP" altLang="en-US" sz="1200" dirty="0" smtClean="0"/>
              <a:t>○</a:t>
            </a:r>
            <a:r>
              <a:rPr lang="ja-JP" altLang="en-US" sz="1200" dirty="0"/>
              <a:t>○○都道府県知事（以下「甲」という。）と〇〇長</a:t>
            </a:r>
            <a:r>
              <a:rPr lang="en-US" altLang="ja-JP" sz="1200" dirty="0"/>
              <a:t>【</a:t>
            </a:r>
            <a:r>
              <a:rPr lang="ja-JP" altLang="en-US" sz="1200" dirty="0"/>
              <a:t>医療機関の管理者</a:t>
            </a:r>
            <a:r>
              <a:rPr lang="en-US" altLang="ja-JP" sz="1200" dirty="0"/>
              <a:t>】</a:t>
            </a:r>
            <a:r>
              <a:rPr lang="ja-JP" altLang="en-US" sz="1200" dirty="0"/>
              <a:t>（以下「乙</a:t>
            </a:r>
            <a:r>
              <a:rPr lang="ja-JP" altLang="en-US" sz="1200" dirty="0" smtClean="0"/>
              <a:t>」と</a:t>
            </a:r>
            <a:r>
              <a:rPr lang="ja-JP" altLang="en-US" sz="1200" dirty="0"/>
              <a:t>いう。）は、次のとおり協定を締結する。</a:t>
            </a:r>
          </a:p>
          <a:p>
            <a:endParaRPr lang="en-US" altLang="ja-JP" sz="1200" dirty="0" smtClean="0"/>
          </a:p>
          <a:p>
            <a:r>
              <a:rPr lang="ja-JP" altLang="en-US" sz="1200" dirty="0" smtClean="0"/>
              <a:t>（</a:t>
            </a:r>
            <a:r>
              <a:rPr lang="ja-JP" altLang="en-US" sz="1200" dirty="0"/>
              <a:t>目的）</a:t>
            </a:r>
          </a:p>
          <a:p>
            <a:r>
              <a:rPr lang="ja-JP" altLang="en-US" sz="1200" dirty="0"/>
              <a:t>第１条 この協定は、新型インフルエンザ等感染症、指定感染症又は新感染症（以下「新型</a:t>
            </a:r>
            <a:r>
              <a:rPr lang="ja-JP" altLang="en-US" sz="1200" dirty="0" smtClean="0"/>
              <a:t>インフルエンザ</a:t>
            </a:r>
            <a:r>
              <a:rPr lang="ja-JP" altLang="en-US" sz="1200" dirty="0"/>
              <a:t>等感染症等」という。）に係る発生等の</a:t>
            </a:r>
            <a:r>
              <a:rPr lang="ja-JP" altLang="en-US" sz="1200" dirty="0" smtClean="0"/>
              <a:t>公</a:t>
            </a:r>
            <a:endParaRPr lang="en-US" altLang="ja-JP" sz="1200" dirty="0" smtClean="0"/>
          </a:p>
          <a:p>
            <a:r>
              <a:rPr lang="ja-JP" altLang="en-US" sz="1200" dirty="0" smtClean="0"/>
              <a:t>　表</a:t>
            </a:r>
            <a:r>
              <a:rPr lang="ja-JP" altLang="en-US" sz="1200" dirty="0"/>
              <a:t>が行われたときから新型</a:t>
            </a:r>
            <a:r>
              <a:rPr lang="ja-JP" altLang="en-US" sz="1200" dirty="0" smtClean="0"/>
              <a:t>インフルエンザ</a:t>
            </a:r>
            <a:r>
              <a:rPr lang="ja-JP" altLang="en-US" sz="1200" dirty="0"/>
              <a:t>等感染症等と認められなくなった旨の公表等が行われるまでの間（以下「新型</a:t>
            </a:r>
            <a:r>
              <a:rPr lang="ja-JP" altLang="en-US" sz="1200" dirty="0" smtClean="0"/>
              <a:t>インフルエンザ</a:t>
            </a:r>
            <a:r>
              <a:rPr lang="ja-JP" altLang="en-US" sz="1200" dirty="0"/>
              <a:t>等</a:t>
            </a:r>
            <a:r>
              <a:rPr lang="ja-JP" altLang="en-US" sz="1200" dirty="0" smtClean="0"/>
              <a:t>感染症</a:t>
            </a:r>
            <a:endParaRPr lang="en-US" altLang="ja-JP" sz="1200" dirty="0" smtClean="0"/>
          </a:p>
          <a:p>
            <a:r>
              <a:rPr lang="ja-JP" altLang="en-US" sz="1200" dirty="0" smtClean="0"/>
              <a:t>　等</a:t>
            </a:r>
            <a:r>
              <a:rPr lang="ja-JP" altLang="en-US" sz="1200" dirty="0"/>
              <a:t>発生等公表期間」という。）に、甲の要請に基づき、乙において、</a:t>
            </a:r>
            <a:r>
              <a:rPr lang="ja-JP" altLang="en-US" sz="1200" dirty="0" smtClean="0"/>
              <a:t>新型インフルエンザ</a:t>
            </a:r>
            <a:r>
              <a:rPr lang="ja-JP" altLang="en-US" sz="1200" dirty="0"/>
              <a:t>等感染症等に係る医療を提供する体制の確保に必要な</a:t>
            </a:r>
            <a:r>
              <a:rPr lang="ja-JP" altLang="en-US" sz="1200" dirty="0" smtClean="0"/>
              <a:t>措</a:t>
            </a:r>
            <a:endParaRPr lang="en-US" altLang="ja-JP" sz="1200" dirty="0" smtClean="0"/>
          </a:p>
          <a:p>
            <a:r>
              <a:rPr lang="ja-JP" altLang="en-US" sz="1200" dirty="0" smtClean="0"/>
              <a:t>　置</a:t>
            </a:r>
            <a:r>
              <a:rPr lang="ja-JP" altLang="en-US" sz="1200" dirty="0"/>
              <a:t>を迅速かつ適確</a:t>
            </a:r>
            <a:r>
              <a:rPr lang="ja-JP" altLang="en-US" sz="1200" dirty="0" smtClean="0"/>
              <a:t>に講</a:t>
            </a:r>
            <a:r>
              <a:rPr lang="ja-JP" altLang="en-US" sz="1200" dirty="0"/>
              <a:t>ずることにより、甲が新型インフルエンザ等感染症等の医療提供体制を確保することを</a:t>
            </a:r>
            <a:r>
              <a:rPr lang="ja-JP" altLang="en-US" sz="1200" dirty="0" smtClean="0"/>
              <a:t>目的</a:t>
            </a:r>
            <a:r>
              <a:rPr lang="ja-JP" altLang="en-US" sz="1200" dirty="0"/>
              <a:t>とする。</a:t>
            </a:r>
          </a:p>
          <a:p>
            <a:endParaRPr lang="en-US" altLang="ja-JP" sz="1200" dirty="0" smtClean="0"/>
          </a:p>
          <a:p>
            <a:r>
              <a:rPr lang="ja-JP" altLang="en-US" sz="1200" dirty="0" smtClean="0"/>
              <a:t>（</a:t>
            </a:r>
            <a:r>
              <a:rPr lang="ja-JP" altLang="en-US" sz="1200" dirty="0"/>
              <a:t>医療措置実施の要請）</a:t>
            </a:r>
          </a:p>
          <a:p>
            <a:r>
              <a:rPr lang="ja-JP" altLang="en-US" sz="1200" dirty="0"/>
              <a:t>第２条 甲は、新型インフルエンザ等感染症等発生等公表期間において、地域の感染症医療</a:t>
            </a:r>
            <a:r>
              <a:rPr lang="ja-JP" altLang="en-US" sz="1200" dirty="0" smtClean="0"/>
              <a:t>提供</a:t>
            </a:r>
            <a:r>
              <a:rPr lang="ja-JP" altLang="en-US" sz="1200" dirty="0"/>
              <a:t>体制等を勘案し、必要があると認めるときは、</a:t>
            </a:r>
            <a:r>
              <a:rPr lang="ja-JP" altLang="en-US" sz="1200" dirty="0" smtClean="0"/>
              <a:t>乙</a:t>
            </a:r>
            <a:endParaRPr lang="en-US" altLang="ja-JP" sz="1200" dirty="0" smtClean="0"/>
          </a:p>
          <a:p>
            <a:r>
              <a:rPr lang="ja-JP" altLang="en-US" sz="1200" dirty="0" smtClean="0"/>
              <a:t>　に</a:t>
            </a:r>
            <a:r>
              <a:rPr lang="ja-JP" altLang="en-US" sz="1200" dirty="0"/>
              <a:t>対し、次条に定める医療措置を講</a:t>
            </a:r>
            <a:r>
              <a:rPr lang="ja-JP" altLang="en-US" sz="1200" dirty="0" smtClean="0"/>
              <a:t>ずるよう</a:t>
            </a:r>
            <a:r>
              <a:rPr lang="ja-JP" altLang="en-US" sz="1200" dirty="0"/>
              <a:t>要請するものとする</a:t>
            </a:r>
            <a:r>
              <a:rPr lang="ja-JP" altLang="en-US" sz="1200" dirty="0" smtClean="0"/>
              <a:t>。</a:t>
            </a:r>
            <a:endParaRPr lang="en-US" altLang="ja-JP" sz="1200" dirty="0" smtClean="0"/>
          </a:p>
          <a:p>
            <a:endParaRPr kumimoji="1" lang="en-US" altLang="ja-JP" sz="1200" dirty="0"/>
          </a:p>
          <a:p>
            <a:r>
              <a:rPr lang="ja-JP" altLang="en-US" sz="1200" dirty="0"/>
              <a:t>（医療措置の内容）</a:t>
            </a:r>
          </a:p>
          <a:p>
            <a:r>
              <a:rPr lang="ja-JP" altLang="en-US" sz="1200" dirty="0"/>
              <a:t>第３条 乙は、前条の規定による甲からの要請に基づき、次に掲げる医療措置を講ずるもの</a:t>
            </a:r>
            <a:r>
              <a:rPr lang="ja-JP" altLang="en-US" sz="1200" dirty="0" smtClean="0"/>
              <a:t>とする</a:t>
            </a:r>
            <a:r>
              <a:rPr lang="ja-JP" altLang="en-US" sz="1200" dirty="0"/>
              <a:t>。</a:t>
            </a:r>
          </a:p>
          <a:p>
            <a:r>
              <a:rPr lang="ja-JP" altLang="en-US" sz="1200" dirty="0" smtClean="0"/>
              <a:t>　一 </a:t>
            </a:r>
            <a:r>
              <a:rPr lang="ja-JP" altLang="en-US" sz="1200" dirty="0"/>
              <a:t>病床の確保（患者を入院させ必要な医療を</a:t>
            </a:r>
            <a:r>
              <a:rPr lang="ja-JP" altLang="en-US" sz="1200" dirty="0" smtClean="0"/>
              <a:t>提供）</a:t>
            </a:r>
            <a:endParaRPr lang="en-US" altLang="ja-JP" sz="1200" dirty="0" smtClean="0"/>
          </a:p>
          <a:p>
            <a:r>
              <a:rPr kumimoji="1" lang="ja-JP" altLang="en-US" sz="1200" dirty="0" smtClean="0"/>
              <a:t>　　</a:t>
            </a:r>
            <a:endParaRPr kumimoji="1" lang="ja-JP" altLang="en-US" sz="1200" dirty="0"/>
          </a:p>
        </p:txBody>
      </p:sp>
      <p:sp>
        <p:nvSpPr>
          <p:cNvPr id="2" name="スライド番号プレースホルダー 1"/>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383296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250724" y="721458"/>
            <a:ext cx="5575369" cy="5335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9906000" cy="34037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游ゴシック" panose="020B0400000000000000" pitchFamily="50" charset="-128"/>
              </a:rPr>
              <a:t>次期「北海道感染症予防計画</a:t>
            </a:r>
            <a:r>
              <a:rPr lang="ja-JP" altLang="en-US" b="1" dirty="0" smtClean="0">
                <a:latin typeface="游ゴシック" panose="020B0400000000000000" pitchFamily="50" charset="-128"/>
              </a:rPr>
              <a:t>」記載イメージ</a:t>
            </a:r>
            <a:endParaRPr lang="ja-JP" altLang="en-US" b="1" dirty="0">
              <a:latin typeface="游ゴシック" panose="020B0400000000000000" pitchFamily="50" charset="-128"/>
            </a:endParaRPr>
          </a:p>
        </p:txBody>
      </p:sp>
      <p:graphicFrame>
        <p:nvGraphicFramePr>
          <p:cNvPr id="14" name="図表 13"/>
          <p:cNvGraphicFramePr/>
          <p:nvPr>
            <p:extLst/>
          </p:nvPr>
        </p:nvGraphicFramePr>
        <p:xfrm>
          <a:off x="1384784" y="2167650"/>
          <a:ext cx="8521216" cy="24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テキスト ボックス 16"/>
          <p:cNvSpPr txBox="1"/>
          <p:nvPr/>
        </p:nvSpPr>
        <p:spPr>
          <a:xfrm>
            <a:off x="0" y="1302823"/>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国が定める基本指針に基づき記載事項を充実させた項目</a:t>
            </a:r>
            <a:endParaRPr kumimoji="1" lang="ja-JP" altLang="en-US" sz="1200" b="1" dirty="0">
              <a:solidFill>
                <a:schemeClr val="bg1"/>
              </a:solidFill>
            </a:endParaRPr>
          </a:p>
        </p:txBody>
      </p:sp>
      <p:sp>
        <p:nvSpPr>
          <p:cNvPr id="2" name="テキスト ボックス 1"/>
          <p:cNvSpPr txBox="1"/>
          <p:nvPr/>
        </p:nvSpPr>
        <p:spPr>
          <a:xfrm>
            <a:off x="26198" y="721649"/>
            <a:ext cx="4056474" cy="527966"/>
          </a:xfrm>
          <a:prstGeom prst="rect">
            <a:avLst/>
          </a:prstGeom>
          <a:noFill/>
          <a:ln>
            <a:solidFill>
              <a:schemeClr val="tx1"/>
            </a:solidFill>
          </a:ln>
        </p:spPr>
        <p:txBody>
          <a:bodyPr wrap="square" rtlCol="0">
            <a:noAutofit/>
          </a:bodyPr>
          <a:lstStyle/>
          <a:p>
            <a:r>
              <a:rPr kumimoji="1" lang="en-US" altLang="ja-JP" sz="950" dirty="0" smtClean="0"/>
              <a:t>Ⅰ</a:t>
            </a:r>
            <a:r>
              <a:rPr kumimoji="1" lang="ja-JP" altLang="en-US" sz="950" dirty="0" smtClean="0"/>
              <a:t>　感染症予防の</a:t>
            </a:r>
            <a:r>
              <a:rPr kumimoji="1" lang="ja-JP" altLang="en-US" sz="950" b="1" dirty="0" smtClean="0"/>
              <a:t>総合的な推進を図るための</a:t>
            </a:r>
            <a:r>
              <a:rPr kumimoji="1" lang="ja-JP" altLang="en-US" sz="950" dirty="0" smtClean="0"/>
              <a:t>基本的な計画</a:t>
            </a:r>
            <a:endParaRPr kumimoji="1" lang="en-US" altLang="ja-JP" sz="950" dirty="0" smtClean="0"/>
          </a:p>
          <a:p>
            <a:r>
              <a:rPr kumimoji="1" lang="en-US" altLang="ja-JP" sz="950" dirty="0" smtClean="0"/>
              <a:t>Ⅱ</a:t>
            </a:r>
            <a:r>
              <a:rPr kumimoji="1" lang="ja-JP" altLang="en-US" sz="950" dirty="0" smtClean="0"/>
              <a:t>　</a:t>
            </a:r>
            <a:r>
              <a:rPr kumimoji="1" lang="ja-JP" altLang="en-US" sz="950" b="1" dirty="0" smtClean="0"/>
              <a:t>新興感染症の発生及びまん延時</a:t>
            </a:r>
            <a:r>
              <a:rPr kumimoji="1" lang="ja-JP" altLang="en-US" sz="950" dirty="0" smtClean="0"/>
              <a:t>における保健・医療提供体制を規定</a:t>
            </a:r>
            <a:endParaRPr kumimoji="1" lang="en-US" altLang="ja-JP" sz="950" dirty="0" smtClean="0"/>
          </a:p>
          <a:p>
            <a:r>
              <a:rPr kumimoji="1" lang="en-US" altLang="ja-JP" sz="950" dirty="0" smtClean="0"/>
              <a:t>Ⅲ</a:t>
            </a:r>
            <a:r>
              <a:rPr kumimoji="1" lang="ja-JP" altLang="en-US" sz="950" dirty="0" smtClean="0"/>
              <a:t>　</a:t>
            </a:r>
            <a:r>
              <a:rPr kumimoji="1" lang="ja-JP" altLang="en-US" sz="950" b="1" dirty="0" smtClean="0"/>
              <a:t>特定感染症等や本道の地域特性を踏まえた</a:t>
            </a:r>
            <a:r>
              <a:rPr kumimoji="1" lang="ja-JP" altLang="en-US" sz="950" dirty="0" smtClean="0"/>
              <a:t>感染症対策を規定</a:t>
            </a:r>
            <a:endParaRPr kumimoji="1" lang="ja-JP" altLang="en-US" sz="950" dirty="0"/>
          </a:p>
        </p:txBody>
      </p:sp>
      <p:sp>
        <p:nvSpPr>
          <p:cNvPr id="3" name="テキスト ボックス 2"/>
          <p:cNvSpPr txBox="1"/>
          <p:nvPr/>
        </p:nvSpPr>
        <p:spPr>
          <a:xfrm>
            <a:off x="26197" y="417048"/>
            <a:ext cx="2591700" cy="297947"/>
          </a:xfrm>
          <a:prstGeom prst="rect">
            <a:avLst/>
          </a:prstGeom>
          <a:solidFill>
            <a:schemeClr val="tx2">
              <a:lumMod val="20000"/>
              <a:lumOff val="80000"/>
            </a:schemeClr>
          </a:solidFill>
          <a:ln>
            <a:solidFill>
              <a:schemeClr val="tx1"/>
            </a:solidFill>
          </a:ln>
        </p:spPr>
        <p:txBody>
          <a:bodyPr wrap="square" rtlCol="0">
            <a:noAutofit/>
          </a:bodyPr>
          <a:lstStyle/>
          <a:p>
            <a:pPr>
              <a:lnSpc>
                <a:spcPts val="200"/>
              </a:lnSpc>
            </a:pPr>
            <a:endParaRPr kumimoji="1" lang="en-US" altLang="ja-JP" sz="1200" dirty="0" smtClean="0"/>
          </a:p>
          <a:p>
            <a:r>
              <a:rPr kumimoji="1" lang="ja-JP" altLang="en-US" sz="1200" dirty="0" smtClean="0"/>
              <a:t>北海道感染症予防計画の位置づけ</a:t>
            </a:r>
            <a:endParaRPr kumimoji="1" lang="ja-JP" altLang="en-US" sz="1200" dirty="0"/>
          </a:p>
        </p:txBody>
      </p:sp>
      <p:sp>
        <p:nvSpPr>
          <p:cNvPr id="9" name="テキスト ボックス 8"/>
          <p:cNvSpPr txBox="1"/>
          <p:nvPr/>
        </p:nvSpPr>
        <p:spPr>
          <a:xfrm>
            <a:off x="4250724" y="733721"/>
            <a:ext cx="5397431" cy="469347"/>
          </a:xfrm>
          <a:prstGeom prst="rect">
            <a:avLst/>
          </a:prstGeom>
          <a:noFill/>
          <a:ln>
            <a:noFill/>
          </a:ln>
        </p:spPr>
        <p:txBody>
          <a:bodyPr wrap="square" rtlCol="0">
            <a:noAutofit/>
          </a:bodyPr>
          <a:lstStyle/>
          <a:p>
            <a:r>
              <a:rPr kumimoji="1" lang="ja-JP" altLang="en-US" sz="950" dirty="0" smtClean="0"/>
              <a:t>①平時から関係機関相互の連携強化を図る場として、</a:t>
            </a:r>
            <a:r>
              <a:rPr kumimoji="1" lang="ja-JP" altLang="en-US" sz="950" b="1" dirty="0" smtClean="0"/>
              <a:t>北海道感染症対策連携協議会を位置づけ</a:t>
            </a:r>
            <a:r>
              <a:rPr kumimoji="1" lang="ja-JP" altLang="en-US" sz="950" dirty="0" smtClean="0"/>
              <a:t>　</a:t>
            </a:r>
            <a:endParaRPr kumimoji="1" lang="en-US" altLang="ja-JP" sz="950" dirty="0" smtClean="0"/>
          </a:p>
          <a:p>
            <a:r>
              <a:rPr kumimoji="1" lang="ja-JP" altLang="en-US" sz="950" dirty="0" smtClean="0"/>
              <a:t>②新興感染症の発生及びまん延時の円滑な対応に資するよう、</a:t>
            </a:r>
            <a:r>
              <a:rPr kumimoji="1" lang="ja-JP" altLang="en-US" sz="950" b="1" dirty="0" smtClean="0"/>
              <a:t>数値目標を設定</a:t>
            </a:r>
            <a:endParaRPr kumimoji="1" lang="en-US" altLang="ja-JP" sz="950" b="1" dirty="0" smtClean="0"/>
          </a:p>
          <a:p>
            <a:r>
              <a:rPr kumimoji="1" lang="ja-JP" altLang="en-US" sz="950" dirty="0" smtClean="0"/>
              <a:t>③医療提供体制はもとより、宿泊療養や移送、人材育成など、</a:t>
            </a:r>
            <a:r>
              <a:rPr kumimoji="1" lang="ja-JP" altLang="en-US" sz="950" b="1" dirty="0" smtClean="0"/>
              <a:t>より総合的に感染症対策を掲載</a:t>
            </a:r>
            <a:r>
              <a:rPr kumimoji="1" lang="ja-JP" altLang="en-US" sz="950" dirty="0" smtClean="0"/>
              <a:t>　</a:t>
            </a:r>
            <a:endParaRPr kumimoji="1" lang="ja-JP" altLang="en-US" sz="950" dirty="0"/>
          </a:p>
        </p:txBody>
      </p:sp>
      <p:sp>
        <p:nvSpPr>
          <p:cNvPr id="4" name="角丸四角形 3"/>
          <p:cNvSpPr/>
          <p:nvPr/>
        </p:nvSpPr>
        <p:spPr>
          <a:xfrm>
            <a:off x="4250724" y="409080"/>
            <a:ext cx="1585319" cy="303358"/>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予防計画の特徴</a:t>
            </a:r>
            <a:endParaRPr kumimoji="1" lang="ja-JP" altLang="en-US" sz="1200" dirty="0">
              <a:solidFill>
                <a:schemeClr val="tx1"/>
              </a:solidFill>
            </a:endParaRPr>
          </a:p>
        </p:txBody>
      </p:sp>
      <p:graphicFrame>
        <p:nvGraphicFramePr>
          <p:cNvPr id="18" name="表 17"/>
          <p:cNvGraphicFramePr>
            <a:graphicFrameLocks noGrp="1"/>
          </p:cNvGraphicFramePr>
          <p:nvPr>
            <p:extLst/>
          </p:nvPr>
        </p:nvGraphicFramePr>
        <p:xfrm>
          <a:off x="26196" y="2457375"/>
          <a:ext cx="9839439" cy="4389120"/>
        </p:xfrm>
        <a:graphic>
          <a:graphicData uri="http://schemas.openxmlformats.org/drawingml/2006/table">
            <a:tbl>
              <a:tblPr firstRow="1" bandRow="1">
                <a:tableStyleId>{2D5ABB26-0587-4C30-8999-92F81FD0307C}</a:tableStyleId>
              </a:tblPr>
              <a:tblGrid>
                <a:gridCol w="348657">
                  <a:extLst>
                    <a:ext uri="{9D8B030D-6E8A-4147-A177-3AD203B41FA5}">
                      <a16:colId xmlns:a16="http://schemas.microsoft.com/office/drawing/2014/main" val="670701019"/>
                    </a:ext>
                  </a:extLst>
                </a:gridCol>
                <a:gridCol w="1118953">
                  <a:extLst>
                    <a:ext uri="{9D8B030D-6E8A-4147-A177-3AD203B41FA5}">
                      <a16:colId xmlns:a16="http://schemas.microsoft.com/office/drawing/2014/main" val="1529772093"/>
                    </a:ext>
                  </a:extLst>
                </a:gridCol>
                <a:gridCol w="3909191">
                  <a:extLst>
                    <a:ext uri="{9D8B030D-6E8A-4147-A177-3AD203B41FA5}">
                      <a16:colId xmlns:a16="http://schemas.microsoft.com/office/drawing/2014/main" val="2872346969"/>
                    </a:ext>
                  </a:extLst>
                </a:gridCol>
                <a:gridCol w="4462638">
                  <a:extLst>
                    <a:ext uri="{9D8B030D-6E8A-4147-A177-3AD203B41FA5}">
                      <a16:colId xmlns:a16="http://schemas.microsoft.com/office/drawing/2014/main" val="2451517452"/>
                    </a:ext>
                  </a:extLst>
                </a:gridCol>
              </a:tblGrid>
              <a:tr h="1043378">
                <a:tc gridSpan="2">
                  <a:txBody>
                    <a:bodyPr/>
                    <a:lstStyle/>
                    <a:p>
                      <a:pPr algn="l"/>
                      <a:r>
                        <a:rPr kumimoji="1" lang="en-US" altLang="ja-JP" sz="1000" b="0" dirty="0" smtClean="0"/>
                        <a:t>【</a:t>
                      </a:r>
                      <a:r>
                        <a:rPr kumimoji="1" lang="ja-JP" altLang="en-US" sz="1000" b="0" dirty="0" smtClean="0"/>
                        <a:t>第２～４</a:t>
                      </a:r>
                      <a:r>
                        <a:rPr kumimoji="1" lang="en-US" altLang="ja-JP" sz="1000" b="0" dirty="0" smtClean="0"/>
                        <a:t>】</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p>
                    <a:p>
                      <a:r>
                        <a:rPr kumimoji="1" lang="ja-JP" altLang="en-US" sz="1000" b="0" dirty="0" smtClean="0"/>
                        <a:t>発生予防・まん延防止</a:t>
                      </a:r>
                    </a:p>
                    <a:p>
                      <a:r>
                        <a:rPr kumimoji="1" lang="ja-JP" altLang="en-US" sz="1000" b="0" dirty="0" smtClean="0"/>
                        <a:t>病原体等の情報収集等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kumimoji="1" lang="ja-JP" altLang="en-US"/>
                    </a:p>
                  </a:txBody>
                  <a:tcPr/>
                </a:tc>
                <a:tc>
                  <a:txBody>
                    <a:bodyPr/>
                    <a:lstStyle/>
                    <a:p>
                      <a:pPr marL="139303" indent="-139303">
                        <a:buFont typeface="Wingdings" panose="05000000000000000000" pitchFamily="2" charset="2"/>
                        <a:buChar char="ü"/>
                      </a:pPr>
                      <a:r>
                        <a:rPr lang="ja-JP" altLang="en-US" sz="900" b="1" dirty="0" smtClean="0">
                          <a:solidFill>
                            <a:schemeClr val="tx1"/>
                          </a:solidFill>
                        </a:rPr>
                        <a:t>感染症発生動向調査</a:t>
                      </a:r>
                      <a:r>
                        <a:rPr lang="en-US" altLang="ja-JP" sz="900" b="0" dirty="0" smtClean="0">
                          <a:solidFill>
                            <a:schemeClr val="tx1"/>
                          </a:solidFill>
                        </a:rPr>
                        <a:t>【</a:t>
                      </a:r>
                      <a:r>
                        <a:rPr lang="ja-JP" altLang="en-US" sz="900" b="0" dirty="0" smtClean="0">
                          <a:solidFill>
                            <a:schemeClr val="tx1"/>
                          </a:solidFill>
                        </a:rPr>
                        <a:t>第２</a:t>
                      </a:r>
                      <a:r>
                        <a:rPr lang="en-US" altLang="ja-JP" sz="900" b="0" dirty="0" smtClean="0">
                          <a:solidFill>
                            <a:schemeClr val="tx1"/>
                          </a:solidFill>
                        </a:rPr>
                        <a:t>】</a:t>
                      </a:r>
                    </a:p>
                    <a:p>
                      <a:r>
                        <a:rPr lang="ja-JP" altLang="en-US" sz="900" dirty="0" smtClean="0">
                          <a:solidFill>
                            <a:schemeClr val="tx1"/>
                          </a:solidFill>
                        </a:rPr>
                        <a:t>　 道は、患者情報・病原体情報を医療機関から感染症サーベイランスシ</a:t>
                      </a:r>
                      <a:endParaRPr lang="en-US" altLang="ja-JP" sz="900" dirty="0" smtClean="0">
                        <a:solidFill>
                          <a:schemeClr val="tx1"/>
                        </a:solidFill>
                      </a:endParaRPr>
                    </a:p>
                    <a:p>
                      <a:r>
                        <a:rPr lang="ja-JP" altLang="en-US" sz="900" dirty="0" smtClean="0">
                          <a:solidFill>
                            <a:schemeClr val="tx1"/>
                          </a:solidFill>
                        </a:rPr>
                        <a:t>　 ステムを活用した迅速かつ効果的な情報収集・分析を推進</a:t>
                      </a:r>
                      <a:endParaRPr lang="en-US" altLang="ja-JP" sz="900" b="1" dirty="0" smtClean="0">
                        <a:solidFill>
                          <a:schemeClr val="tx1"/>
                        </a:solidFill>
                      </a:endParaRPr>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rgbClr val="FF0000"/>
                          </a:solidFill>
                        </a:rPr>
                        <a:t>検疫所との連携</a:t>
                      </a:r>
                      <a:r>
                        <a:rPr lang="en-US" altLang="ja-JP" sz="900" b="0" dirty="0" smtClean="0">
                          <a:solidFill>
                            <a:srgbClr val="FF0000"/>
                          </a:solidFill>
                        </a:rPr>
                        <a:t>【</a:t>
                      </a:r>
                      <a:r>
                        <a:rPr lang="ja-JP" altLang="en-US" sz="900" b="0" dirty="0" smtClean="0">
                          <a:solidFill>
                            <a:srgbClr val="FF0000"/>
                          </a:solidFill>
                        </a:rPr>
                        <a:t>第２</a:t>
                      </a:r>
                      <a:r>
                        <a:rPr lang="en-US" altLang="ja-JP" sz="900" b="0" dirty="0" smtClean="0">
                          <a:solidFill>
                            <a:srgbClr val="FF0000"/>
                          </a:solidFill>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900" dirty="0" smtClean="0">
                          <a:solidFill>
                            <a:schemeClr val="tx1"/>
                          </a:solidFill>
                        </a:rPr>
                        <a:t>　 道は、連携協議会等を活用し、検疫所との連携体制を構築</a:t>
                      </a:r>
                      <a:endParaRPr lang="en-US" altLang="ja-JP" sz="900" dirty="0" smtClean="0">
                        <a:solidFill>
                          <a:schemeClr val="tx1"/>
                        </a:solidFill>
                      </a:endParaRPr>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chemeClr val="tx1"/>
                          </a:solidFill>
                        </a:rPr>
                        <a:t>サーベイランスの活用</a:t>
                      </a:r>
                      <a:r>
                        <a:rPr lang="en-US" altLang="ja-JP" sz="900" b="0" dirty="0" smtClean="0">
                          <a:solidFill>
                            <a:schemeClr val="tx1"/>
                          </a:solidFill>
                        </a:rPr>
                        <a:t>【</a:t>
                      </a:r>
                      <a:r>
                        <a:rPr lang="ja-JP" altLang="en-US" sz="900" b="0" dirty="0" smtClean="0">
                          <a:solidFill>
                            <a:schemeClr val="tx1"/>
                          </a:solidFill>
                        </a:rPr>
                        <a:t>第４</a:t>
                      </a:r>
                      <a:r>
                        <a:rPr lang="en-US" altLang="ja-JP" sz="9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900" dirty="0" smtClean="0">
                          <a:solidFill>
                            <a:schemeClr val="tx1"/>
                          </a:solidFill>
                        </a:rPr>
                        <a:t>　 道は、医療機関に感染症サーベイランスシステム活用の働きかけ</a:t>
                      </a:r>
                      <a:endParaRPr lang="en-US" altLang="ja-JP"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t>積極的疫学調査</a:t>
                      </a:r>
                      <a:r>
                        <a:rPr lang="en-US" altLang="ja-JP" sz="900" b="0" dirty="0" smtClean="0"/>
                        <a:t>【</a:t>
                      </a:r>
                      <a:r>
                        <a:rPr lang="ja-JP" altLang="en-US" sz="900" b="0" dirty="0" smtClean="0"/>
                        <a:t>第３</a:t>
                      </a:r>
                      <a:r>
                        <a:rPr lang="en-US" altLang="ja-JP" sz="900" b="0" dirty="0" smtClean="0"/>
                        <a:t>】</a:t>
                      </a:r>
                      <a:endParaRPr lang="en-US" altLang="ja-JP" sz="900" b="1" dirty="0" smtClean="0"/>
                    </a:p>
                    <a:p>
                      <a:r>
                        <a:rPr lang="ja-JP" altLang="en-US" sz="900" b="1" dirty="0" smtClean="0">
                          <a:solidFill>
                            <a:srgbClr val="FF0000"/>
                          </a:solidFill>
                        </a:rPr>
                        <a:t>　 </a:t>
                      </a:r>
                      <a:r>
                        <a:rPr lang="ja-JP" altLang="en-US" sz="880" dirty="0" smtClean="0"/>
                        <a:t>道等は、積極的疫学調査を実施し、感染経路の特定に努めるとともに、ウイルスの</a:t>
                      </a:r>
                      <a:endParaRPr lang="en-US" altLang="ja-JP" sz="880" dirty="0" smtClean="0"/>
                    </a:p>
                    <a:p>
                      <a:r>
                        <a:rPr lang="en-US" altLang="ja-JP" sz="880" dirty="0" smtClean="0"/>
                        <a:t>      </a:t>
                      </a:r>
                      <a:r>
                        <a:rPr lang="ja-JP" altLang="en-US" sz="880" dirty="0" smtClean="0"/>
                        <a:t>特性を把握</a:t>
                      </a:r>
                      <a:endParaRPr lang="en-US" altLang="ja-JP" sz="880" dirty="0" smtClean="0"/>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rgbClr val="FF0000"/>
                          </a:solidFill>
                        </a:rPr>
                        <a:t>検疫所と連携した入国者への対応</a:t>
                      </a:r>
                      <a:r>
                        <a:rPr lang="en-US" altLang="ja-JP" sz="900" b="0" dirty="0" smtClean="0"/>
                        <a:t>【</a:t>
                      </a:r>
                      <a:r>
                        <a:rPr lang="ja-JP" altLang="en-US" sz="900" b="0" dirty="0" smtClean="0"/>
                        <a:t>第３</a:t>
                      </a:r>
                      <a:r>
                        <a:rPr lang="en-US" altLang="ja-JP" sz="900" b="0" dirty="0" smtClean="0"/>
                        <a:t>】</a:t>
                      </a:r>
                      <a:endParaRPr lang="en-US" altLang="ja-JP" sz="900" b="1" dirty="0" smtClean="0"/>
                    </a:p>
                    <a:p>
                      <a:r>
                        <a:rPr lang="ja-JP" altLang="en-US" sz="900" b="1" dirty="0" smtClean="0"/>
                        <a:t>　 </a:t>
                      </a:r>
                      <a:r>
                        <a:rPr lang="ja-JP" altLang="en-US" sz="900" b="0" dirty="0" smtClean="0"/>
                        <a:t>道は、</a:t>
                      </a:r>
                      <a:r>
                        <a:rPr lang="ja-JP" altLang="en-US" sz="900" dirty="0" smtClean="0"/>
                        <a:t>検疫所からの通知を受け、検疫所と連携の上、入国者・帰国者へ対応</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5450041"/>
                  </a:ext>
                </a:extLst>
              </a:tr>
              <a:tr h="7655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第５</a:t>
                      </a:r>
                      <a:r>
                        <a:rPr kumimoji="1" lang="en-US" altLang="ja-JP" sz="1000" b="0" dirty="0" smtClean="0"/>
                        <a:t>】</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endParaRPr kumimoji="1" lang="en-US" altLang="ja-JP" sz="1000" b="1" dirty="0" smtClean="0"/>
                    </a:p>
                    <a:p>
                      <a:pPr algn="ctr"/>
                      <a:r>
                        <a:rPr kumimoji="1" lang="ja-JP" altLang="en-US" sz="1000" b="0" dirty="0" smtClean="0"/>
                        <a:t>検査の実施体制等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kumimoji="1" lang="ja-JP" altLang="en-US"/>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民間検査機関等との連携</a:t>
                      </a:r>
                      <a:endParaRPr lang="en-US" altLang="ja-JP" sz="900" b="1" dirty="0" smtClean="0">
                        <a:solidFill>
                          <a:srgbClr val="FF0000"/>
                        </a:solidFill>
                      </a:endParaRPr>
                    </a:p>
                    <a:p>
                      <a:r>
                        <a:rPr lang="ja-JP" altLang="en-US" sz="900" dirty="0" smtClean="0">
                          <a:solidFill>
                            <a:schemeClr val="tx1"/>
                          </a:solidFill>
                        </a:rPr>
                        <a:t>　 道等は、民間検査機関等との検査等措置協定締結により体制整備</a:t>
                      </a:r>
                      <a:endParaRPr lang="en-US" altLang="ja-JP" sz="900" dirty="0" smtClean="0">
                        <a:solidFill>
                          <a:schemeClr val="tx1"/>
                        </a:solidFill>
                      </a:endParaRPr>
                    </a:p>
                    <a:p>
                      <a:pPr marL="139303" indent="-139303">
                        <a:buFont typeface="Wingdings" panose="05000000000000000000" pitchFamily="2" charset="2"/>
                        <a:buChar char="ü"/>
                      </a:pPr>
                      <a:r>
                        <a:rPr lang="ja-JP" altLang="en-US" sz="900" b="1" dirty="0" smtClean="0">
                          <a:solidFill>
                            <a:schemeClr val="tx1"/>
                          </a:solidFill>
                        </a:rPr>
                        <a:t>衛生研究所による検査の実施体制・検査能力の向上</a:t>
                      </a:r>
                      <a:endParaRPr lang="en-US" altLang="ja-JP" sz="900" b="1" dirty="0" smtClean="0">
                        <a:solidFill>
                          <a:schemeClr val="tx1"/>
                        </a:solidFill>
                      </a:endParaRPr>
                    </a:p>
                    <a:p>
                      <a:r>
                        <a:rPr lang="ja-JP" altLang="en-US" sz="900" dirty="0" smtClean="0">
                          <a:solidFill>
                            <a:schemeClr val="tx1"/>
                          </a:solidFill>
                        </a:rPr>
                        <a:t>　 ・道は、衛生研究所における計画的な人員の確保等の体制を整備</a:t>
                      </a:r>
                      <a:endParaRPr lang="en-US" altLang="ja-JP" sz="900" dirty="0" smtClean="0">
                        <a:solidFill>
                          <a:schemeClr val="tx1"/>
                        </a:solidFill>
                      </a:endParaRPr>
                    </a:p>
                    <a:p>
                      <a:r>
                        <a:rPr lang="ja-JP" altLang="en-US" sz="900" dirty="0" smtClean="0">
                          <a:solidFill>
                            <a:schemeClr val="tx1"/>
                          </a:solidFill>
                        </a:rPr>
                        <a:t>　 ・道は、研修や実践的な訓練を実施、検査試薬等の物品を確保</a:t>
                      </a:r>
                      <a:endParaRPr lang="en-US" altLang="ja-JP"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検査等措置協定に基づく検査体制</a:t>
                      </a:r>
                      <a:endParaRPr lang="en-US" altLang="ja-JP" sz="900" b="1" dirty="0" smtClean="0">
                        <a:solidFill>
                          <a:srgbClr val="FF0000"/>
                        </a:solidFill>
                      </a:endParaRPr>
                    </a:p>
                    <a:p>
                      <a:r>
                        <a:rPr lang="ja-JP" altLang="en-US" sz="900" dirty="0" smtClean="0"/>
                        <a:t>　 道等と協定を締結した民間検査機関又は医療機関による検査の実施</a:t>
                      </a:r>
                      <a:endParaRPr lang="en-US" altLang="ja-JP" sz="900" dirty="0" smtClean="0"/>
                    </a:p>
                    <a:p>
                      <a:pPr marL="139303" indent="-139303">
                        <a:buFont typeface="Wingdings" panose="05000000000000000000" pitchFamily="2" charset="2"/>
                        <a:buChar char="ü"/>
                      </a:pPr>
                      <a:r>
                        <a:rPr lang="ja-JP" altLang="en-US" sz="900" b="1" dirty="0" smtClean="0"/>
                        <a:t>衛生研究所における検査体制</a:t>
                      </a:r>
                      <a:endParaRPr lang="en-US" altLang="ja-JP" sz="900" b="1" dirty="0" smtClean="0"/>
                    </a:p>
                    <a:p>
                      <a:r>
                        <a:rPr lang="ja-JP" altLang="en-US" sz="900" dirty="0" smtClean="0"/>
                        <a:t>　 新興感染症の発生初期における検査の実施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0726085"/>
                  </a:ext>
                </a:extLst>
              </a:tr>
              <a:tr h="254735">
                <a:tc gridSpan="2">
                  <a:txBody>
                    <a:bodyPr/>
                    <a:lstStyle/>
                    <a:p>
                      <a:pPr algn="ctr"/>
                      <a:r>
                        <a:rPr kumimoji="1" lang="en-US" altLang="ja-JP" sz="1000" b="0" dirty="0" smtClean="0"/>
                        <a:t>【</a:t>
                      </a:r>
                      <a:r>
                        <a:rPr kumimoji="1" lang="ja-JP" altLang="en-US" sz="1000" b="0" dirty="0" smtClean="0"/>
                        <a:t>第６</a:t>
                      </a:r>
                      <a:r>
                        <a:rPr kumimoji="1" lang="en-US" altLang="ja-JP" sz="1000" b="0" dirty="0" smtClean="0"/>
                        <a:t>】</a:t>
                      </a:r>
                      <a:r>
                        <a:rPr kumimoji="1" lang="ja-JP" altLang="en-US" sz="1000" b="0" dirty="0" smtClean="0"/>
                        <a:t>医療提供体制</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hMerge="1">
                  <a:txBody>
                    <a:bodyPr/>
                    <a:lstStyle/>
                    <a:p>
                      <a:endParaRPr kumimoji="1" lang="ja-JP" altLang="en-US"/>
                    </a:p>
                  </a:txBody>
                  <a:tcPr/>
                </a:tc>
                <a:tc rowSpan="2">
                  <a:txBody>
                    <a:bodyPr/>
                    <a:lstStyle/>
                    <a:p>
                      <a:pPr marL="139303" indent="-139303">
                        <a:buFont typeface="Wingdings" panose="05000000000000000000" pitchFamily="2" charset="2"/>
                        <a:buChar char="ü"/>
                      </a:pPr>
                      <a:r>
                        <a:rPr lang="ja-JP" altLang="en-US" sz="900" b="1" dirty="0" smtClean="0"/>
                        <a:t>感染症に係る医療の提供体制</a:t>
                      </a:r>
                      <a:endParaRPr lang="en-US" altLang="ja-JP" sz="900" b="1" dirty="0" smtClean="0"/>
                    </a:p>
                    <a:p>
                      <a:r>
                        <a:rPr lang="ja-JP" altLang="en-US" sz="900" dirty="0" smtClean="0"/>
                        <a:t>　 第一種・第二種感染症指定医療機関で対応</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新興感染症の病床を確保する医療機関及び感染症患者以外の患者の受入等を担当する後方支援医療機関との医療措置協定の締結</a:t>
                      </a:r>
                      <a:endParaRPr lang="en-US" altLang="ja-JP" sz="900" b="1" dirty="0" smtClean="0">
                        <a:solidFill>
                          <a:srgbClr val="FF0000"/>
                        </a:solidFill>
                      </a:endParaRPr>
                    </a:p>
                    <a:p>
                      <a:r>
                        <a:rPr lang="ja-JP" altLang="en-US" sz="900" dirty="0" smtClean="0"/>
                        <a:t>　 道は、医療措置協定の締結により入院体制や後方支援体制を整備</a:t>
                      </a:r>
                      <a:r>
                        <a:rPr lang="ja-JP" altLang="en-US" sz="900" baseline="0" dirty="0" smtClean="0"/>
                        <a:t>  </a:t>
                      </a:r>
                      <a:endParaRPr lang="en-US" altLang="ja-JP" sz="900" baseline="0" dirty="0" smtClean="0"/>
                    </a:p>
                    <a:p>
                      <a:r>
                        <a:rPr lang="ja-JP" altLang="en-US" sz="900" dirty="0" smtClean="0"/>
                        <a:t>　 （第一種協定指定医療機関として指定）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医療措置協定に基づく病床確保及び後方支援</a:t>
                      </a:r>
                      <a:endParaRPr lang="en-US" altLang="ja-JP" sz="900" b="1" dirty="0" smtClean="0">
                        <a:solidFill>
                          <a:srgbClr val="FF0000"/>
                        </a:solidFill>
                      </a:endParaRPr>
                    </a:p>
                    <a:p>
                      <a:r>
                        <a:rPr lang="ja-JP" altLang="en-US" sz="900" dirty="0" smtClean="0"/>
                        <a:t>　 道からの要請による病床の確保及び後方支援の実施</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重症用病床や特に配慮が必要な患者等への医療の提供</a:t>
                      </a:r>
                      <a:endParaRPr lang="en-US" altLang="ja-JP" sz="900" b="1" dirty="0" smtClean="0">
                        <a:solidFill>
                          <a:srgbClr val="FF0000"/>
                        </a:solidFill>
                      </a:endParaRPr>
                    </a:p>
                    <a:p>
                      <a:r>
                        <a:rPr lang="ja-JP" altLang="en-US" sz="900" dirty="0" smtClean="0"/>
                        <a:t>　 重症者用の病床確保や特に配慮が必要な患者、感染症以外の患者に対する医療</a:t>
                      </a:r>
                      <a:endParaRPr lang="en-US" altLang="ja-JP" sz="900" dirty="0" smtClean="0"/>
                    </a:p>
                    <a:p>
                      <a:r>
                        <a:rPr lang="ja-JP" altLang="en-US" sz="900" dirty="0" smtClean="0"/>
                        <a:t>　 提供</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572740"/>
                  </a:ext>
                </a:extLst>
              </a:tr>
              <a:tr h="634720">
                <a:tc rowSpan="4">
                  <a:txBody>
                    <a:bodyPr/>
                    <a:lstStyle/>
                    <a:p>
                      <a:pPr algn="ct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r>
                        <a:rPr kumimoji="1" lang="ja-JP" altLang="en-US" sz="1000" b="1" dirty="0" smtClean="0">
                          <a:solidFill>
                            <a:srgbClr val="FF0000"/>
                          </a:solidFill>
                        </a:rPr>
                        <a:t>（以下新設）</a:t>
                      </a:r>
                      <a:endParaRPr kumimoji="1" lang="en-US" altLang="ja-JP" sz="1000" b="1" dirty="0" smtClean="0">
                        <a:solidFill>
                          <a:srgbClr val="FF0000"/>
                        </a:solidFill>
                      </a:endParaRPr>
                    </a:p>
                    <a:p>
                      <a:pPr algn="ctr"/>
                      <a:r>
                        <a:rPr kumimoji="1" lang="ja-JP" altLang="en-US" sz="1000" b="0" dirty="0" smtClean="0"/>
                        <a:t>入院・後方支援</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050149"/>
                  </a:ext>
                </a:extLst>
              </a:tr>
              <a:tr h="489200">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smtClean="0"/>
                        <a:t>発熱外来</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新興感染症の発熱外来を担当する医療機関との医療措置協定の締結</a:t>
                      </a:r>
                      <a:endParaRPr lang="en-US" altLang="ja-JP" sz="900" b="1" dirty="0" smtClean="0">
                        <a:solidFill>
                          <a:srgbClr val="FF0000"/>
                        </a:solidFill>
                      </a:endParaRPr>
                    </a:p>
                    <a:p>
                      <a:r>
                        <a:rPr lang="ja-JP" altLang="en-US" sz="900" dirty="0" smtClean="0"/>
                        <a:t>　 道は、医療措置協定の締結により発熱外来の体制を整備</a:t>
                      </a:r>
                      <a:endParaRPr lang="en-US" altLang="ja-JP" sz="900" dirty="0" smtClean="0"/>
                    </a:p>
                    <a:p>
                      <a:r>
                        <a:rPr lang="ja-JP" altLang="en-US" sz="900" dirty="0" smtClean="0"/>
                        <a:t>　（第二種協定指定医療機関として指定）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医療措置協定に基づく発熱外来の対応</a:t>
                      </a:r>
                      <a:endParaRPr lang="en-US" altLang="ja-JP" sz="900" b="1" dirty="0" smtClean="0">
                        <a:solidFill>
                          <a:srgbClr val="FF0000"/>
                        </a:solidFill>
                      </a:endParaRPr>
                    </a:p>
                    <a:p>
                      <a:r>
                        <a:rPr lang="ja-JP" altLang="en-US" sz="900" dirty="0" smtClean="0"/>
                        <a:t>　 道からの要請による発熱外来の実施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28893"/>
                  </a:ext>
                </a:extLst>
              </a:tr>
              <a:tr h="622618">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b="0" baseline="0" dirty="0" smtClean="0"/>
                        <a:t> </a:t>
                      </a:r>
                      <a:r>
                        <a:rPr kumimoji="1" lang="ja-JP" altLang="en-US" sz="1000" b="0" dirty="0" smtClean="0"/>
                        <a:t>自宅療養者等へ</a:t>
                      </a:r>
                      <a:endParaRPr kumimoji="1" lang="en-US" altLang="ja-JP" sz="1000" b="0" dirty="0" smtClean="0"/>
                    </a:p>
                    <a:p>
                      <a:pPr algn="l"/>
                      <a:r>
                        <a:rPr kumimoji="1" lang="en-US" altLang="ja-JP" sz="1000" b="0" baseline="0" dirty="0" smtClean="0"/>
                        <a:t> </a:t>
                      </a:r>
                      <a:r>
                        <a:rPr kumimoji="1" lang="ja-JP" altLang="en-US" sz="1000" b="0" dirty="0" smtClean="0"/>
                        <a:t>の医療の提供</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新興感染症の自宅療養者等（高齢者施設、障害者施設等）を担当する医療機関との医療措置協定の締結</a:t>
                      </a:r>
                      <a:endParaRPr lang="en-US" altLang="ja-JP" sz="900" b="1" dirty="0" smtClean="0">
                        <a:solidFill>
                          <a:srgbClr val="FF0000"/>
                        </a:solidFill>
                      </a:endParaRPr>
                    </a:p>
                    <a:p>
                      <a:r>
                        <a:rPr lang="ja-JP" altLang="en-US" sz="900" dirty="0" smtClean="0"/>
                        <a:t>　 道は、医療措置協定の締結により自宅療養者等への医療体制を整備</a:t>
                      </a:r>
                      <a:endParaRPr lang="en-US" altLang="ja-JP" sz="900" dirty="0" smtClean="0"/>
                    </a:p>
                    <a:p>
                      <a:r>
                        <a:rPr lang="ja-JP" altLang="en-US" sz="900" dirty="0" smtClean="0"/>
                        <a:t>　（第二種協定指定医療機関として指定）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医療措置協定に基づく自宅療養者等に対する医療提供の対応</a:t>
                      </a:r>
                      <a:endParaRPr lang="en-US" altLang="ja-JP" sz="900" b="1" dirty="0" smtClean="0">
                        <a:solidFill>
                          <a:srgbClr val="FF0000"/>
                        </a:solidFill>
                      </a:endParaRPr>
                    </a:p>
                    <a:p>
                      <a:r>
                        <a:rPr lang="ja-JP" altLang="en-US" sz="900" dirty="0" smtClean="0"/>
                        <a:t>　 道からの要請による自宅療養者等に対する医療提供の実施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574952"/>
                  </a:ext>
                </a:extLst>
              </a:tr>
              <a:tr h="489200">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smtClean="0"/>
                        <a:t>医療人材派遣</a:t>
                      </a:r>
                      <a:endParaRPr kumimoji="1" lang="en-US" altLang="ja-JP" sz="1000" b="0" dirty="0" smtClean="0"/>
                    </a:p>
                    <a:p>
                      <a:pPr algn="ctr"/>
                      <a:r>
                        <a:rPr kumimoji="1" lang="ja-JP" altLang="en-US" sz="900" b="0" dirty="0" smtClean="0"/>
                        <a:t>（第</a:t>
                      </a:r>
                      <a:r>
                        <a:rPr kumimoji="1" lang="en-US" altLang="ja-JP" sz="900" b="0" dirty="0" smtClean="0"/>
                        <a:t>13</a:t>
                      </a:r>
                      <a:r>
                        <a:rPr kumimoji="1" lang="ja-JP" altLang="en-US" sz="900" b="0" dirty="0" err="1" smtClean="0"/>
                        <a:t>にも</a:t>
                      </a:r>
                      <a:r>
                        <a:rPr kumimoji="1" lang="ja-JP" altLang="en-US" sz="900" b="0" dirty="0" smtClean="0"/>
                        <a:t>記載）</a:t>
                      </a:r>
                      <a:endParaRPr kumimoji="1" lang="ja-JP" altLang="en-US" sz="9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医療従事者の派遣を担当する医療機関との医療措置協定の締結</a:t>
                      </a:r>
                      <a:endParaRPr lang="en-US" altLang="ja-JP" sz="900" b="1" dirty="0" smtClean="0">
                        <a:solidFill>
                          <a:srgbClr val="FF0000"/>
                        </a:solidFill>
                      </a:endParaRPr>
                    </a:p>
                    <a:p>
                      <a:r>
                        <a:rPr lang="ja-JP" altLang="en-US" sz="900" dirty="0" smtClean="0"/>
                        <a:t>　 医療機関は、対応能力を高めるため自機関の医療従事者へ訓練・研</a:t>
                      </a:r>
                      <a:endParaRPr lang="en-US" altLang="ja-JP" sz="900" dirty="0" smtClean="0"/>
                    </a:p>
                    <a:p>
                      <a:r>
                        <a:rPr lang="ja-JP" altLang="en-US" sz="900" dirty="0" smtClean="0"/>
                        <a:t>　 修の実施</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医療措置協定に基づく医療人材の派遣</a:t>
                      </a:r>
                      <a:endParaRPr lang="en-US" altLang="ja-JP" sz="900" b="1" dirty="0" smtClean="0">
                        <a:solidFill>
                          <a:srgbClr val="FF0000"/>
                        </a:solidFill>
                      </a:endParaRPr>
                    </a:p>
                    <a:p>
                      <a:r>
                        <a:rPr lang="ja-JP" altLang="en-US" sz="900" dirty="0" smtClean="0"/>
                        <a:t>　 道からの要請による医療人材の派遣</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510803"/>
                  </a:ext>
                </a:extLst>
              </a:tr>
            </a:tbl>
          </a:graphicData>
        </a:graphic>
      </p:graphicFrame>
      <p:graphicFrame>
        <p:nvGraphicFramePr>
          <p:cNvPr id="11" name="表 10"/>
          <p:cNvGraphicFramePr>
            <a:graphicFrameLocks noGrp="1"/>
          </p:cNvGraphicFramePr>
          <p:nvPr>
            <p:extLst/>
          </p:nvPr>
        </p:nvGraphicFramePr>
        <p:xfrm>
          <a:off x="26196" y="1622967"/>
          <a:ext cx="9839439" cy="502920"/>
        </p:xfrm>
        <a:graphic>
          <a:graphicData uri="http://schemas.openxmlformats.org/drawingml/2006/table">
            <a:tbl>
              <a:tblPr firstRow="1" bandRow="1">
                <a:tableStyleId>{5940675A-B579-460E-94D1-54222C63F5DA}</a:tableStyleId>
              </a:tblPr>
              <a:tblGrid>
                <a:gridCol w="1483306">
                  <a:extLst>
                    <a:ext uri="{9D8B030D-6E8A-4147-A177-3AD203B41FA5}">
                      <a16:colId xmlns:a16="http://schemas.microsoft.com/office/drawing/2014/main" val="2377296164"/>
                    </a:ext>
                  </a:extLst>
                </a:gridCol>
                <a:gridCol w="8356133">
                  <a:extLst>
                    <a:ext uri="{9D8B030D-6E8A-4147-A177-3AD203B41FA5}">
                      <a16:colId xmlns:a16="http://schemas.microsoft.com/office/drawing/2014/main" val="3744296633"/>
                    </a:ext>
                  </a:extLst>
                </a:gridCol>
              </a:tblGrid>
              <a:tr h="457424">
                <a:tc>
                  <a:txBody>
                    <a:bodyPr/>
                    <a:lstStyle/>
                    <a:p>
                      <a:pPr>
                        <a:lnSpc>
                          <a:spcPts val="500"/>
                        </a:lnSpc>
                      </a:pPr>
                      <a:endParaRPr kumimoji="1" lang="en-US" altLang="ja-JP" sz="1000" dirty="0" smtClean="0"/>
                    </a:p>
                    <a:p>
                      <a:r>
                        <a:rPr kumimoji="1" lang="en-US" altLang="ja-JP" sz="1000" dirty="0" smtClean="0"/>
                        <a:t>【</a:t>
                      </a:r>
                      <a:r>
                        <a:rPr kumimoji="1" lang="ja-JP" altLang="en-US" sz="1000" dirty="0" smtClean="0"/>
                        <a:t>第１</a:t>
                      </a:r>
                      <a:r>
                        <a:rPr kumimoji="1" lang="en-US" altLang="ja-JP" sz="1000" dirty="0" smtClean="0"/>
                        <a:t>】</a:t>
                      </a:r>
                    </a:p>
                    <a:p>
                      <a:pPr algn="ctr"/>
                      <a:r>
                        <a:rPr kumimoji="1" lang="ja-JP" altLang="en-US" sz="1000" dirty="0" smtClean="0"/>
                        <a:t>基本的な方向</a:t>
                      </a:r>
                      <a:endParaRPr kumimoji="1" lang="ja-JP" altLang="en-US" sz="1000" dirty="0"/>
                    </a:p>
                  </a:txBody>
                  <a:tcPr>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道、保健所設置市、市町村、道民、医師等、獣医師等の果たすべき役割</a:t>
                      </a:r>
                      <a:endParaRPr kumimoji="1" lang="en-US" altLang="ja-JP" sz="900" b="1" dirty="0" smtClean="0">
                        <a:solidFill>
                          <a:schemeClr val="tx1"/>
                        </a:solidFill>
                      </a:endParaRPr>
                    </a:p>
                    <a:p>
                      <a:pPr marL="171450" indent="-171450">
                        <a:buFont typeface="Wingdings" panose="05000000000000000000" pitchFamily="2" charset="2"/>
                        <a:buChar char="ü"/>
                      </a:pPr>
                      <a:r>
                        <a:rPr kumimoji="1" lang="ja-JP" altLang="en-US" sz="900" b="1" dirty="0" smtClean="0">
                          <a:solidFill>
                            <a:schemeClr val="tx1"/>
                          </a:solidFill>
                        </a:rPr>
                        <a:t>予防接種の推進</a:t>
                      </a:r>
                      <a:endParaRPr kumimoji="1" lang="en-US" altLang="ja-JP" sz="900" b="1" dirty="0" smtClean="0">
                        <a:solidFill>
                          <a:schemeClr val="tx1"/>
                        </a:solidFill>
                      </a:endParaRPr>
                    </a:p>
                    <a:p>
                      <a:pPr marL="171450" indent="-171450">
                        <a:buFont typeface="Wingdings" panose="05000000000000000000" pitchFamily="2" charset="2"/>
                        <a:buChar char="ü"/>
                      </a:pPr>
                      <a:r>
                        <a:rPr kumimoji="1" lang="ja-JP" altLang="en-US" sz="900" b="1" dirty="0" smtClean="0">
                          <a:solidFill>
                            <a:srgbClr val="FF0000"/>
                          </a:solidFill>
                        </a:rPr>
                        <a:t>連携協議会の設置、数値目標の考え方</a:t>
                      </a:r>
                      <a:endParaRPr kumimoji="1" lang="en-US" altLang="ja-JP" sz="900" b="1" dirty="0" smtClean="0">
                        <a:solidFill>
                          <a:srgbClr val="FF0000"/>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202108"/>
                  </a:ext>
                </a:extLst>
              </a:tr>
            </a:tbl>
          </a:graphicData>
        </a:graphic>
      </p:graphicFrame>
      <p:sp>
        <p:nvSpPr>
          <p:cNvPr id="15" name="スライド番号プレースホルダー 3"/>
          <p:cNvSpPr>
            <a:spLocks noGrp="1"/>
          </p:cNvSpPr>
          <p:nvPr>
            <p:ph type="sldNum" sz="quarter" idx="12"/>
          </p:nvPr>
        </p:nvSpPr>
        <p:spPr>
          <a:xfrm>
            <a:off x="7677150" y="6238368"/>
            <a:ext cx="2228850" cy="707886"/>
          </a:xfrm>
        </p:spPr>
        <p:txBody>
          <a:bodyPr/>
          <a:lstStyle/>
          <a:p>
            <a:fld id="{0335A466-A7F2-4EC0-A3D7-79D080C32076}" type="slidenum">
              <a:rPr kumimoji="1" lang="ja-JP" altLang="en-US" smtClean="0"/>
              <a:t>1</a:t>
            </a:fld>
            <a:endParaRPr kumimoji="1" lang="ja-JP" altLang="en-US" dirty="0"/>
          </a:p>
        </p:txBody>
      </p:sp>
    </p:spTree>
    <p:extLst>
      <p:ext uri="{BB962C8B-B14F-4D97-AF65-F5344CB8AC3E}">
        <p14:creationId xmlns:p14="http://schemas.microsoft.com/office/powerpoint/2010/main" val="413274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9327" y="615142"/>
            <a:ext cx="9587345" cy="6145567"/>
          </a:xfrm>
          <a:prstGeom prst="rect">
            <a:avLst/>
          </a:prstGeom>
          <a:noFill/>
          <a:ln w="12700">
            <a:solidFill>
              <a:srgbClr val="002060"/>
            </a:solidFill>
          </a:ln>
        </p:spPr>
        <p:txBody>
          <a:bodyPr wrap="square" rtlCol="0" anchor="t" anchorCtr="0">
            <a:noAutofit/>
          </a:bodyPr>
          <a:lstStyle/>
          <a:p>
            <a:endParaRPr lang="ja-JP" altLang="ja-JP" dirty="0"/>
          </a:p>
        </p:txBody>
      </p:sp>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参考資料②</a:t>
            </a: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国が示す公的</a:t>
            </a:r>
            <a:r>
              <a:rPr lang="ja-JP" altLang="en-US" sz="1662" b="1" dirty="0">
                <a:latin typeface="游ゴシック" panose="020B0400000000000000" pitchFamily="50" charset="-128"/>
              </a:rPr>
              <a:t>医療機関等への</a:t>
            </a:r>
            <a:r>
              <a:rPr lang="ja-JP" altLang="en-US" sz="1662" b="1" dirty="0" smtClean="0">
                <a:latin typeface="游ゴシック" panose="020B0400000000000000" pitchFamily="50" charset="-128"/>
              </a:rPr>
              <a:t>通知の</a:t>
            </a:r>
            <a:r>
              <a:rPr lang="ja-JP" altLang="en-US" sz="1662" b="1" dirty="0">
                <a:latin typeface="游ゴシック" panose="020B0400000000000000" pitchFamily="50" charset="-128"/>
              </a:rPr>
              <a:t>ひな形（抜粋</a:t>
            </a:r>
            <a:r>
              <a:rPr lang="ja-JP" altLang="en-US"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6" name="テキスト ボックス 5"/>
          <p:cNvSpPr txBox="1"/>
          <p:nvPr/>
        </p:nvSpPr>
        <p:spPr>
          <a:xfrm>
            <a:off x="159327" y="1083333"/>
            <a:ext cx="9491749" cy="3231654"/>
          </a:xfrm>
          <a:prstGeom prst="rect">
            <a:avLst/>
          </a:prstGeom>
          <a:noFill/>
        </p:spPr>
        <p:txBody>
          <a:bodyPr wrap="square" rtlCol="0">
            <a:spAutoFit/>
          </a:bodyPr>
          <a:lstStyle/>
          <a:p>
            <a:pPr algn="r"/>
            <a:r>
              <a:rPr lang="ja-JP" altLang="en-US" sz="1200" dirty="0"/>
              <a:t>番 </a:t>
            </a:r>
            <a:r>
              <a:rPr lang="ja-JP" altLang="en-US" sz="1200" dirty="0" smtClean="0"/>
              <a:t>　　　　号</a:t>
            </a:r>
            <a:endParaRPr lang="ja-JP" altLang="en-US" sz="1200" dirty="0"/>
          </a:p>
          <a:p>
            <a:pPr algn="r"/>
            <a:r>
              <a:rPr lang="ja-JP" altLang="en-US" sz="1200" dirty="0"/>
              <a:t>年 </a:t>
            </a:r>
            <a:r>
              <a:rPr lang="ja-JP" altLang="en-US" sz="1200" dirty="0" smtClean="0"/>
              <a:t>　月 　日</a:t>
            </a:r>
            <a:endParaRPr lang="en-US" altLang="ja-JP" sz="1200" dirty="0" smtClean="0"/>
          </a:p>
          <a:p>
            <a:pPr algn="r"/>
            <a:endParaRPr lang="en-US" altLang="ja-JP" sz="1200" dirty="0"/>
          </a:p>
          <a:p>
            <a:r>
              <a:rPr lang="ja-JP" altLang="en-US" sz="1200" dirty="0" smtClean="0"/>
              <a:t>　　〇〇</a:t>
            </a:r>
            <a:r>
              <a:rPr lang="ja-JP" altLang="en-US" sz="1200" dirty="0"/>
              <a:t>（医療機関の管理者）</a:t>
            </a:r>
          </a:p>
          <a:p>
            <a:endParaRPr lang="en-US" altLang="ja-JP" sz="1200" dirty="0" smtClean="0"/>
          </a:p>
          <a:p>
            <a:r>
              <a:rPr lang="ja-JP" altLang="en-US" sz="1200" dirty="0" smtClean="0"/>
              <a:t> 　　　　　　　　　　　　　　　　　　　　　　　　　　　　　　　　　　　　　　　　　　　　　　　　　　　　　　　　　　　　　　　　　　　　　　　　　　　都道府県</a:t>
            </a:r>
            <a:r>
              <a:rPr lang="ja-JP" altLang="en-US" sz="1200" dirty="0"/>
              <a:t>知事 </a:t>
            </a:r>
          </a:p>
          <a:p>
            <a:pPr algn="ctr"/>
            <a:endParaRPr lang="en-US" altLang="ja-JP" sz="1200" dirty="0" smtClean="0"/>
          </a:p>
          <a:p>
            <a:pPr algn="ctr"/>
            <a:r>
              <a:rPr lang="ja-JP" altLang="en-US" sz="1200" dirty="0" smtClean="0"/>
              <a:t>感染症法</a:t>
            </a:r>
            <a:r>
              <a:rPr lang="ja-JP" altLang="en-US" sz="1200" dirty="0"/>
              <a:t>第</a:t>
            </a:r>
            <a:r>
              <a:rPr lang="en-US" altLang="ja-JP" sz="1200" dirty="0"/>
              <a:t>36</a:t>
            </a:r>
            <a:r>
              <a:rPr lang="ja-JP" altLang="en-US" sz="1200" dirty="0"/>
              <a:t>条の２第１項の規定に基づく通知について</a:t>
            </a:r>
          </a:p>
          <a:p>
            <a:endParaRPr lang="en-US" altLang="ja-JP" sz="1200" dirty="0" smtClean="0"/>
          </a:p>
          <a:p>
            <a:endParaRPr lang="en-US" altLang="ja-JP" sz="1200" dirty="0"/>
          </a:p>
          <a:p>
            <a:r>
              <a:rPr lang="ja-JP" altLang="en-US" sz="1200" dirty="0" smtClean="0"/>
              <a:t>　感染症</a:t>
            </a:r>
            <a:r>
              <a:rPr lang="ja-JP" altLang="en-US" sz="1200" dirty="0"/>
              <a:t>の予防及び感染症の患者に対する医療に関する法律（平成</a:t>
            </a:r>
            <a:r>
              <a:rPr lang="en-US" altLang="ja-JP" sz="1200" dirty="0"/>
              <a:t>10</a:t>
            </a:r>
            <a:r>
              <a:rPr lang="ja-JP" altLang="en-US" sz="1200" dirty="0"/>
              <a:t>年法律第</a:t>
            </a:r>
            <a:r>
              <a:rPr lang="en-US" altLang="ja-JP" sz="1200" dirty="0"/>
              <a:t>114</a:t>
            </a:r>
            <a:r>
              <a:rPr lang="ja-JP" altLang="en-US" sz="1200" dirty="0"/>
              <a:t>号）第</a:t>
            </a:r>
            <a:r>
              <a:rPr lang="en-US" altLang="ja-JP" sz="1200" dirty="0"/>
              <a:t>36</a:t>
            </a:r>
            <a:r>
              <a:rPr lang="ja-JP" altLang="en-US" sz="1200" dirty="0" smtClean="0"/>
              <a:t>条の</a:t>
            </a:r>
            <a:r>
              <a:rPr lang="ja-JP" altLang="en-US" sz="1200" dirty="0"/>
              <a:t>２第１項の規定に基づき、新型インフルエンザ等感染症等発生等公表期間において講ず</a:t>
            </a:r>
            <a:r>
              <a:rPr lang="ja-JP" altLang="en-US" sz="1200" dirty="0" smtClean="0"/>
              <a:t>べき措置</a:t>
            </a:r>
            <a:r>
              <a:rPr lang="ja-JP" altLang="en-US" sz="1200" dirty="0"/>
              <a:t>等について、下記のとおり通知する</a:t>
            </a:r>
            <a:r>
              <a:rPr lang="ja-JP" altLang="en-US" sz="1200" dirty="0" smtClean="0"/>
              <a:t>。</a:t>
            </a:r>
            <a:endParaRPr lang="en-US" altLang="ja-JP" sz="1200" dirty="0" smtClean="0"/>
          </a:p>
          <a:p>
            <a:endParaRPr lang="ja-JP" altLang="en-US" sz="1200" dirty="0"/>
          </a:p>
          <a:p>
            <a:pPr algn="ctr"/>
            <a:r>
              <a:rPr lang="ja-JP" altLang="en-US" sz="1200" dirty="0"/>
              <a:t>記</a:t>
            </a:r>
          </a:p>
          <a:p>
            <a:endParaRPr lang="en-US" altLang="ja-JP" sz="1200" dirty="0" smtClean="0"/>
          </a:p>
          <a:p>
            <a:r>
              <a:rPr lang="ja-JP" altLang="en-US" sz="1200" dirty="0" smtClean="0"/>
              <a:t>１ </a:t>
            </a:r>
            <a:r>
              <a:rPr lang="ja-JP" altLang="en-US" sz="1200" dirty="0"/>
              <a:t>講ずべき措置の内容</a:t>
            </a:r>
          </a:p>
          <a:p>
            <a:r>
              <a:rPr lang="ja-JP" altLang="en-US" sz="1200" dirty="0" smtClean="0"/>
              <a:t>　一 </a:t>
            </a:r>
            <a:r>
              <a:rPr lang="ja-JP" altLang="en-US" sz="1200" dirty="0"/>
              <a:t>病床の確保</a:t>
            </a:r>
            <a:r>
              <a:rPr kumimoji="1" lang="ja-JP" altLang="en-US" sz="1200" dirty="0" smtClean="0"/>
              <a:t>　　</a:t>
            </a:r>
            <a:endParaRPr kumimoji="1" lang="ja-JP" altLang="en-US" sz="1200" dirty="0"/>
          </a:p>
        </p:txBody>
      </p:sp>
      <p:graphicFrame>
        <p:nvGraphicFramePr>
          <p:cNvPr id="10" name="表 9"/>
          <p:cNvGraphicFramePr>
            <a:graphicFrameLocks noGrp="1"/>
          </p:cNvGraphicFramePr>
          <p:nvPr>
            <p:extLst/>
          </p:nvPr>
        </p:nvGraphicFramePr>
        <p:xfrm>
          <a:off x="520698" y="4285780"/>
          <a:ext cx="8864601" cy="2291080"/>
        </p:xfrm>
        <a:graphic>
          <a:graphicData uri="http://schemas.openxmlformats.org/drawingml/2006/table">
            <a:tbl>
              <a:tblPr firstRow="1" bandRow="1">
                <a:tableStyleId>{5940675A-B579-460E-94D1-54222C63F5DA}</a:tableStyleId>
              </a:tblPr>
              <a:tblGrid>
                <a:gridCol w="1521861">
                  <a:extLst>
                    <a:ext uri="{9D8B030D-6E8A-4147-A177-3AD203B41FA5}">
                      <a16:colId xmlns:a16="http://schemas.microsoft.com/office/drawing/2014/main" val="4109307921"/>
                    </a:ext>
                  </a:extLst>
                </a:gridCol>
                <a:gridCol w="3685140">
                  <a:extLst>
                    <a:ext uri="{9D8B030D-6E8A-4147-A177-3AD203B41FA5}">
                      <a16:colId xmlns:a16="http://schemas.microsoft.com/office/drawing/2014/main" val="3387041997"/>
                    </a:ext>
                  </a:extLst>
                </a:gridCol>
                <a:gridCol w="3657600">
                  <a:extLst>
                    <a:ext uri="{9D8B030D-6E8A-4147-A177-3AD203B41FA5}">
                      <a16:colId xmlns:a16="http://schemas.microsoft.com/office/drawing/2014/main" val="3393392530"/>
                    </a:ext>
                  </a:extLst>
                </a:gridCol>
              </a:tblGrid>
              <a:tr h="370840">
                <a:tc rowSpan="2">
                  <a:txBody>
                    <a:bodyPr/>
                    <a:lstStyle/>
                    <a:p>
                      <a:r>
                        <a:rPr kumimoji="1" lang="ja-JP" altLang="en-US" sz="1200" dirty="0" smtClean="0"/>
                        <a:t>対応時期</a:t>
                      </a:r>
                      <a:endParaRPr kumimoji="1" lang="en-US" altLang="ja-JP" sz="1200" dirty="0" smtClean="0"/>
                    </a:p>
                    <a:p>
                      <a:r>
                        <a:rPr kumimoji="1" lang="ja-JP" altLang="en-US" sz="1200" dirty="0" smtClean="0"/>
                        <a:t>（目途）</a:t>
                      </a:r>
                      <a:endParaRPr kumimoji="1" lang="ja-JP" altLang="en-US" sz="1200" dirty="0"/>
                    </a:p>
                  </a:txBody>
                  <a:tcPr/>
                </a:tc>
                <a:tc rowSpan="2">
                  <a:txBody>
                    <a:bodyPr/>
                    <a:lstStyle/>
                    <a:p>
                      <a:r>
                        <a:rPr kumimoji="1" lang="ja-JP" altLang="en-US" sz="1200" dirty="0" smtClean="0"/>
                        <a:t>流行初期期間経過後（新型インフルエンザ等感染症等に係る発生等の公表が行われてから６か月以内）</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926039635"/>
                  </a:ext>
                </a:extLst>
              </a:tr>
              <a:tr h="370840">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200" dirty="0" smtClean="0"/>
                        <a:t>流行初期期間（新型インフルエンザ等感染症等に係る発生等の公表が行われてから３か月程度）の対応</a:t>
                      </a:r>
                      <a:endParaRPr kumimoji="1" lang="ja-JP" altLang="en-US" sz="1200" dirty="0"/>
                    </a:p>
                  </a:txBody>
                  <a:tcPr/>
                </a:tc>
                <a:extLst>
                  <a:ext uri="{0D108BD9-81ED-4DB2-BD59-A6C34878D82A}">
                    <a16:rowId xmlns:a16="http://schemas.microsoft.com/office/drawing/2014/main" val="4190448199"/>
                  </a:ext>
                </a:extLst>
              </a:tr>
              <a:tr h="370840">
                <a:tc>
                  <a:txBody>
                    <a:bodyPr/>
                    <a:lstStyle/>
                    <a:p>
                      <a:r>
                        <a:rPr kumimoji="1" lang="ja-JP" altLang="en-US" sz="1200" dirty="0" smtClean="0"/>
                        <a:t>対応の内容</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extLst>
                  <a:ext uri="{0D108BD9-81ED-4DB2-BD59-A6C34878D82A}">
                    <a16:rowId xmlns:a16="http://schemas.microsoft.com/office/drawing/2014/main" val="4286943089"/>
                  </a:ext>
                </a:extLst>
              </a:tr>
              <a:tr h="370840">
                <a:tc>
                  <a:txBody>
                    <a:bodyPr/>
                    <a:lstStyle/>
                    <a:p>
                      <a:r>
                        <a:rPr kumimoji="1" lang="ja-JP" altLang="en-US" sz="1200" dirty="0" smtClean="0"/>
                        <a:t>即応化の期間</a:t>
                      </a:r>
                      <a:endParaRPr kumimoji="1" lang="ja-JP" altLang="en-US" sz="1200" dirty="0"/>
                    </a:p>
                  </a:txBody>
                  <a:tcPr/>
                </a:tc>
                <a:tc>
                  <a:txBody>
                    <a:bodyPr/>
                    <a:lstStyle/>
                    <a:p>
                      <a:r>
                        <a:rPr kumimoji="1" lang="ja-JP" altLang="en-US" sz="1200" dirty="0" smtClean="0"/>
                        <a:t>甲からの要請後速やかに（２週間以内を目途に）即応化すること。</a:t>
                      </a:r>
                      <a:endParaRPr kumimoji="1" lang="ja-JP" altLang="en-US" sz="1200" dirty="0"/>
                    </a:p>
                  </a:txBody>
                  <a:tcPr/>
                </a:tc>
                <a:tc>
                  <a:txBody>
                    <a:bodyPr/>
                    <a:lstStyle/>
                    <a:p>
                      <a:r>
                        <a:rPr kumimoji="1" lang="ja-JP" altLang="en-US" sz="1200" dirty="0" smtClean="0"/>
                        <a:t>甲からの要請後速やかに（１週間以内を目途に）即応化すること</a:t>
                      </a:r>
                      <a:endParaRPr kumimoji="1" lang="ja-JP" altLang="en-US" sz="1200" dirty="0"/>
                    </a:p>
                  </a:txBody>
                  <a:tcPr/>
                </a:tc>
                <a:extLst>
                  <a:ext uri="{0D108BD9-81ED-4DB2-BD59-A6C34878D82A}">
                    <a16:rowId xmlns:a16="http://schemas.microsoft.com/office/drawing/2014/main" val="3137453283"/>
                  </a:ext>
                </a:extLst>
              </a:tr>
            </a:tbl>
          </a:graphicData>
        </a:graphic>
      </p:graphicFrame>
      <p:sp>
        <p:nvSpPr>
          <p:cNvPr id="2" name="スライド番号プレースホルダー 1"/>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55787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3720"/>
            <a:ext cx="9906000" cy="2838372"/>
          </a:xfrm>
          <a:prstGeom prst="rect">
            <a:avLst/>
          </a:prstGeom>
        </p:spPr>
      </p:pic>
      <p:sp>
        <p:nvSpPr>
          <p:cNvPr id="4" name="正方形/長方形 3"/>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財政支援措置①</a:t>
            </a:r>
            <a:r>
              <a:rPr lang="en-US" altLang="ja-JP"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9155" y="3800783"/>
            <a:ext cx="4315427" cy="2829320"/>
          </a:xfrm>
          <a:prstGeom prst="rect">
            <a:avLst/>
          </a:prstGeom>
        </p:spPr>
      </p:pic>
      <p:sp>
        <p:nvSpPr>
          <p:cNvPr id="6" name="正方形/長方形 5"/>
          <p:cNvSpPr/>
          <p:nvPr/>
        </p:nvSpPr>
        <p:spPr>
          <a:xfrm>
            <a:off x="2579155" y="6592311"/>
            <a:ext cx="4315427" cy="124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3706354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07" y="559844"/>
            <a:ext cx="9802593" cy="6032467"/>
          </a:xfrm>
          <a:prstGeom prst="rect">
            <a:avLst/>
          </a:prstGeom>
        </p:spPr>
      </p:pic>
      <p:sp>
        <p:nvSpPr>
          <p:cNvPr id="4" name="正方形/長方形 3"/>
          <p:cNvSpPr/>
          <p:nvPr/>
        </p:nvSpPr>
        <p:spPr>
          <a:xfrm>
            <a:off x="103407" y="74815"/>
            <a:ext cx="370418" cy="66418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65760" y="74815"/>
            <a:ext cx="9540240" cy="14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財政支援措置②</a:t>
            </a:r>
            <a:r>
              <a:rPr lang="en-US" altLang="ja-JP"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7" name="正方形/長方形 6"/>
          <p:cNvSpPr/>
          <p:nvPr/>
        </p:nvSpPr>
        <p:spPr>
          <a:xfrm>
            <a:off x="473825" y="559844"/>
            <a:ext cx="94321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390015" y="74815"/>
            <a:ext cx="2319250" cy="415498"/>
          </a:xfrm>
          <a:prstGeom prst="rect">
            <a:avLst/>
          </a:prstGeom>
          <a:solidFill>
            <a:schemeClr val="bg1"/>
          </a:solidFill>
        </p:spPr>
        <p:txBody>
          <a:bodyPr wrap="square" rtlCol="0">
            <a:spAutoFit/>
          </a:bodyPr>
          <a:lstStyle/>
          <a:p>
            <a:pPr algn="ctr"/>
            <a:r>
              <a:rPr kumimoji="1" lang="ja-JP" altLang="en-US" sz="1050" dirty="0" smtClean="0"/>
              <a:t>令和</a:t>
            </a:r>
            <a:r>
              <a:rPr kumimoji="1" lang="en-US" altLang="ja-JP" sz="1050" dirty="0" smtClean="0"/>
              <a:t>5</a:t>
            </a:r>
            <a:r>
              <a:rPr kumimoji="1" lang="ja-JP" altLang="en-US" sz="1050" dirty="0" smtClean="0"/>
              <a:t>年</a:t>
            </a:r>
            <a:r>
              <a:rPr kumimoji="1" lang="en-US" altLang="ja-JP" sz="1050" dirty="0" smtClean="0"/>
              <a:t>5</a:t>
            </a:r>
            <a:r>
              <a:rPr kumimoji="1" lang="ja-JP" altLang="en-US" sz="1050" dirty="0" smtClean="0"/>
              <a:t>月</a:t>
            </a:r>
            <a:r>
              <a:rPr kumimoji="1" lang="en-US" altLang="ja-JP" sz="1050" dirty="0" smtClean="0"/>
              <a:t>26</a:t>
            </a:r>
            <a:r>
              <a:rPr kumimoji="1" lang="ja-JP" altLang="en-US" sz="1050" dirty="0" smtClean="0"/>
              <a:t>日</a:t>
            </a:r>
            <a:endParaRPr kumimoji="1" lang="en-US" altLang="ja-JP" sz="1050" dirty="0" smtClean="0"/>
          </a:p>
          <a:p>
            <a:pPr algn="ctr"/>
            <a:r>
              <a:rPr kumimoji="1" lang="ja-JP" altLang="en-US" sz="1050" dirty="0" smtClean="0"/>
              <a:t>厚生労働省医療政策研修会資料抜粋</a:t>
            </a:r>
            <a:endParaRPr kumimoji="1" lang="ja-JP" altLang="en-US" sz="1050" dirty="0"/>
          </a:p>
        </p:txBody>
      </p:sp>
      <p:sp>
        <p:nvSpPr>
          <p:cNvPr id="9" name="スライド番号プレースホルダー 8"/>
          <p:cNvSpPr>
            <a:spLocks noGrp="1"/>
          </p:cNvSpPr>
          <p:nvPr>
            <p:ph type="sldNum" sz="quarter" idx="12"/>
          </p:nvPr>
        </p:nvSpPr>
        <p:spPr/>
        <p:txBody>
          <a:bodyPr/>
          <a:lstStyle/>
          <a:p>
            <a:r>
              <a:rPr kumimoji="1" lang="en-US" altLang="ja-JP" dirty="0" smtClean="0"/>
              <a:t>18</a:t>
            </a:r>
            <a:endParaRPr kumimoji="1" lang="ja-JP" altLang="en-US" dirty="0"/>
          </a:p>
        </p:txBody>
      </p:sp>
    </p:spTree>
    <p:extLst>
      <p:ext uri="{BB962C8B-B14F-4D97-AF65-F5344CB8AC3E}">
        <p14:creationId xmlns:p14="http://schemas.microsoft.com/office/powerpoint/2010/main" val="116515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nvPr>
        </p:nvGraphicFramePr>
        <p:xfrm>
          <a:off x="1384784" y="4286"/>
          <a:ext cx="8521216" cy="24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表 3"/>
          <p:cNvGraphicFramePr>
            <a:graphicFrameLocks noGrp="1"/>
          </p:cNvGraphicFramePr>
          <p:nvPr>
            <p:extLst/>
          </p:nvPr>
        </p:nvGraphicFramePr>
        <p:xfrm>
          <a:off x="24481" y="339771"/>
          <a:ext cx="9855749" cy="3992880"/>
        </p:xfrm>
        <a:graphic>
          <a:graphicData uri="http://schemas.openxmlformats.org/drawingml/2006/table">
            <a:tbl>
              <a:tblPr firstRow="1" bandRow="1">
                <a:tableStyleId>{5940675A-B579-460E-94D1-54222C63F5DA}</a:tableStyleId>
              </a:tblPr>
              <a:tblGrid>
                <a:gridCol w="1497777">
                  <a:extLst>
                    <a:ext uri="{9D8B030D-6E8A-4147-A177-3AD203B41FA5}">
                      <a16:colId xmlns:a16="http://schemas.microsoft.com/office/drawing/2014/main" val="1057065063"/>
                    </a:ext>
                  </a:extLst>
                </a:gridCol>
                <a:gridCol w="3866487">
                  <a:extLst>
                    <a:ext uri="{9D8B030D-6E8A-4147-A177-3AD203B41FA5}">
                      <a16:colId xmlns:a16="http://schemas.microsoft.com/office/drawing/2014/main" val="1237224739"/>
                    </a:ext>
                  </a:extLst>
                </a:gridCol>
                <a:gridCol w="4491485">
                  <a:extLst>
                    <a:ext uri="{9D8B030D-6E8A-4147-A177-3AD203B41FA5}">
                      <a16:colId xmlns:a16="http://schemas.microsoft.com/office/drawing/2014/main" val="1398626800"/>
                    </a:ext>
                  </a:extLst>
                </a:gridCol>
              </a:tblGrid>
              <a:tr h="48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第７</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000" b="1" dirty="0" smtClean="0">
                          <a:solidFill>
                            <a:srgbClr val="FF0000"/>
                          </a:solidFill>
                        </a:rPr>
                        <a:t>（新設）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　　移　送</a:t>
                      </a:r>
                      <a:endParaRPr kumimoji="1" lang="en-US" altLang="ja-JP" sz="1000" b="0"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移送体制の整備</a:t>
                      </a:r>
                      <a:endParaRPr lang="en-US" altLang="ja-JP" sz="900" b="1" dirty="0" smtClean="0">
                        <a:solidFill>
                          <a:srgbClr val="FF0000"/>
                        </a:solidFill>
                      </a:endParaRPr>
                    </a:p>
                    <a:p>
                      <a:r>
                        <a:rPr lang="ja-JP" altLang="en-US" sz="900" dirty="0" smtClean="0"/>
                        <a:t>　 道等は、消防機関や民間移送機関等との連携、役割分担を明確化</a:t>
                      </a:r>
                      <a:endParaRPr lang="en-US" altLang="ja-JP" sz="900" dirty="0" smtClean="0">
                        <a:solidFill>
                          <a:srgbClr val="FF0000"/>
                        </a:solidFill>
                      </a:endParaRPr>
                    </a:p>
                    <a:p>
                      <a:r>
                        <a:rPr lang="ja-JP" altLang="en-US" sz="900" dirty="0" smtClean="0"/>
                        <a:t>　 道等は、平時から移送訓練や演習を実施</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関係機関と連携した移送体制の取組強化</a:t>
                      </a:r>
                      <a:endParaRPr lang="en-US" altLang="ja-JP" sz="900" b="1" dirty="0" smtClean="0">
                        <a:solidFill>
                          <a:srgbClr val="FF0000"/>
                        </a:solidFill>
                      </a:endParaRPr>
                    </a:p>
                    <a:p>
                      <a:r>
                        <a:rPr lang="ja-JP" altLang="en-US" sz="900" dirty="0" smtClean="0"/>
                        <a:t>　 消防機関等と情報共有、連携した移送の実施</a:t>
                      </a:r>
                      <a:endParaRPr lang="en-US" altLang="ja-JP" sz="900" dirty="0" smtClean="0"/>
                    </a:p>
                    <a:p>
                      <a:endParaRPr lang="en-US" altLang="ja-JP" sz="900" dirty="0" smtClean="0"/>
                    </a:p>
                  </a:txBody>
                  <a:tcPr/>
                </a:tc>
                <a:extLst>
                  <a:ext uri="{0D108BD9-81ED-4DB2-BD59-A6C34878D82A}">
                    <a16:rowId xmlns:a16="http://schemas.microsoft.com/office/drawing/2014/main" val="2301686392"/>
                  </a:ext>
                </a:extLst>
              </a:tr>
              <a:tr h="372579">
                <a:tc>
                  <a:txBody>
                    <a:bodyPr/>
                    <a:lstStyle/>
                    <a:p>
                      <a:pPr algn="l"/>
                      <a:r>
                        <a:rPr kumimoji="1" lang="en-US" altLang="ja-JP" sz="1000" b="0" dirty="0" smtClean="0"/>
                        <a:t>【</a:t>
                      </a:r>
                      <a:r>
                        <a:rPr kumimoji="1" lang="ja-JP" altLang="en-US" sz="1000" b="0" dirty="0" smtClean="0"/>
                        <a:t>第８</a:t>
                      </a:r>
                      <a:r>
                        <a:rPr kumimoji="1" lang="en-US" altLang="ja-JP" sz="1000" b="0" dirty="0" smtClean="0"/>
                        <a:t>】</a:t>
                      </a:r>
                      <a:r>
                        <a:rPr kumimoji="1" lang="ja-JP" altLang="en-US" sz="1000" b="1" dirty="0" smtClean="0">
                          <a:solidFill>
                            <a:srgbClr val="FF0000"/>
                          </a:solidFill>
                        </a:rPr>
                        <a:t>（新設）</a:t>
                      </a:r>
                      <a:endParaRPr kumimoji="1" lang="en-US" altLang="ja-JP" sz="1000" b="1" dirty="0" smtClean="0">
                        <a:solidFill>
                          <a:srgbClr val="FF0000"/>
                        </a:solidFill>
                      </a:endParaRPr>
                    </a:p>
                    <a:p>
                      <a:pPr algn="l"/>
                      <a:r>
                        <a:rPr kumimoji="1" lang="ja-JP" altLang="en-US" sz="1000" b="0" dirty="0" smtClean="0"/>
                        <a:t>　　宿泊療養体制</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宿泊施設の確保</a:t>
                      </a:r>
                      <a:endParaRPr lang="en-US" altLang="ja-JP" sz="900" b="1" dirty="0" smtClean="0">
                        <a:solidFill>
                          <a:srgbClr val="FF0000"/>
                        </a:solidFill>
                      </a:endParaRPr>
                    </a:p>
                    <a:p>
                      <a:r>
                        <a:rPr lang="ja-JP" altLang="en-US" sz="900" dirty="0" smtClean="0"/>
                        <a:t>　 道は、民間宿泊業者等と宿泊施設確保措置協定締結により体制整備</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検査等措置協定に基づく宿泊施設の開設・運営等</a:t>
                      </a:r>
                      <a:endParaRPr lang="en-US" altLang="ja-JP" sz="900" b="1" dirty="0" smtClean="0">
                        <a:solidFill>
                          <a:srgbClr val="FF0000"/>
                        </a:solidFill>
                      </a:endParaRPr>
                    </a:p>
                    <a:p>
                      <a:r>
                        <a:rPr lang="ja-JP" altLang="en-US" sz="900" dirty="0" smtClean="0"/>
                        <a:t>　 協定に基づく宿泊施設の開設・運営等</a:t>
                      </a:r>
                      <a:endParaRPr lang="en-US" altLang="ja-JP" sz="900" dirty="0" smtClean="0"/>
                    </a:p>
                  </a:txBody>
                  <a:tcPr/>
                </a:tc>
                <a:extLst>
                  <a:ext uri="{0D108BD9-81ED-4DB2-BD59-A6C34878D82A}">
                    <a16:rowId xmlns:a16="http://schemas.microsoft.com/office/drawing/2014/main" val="1397776951"/>
                  </a:ext>
                </a:extLst>
              </a:tr>
              <a:tr h="601858">
                <a:tc>
                  <a:txBody>
                    <a:bodyPr/>
                    <a:lstStyle/>
                    <a:p>
                      <a:pPr algn="l"/>
                      <a:r>
                        <a:rPr kumimoji="1" lang="en-US" altLang="ja-JP" sz="1000" b="0" dirty="0" smtClean="0"/>
                        <a:t>【</a:t>
                      </a:r>
                      <a:r>
                        <a:rPr kumimoji="1" lang="ja-JP" altLang="en-US" sz="1000" b="0" dirty="0" smtClean="0"/>
                        <a:t>第９</a:t>
                      </a:r>
                      <a:r>
                        <a:rPr kumimoji="1" lang="en-US" altLang="ja-JP" sz="1000" b="0" dirty="0" smtClean="0"/>
                        <a:t>】</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療養生活等の環境整備</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健康観察や生活支援を実施する体制の整備</a:t>
                      </a:r>
                      <a:endParaRPr lang="en-US" altLang="ja-JP" sz="900" b="1" dirty="0" smtClean="0">
                        <a:solidFill>
                          <a:srgbClr val="FF0000"/>
                        </a:solidFill>
                      </a:endParaRPr>
                    </a:p>
                    <a:p>
                      <a:r>
                        <a:rPr lang="ja-JP" altLang="en-US" sz="900" dirty="0" smtClean="0"/>
                        <a:t>　 道等は、医療機関や民間企業等への業務委託等による体制整備</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高齢者施設や障害者施設等における感染対策の準備</a:t>
                      </a:r>
                      <a:endParaRPr lang="en-US" altLang="ja-JP" sz="900" b="1" dirty="0" smtClean="0">
                        <a:solidFill>
                          <a:srgbClr val="FF0000"/>
                        </a:solidFill>
                      </a:endParaRPr>
                    </a:p>
                    <a:p>
                      <a:r>
                        <a:rPr lang="ja-JP" altLang="en-US" sz="900" dirty="0" smtClean="0"/>
                        <a:t>　 道等は、医療措置協定を締結した医療機関と連携し助言　</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健康観察や生活支援の取組強化</a:t>
                      </a:r>
                      <a:endParaRPr lang="en-US" altLang="ja-JP" sz="900" b="1" dirty="0" smtClean="0">
                        <a:solidFill>
                          <a:srgbClr val="FF0000"/>
                        </a:solidFill>
                      </a:endParaRPr>
                    </a:p>
                    <a:p>
                      <a:r>
                        <a:rPr lang="ja-JP" altLang="en-US" sz="900" dirty="0" smtClean="0"/>
                        <a:t>　 医療機関等と連携した健康観察や生活支援の実施</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高齢者施設や障害者施設等における感染対策の徹底</a:t>
                      </a:r>
                      <a:endParaRPr lang="en-US" altLang="ja-JP" sz="900" b="1" dirty="0" smtClean="0">
                        <a:solidFill>
                          <a:srgbClr val="FF0000"/>
                        </a:solidFill>
                      </a:endParaRPr>
                    </a:p>
                    <a:p>
                      <a:r>
                        <a:rPr lang="ja-JP" altLang="en-US" sz="900" dirty="0" smtClean="0"/>
                        <a:t>　 施設内で感染がまん延しない環境の整備</a:t>
                      </a:r>
                      <a:endParaRPr lang="en-US" altLang="ja-JP" sz="900" dirty="0" smtClean="0"/>
                    </a:p>
                  </a:txBody>
                  <a:tcPr/>
                </a:tc>
                <a:extLst>
                  <a:ext uri="{0D108BD9-81ED-4DB2-BD59-A6C34878D82A}">
                    <a16:rowId xmlns:a16="http://schemas.microsoft.com/office/drawing/2014/main" val="596734798"/>
                  </a:ext>
                </a:extLst>
              </a:tr>
              <a:tr h="730827">
                <a:tc>
                  <a:txBody>
                    <a:bodyPr/>
                    <a:lstStyle/>
                    <a:p>
                      <a:pPr algn="l"/>
                      <a:r>
                        <a:rPr kumimoji="1" lang="en-US" altLang="ja-JP" sz="1000" b="0" dirty="0" smtClean="0"/>
                        <a:t>【</a:t>
                      </a:r>
                      <a:r>
                        <a:rPr kumimoji="1" lang="ja-JP" altLang="en-US" sz="1000" b="0" dirty="0" smtClean="0"/>
                        <a:t>第</a:t>
                      </a:r>
                      <a:r>
                        <a:rPr kumimoji="1" lang="en-US" altLang="ja-JP" sz="1000" b="0" dirty="0" smtClean="0"/>
                        <a:t>10】</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総合調整・指示</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知事による総合調整、指示</a:t>
                      </a:r>
                      <a:endParaRPr lang="en-US" altLang="ja-JP" sz="900" b="1" dirty="0" smtClean="0">
                        <a:solidFill>
                          <a:srgbClr val="FF0000"/>
                        </a:solidFill>
                      </a:endParaRPr>
                    </a:p>
                    <a:p>
                      <a:r>
                        <a:rPr lang="ja-JP" altLang="en-US" sz="900" dirty="0" smtClean="0"/>
                        <a:t>　 ・知事は、感染症対策全般について、保健所設置市長、市町村長及び</a:t>
                      </a:r>
                      <a:endParaRPr lang="en-US" altLang="ja-JP" sz="900" dirty="0" smtClean="0"/>
                    </a:p>
                    <a:p>
                      <a:r>
                        <a:rPr lang="ja-JP" altLang="en-US" sz="900" dirty="0" smtClean="0"/>
                        <a:t>　　 関係機関に対して総合調整を図る</a:t>
                      </a:r>
                      <a:endParaRPr lang="en-US" altLang="ja-JP" sz="900" dirty="0" smtClean="0"/>
                    </a:p>
                    <a:p>
                      <a:r>
                        <a:rPr lang="ja-JP" altLang="en-US" sz="900" dirty="0" smtClean="0"/>
                        <a:t>　 ・知事は、連携協議会等を活用し、入院調整等の体制整備に係る総合</a:t>
                      </a:r>
                      <a:endParaRPr lang="en-US" altLang="ja-JP" sz="900" dirty="0" smtClean="0"/>
                    </a:p>
                    <a:p>
                      <a:r>
                        <a:rPr lang="ja-JP" altLang="en-US" sz="900" dirty="0" smtClean="0"/>
                        <a:t>　　 調整を行う</a:t>
                      </a:r>
                      <a:endParaRPr lang="en-US" altLang="ja-JP" sz="900" dirty="0" smtClean="0">
                        <a:solidFill>
                          <a:srgbClr val="FF0000"/>
                        </a:solidFill>
                      </a:endParaRPr>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知事による総合調整、指示</a:t>
                      </a:r>
                      <a:endParaRPr lang="en-US" altLang="ja-JP" sz="900" b="1" dirty="0" smtClean="0">
                        <a:solidFill>
                          <a:srgbClr val="FF0000"/>
                        </a:solidFill>
                      </a:endParaRPr>
                    </a:p>
                    <a:p>
                      <a:r>
                        <a:rPr lang="ja-JP" altLang="en-US" sz="900" dirty="0" smtClean="0"/>
                        <a:t>　 ・感染症対策の実施は、道が主体となり総合調整を実施</a:t>
                      </a:r>
                      <a:endParaRPr lang="en-US" altLang="ja-JP" sz="900" strike="sngStrike" dirty="0" smtClean="0">
                        <a:solidFill>
                          <a:srgbClr val="FF0000"/>
                        </a:solidFill>
                      </a:endParaRPr>
                    </a:p>
                    <a:p>
                      <a:r>
                        <a:rPr lang="ja-JP" altLang="en-US" sz="900" dirty="0" smtClean="0"/>
                        <a:t>　 ・道民の生死に直結する緊急性を有する場合に限り、保健所設置市長に対して入</a:t>
                      </a:r>
                      <a:endParaRPr lang="en-US" altLang="ja-JP" sz="900" dirty="0" smtClean="0"/>
                    </a:p>
                    <a:p>
                      <a:r>
                        <a:rPr lang="ja-JP" altLang="en-US" sz="900" dirty="0" smtClean="0"/>
                        <a:t>　　 院勧告や入院措置の実施を指示</a:t>
                      </a:r>
                      <a:endParaRPr lang="en-US" altLang="ja-JP" sz="900" dirty="0" smtClean="0"/>
                    </a:p>
                    <a:p>
                      <a:r>
                        <a:rPr lang="ja-JP" altLang="en-US" sz="900" dirty="0" smtClean="0"/>
                        <a:t>　　 </a:t>
                      </a:r>
                      <a:endParaRPr lang="en-US" altLang="ja-JP" sz="900" dirty="0" smtClean="0"/>
                    </a:p>
                  </a:txBody>
                  <a:tcPr/>
                </a:tc>
                <a:extLst>
                  <a:ext uri="{0D108BD9-81ED-4DB2-BD59-A6C34878D82A}">
                    <a16:rowId xmlns:a16="http://schemas.microsoft.com/office/drawing/2014/main" val="464832794"/>
                  </a:ext>
                </a:extLst>
              </a:tr>
              <a:tr h="37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a:t>
                      </a:r>
                      <a:r>
                        <a:rPr kumimoji="1" lang="en-US" altLang="ja-JP" sz="1000" b="0" dirty="0" smtClean="0"/>
                        <a:t>11】</a:t>
                      </a:r>
                      <a:r>
                        <a:rPr kumimoji="1" lang="ja-JP" altLang="en-US" sz="1000" b="1" dirty="0" smtClean="0">
                          <a:solidFill>
                            <a:srgbClr val="FF0000"/>
                          </a:solidFill>
                        </a:rPr>
                        <a:t>（新設）</a:t>
                      </a:r>
                      <a:endParaRPr kumimoji="1" lang="en-US" altLang="ja-JP" sz="1000" b="1" dirty="0" smtClean="0">
                        <a:solidFill>
                          <a:srgbClr val="FF0000"/>
                        </a:solidFill>
                      </a:endParaRPr>
                    </a:p>
                    <a:p>
                      <a:pPr algn="l"/>
                      <a:r>
                        <a:rPr kumimoji="1" lang="ja-JP" altLang="en-US" sz="1000" b="0" dirty="0" smtClean="0"/>
                        <a:t>　　物資の確保</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個人防護具等の確保</a:t>
                      </a:r>
                      <a:endParaRPr lang="en-US" altLang="ja-JP" sz="900" b="1" dirty="0" smtClean="0">
                        <a:solidFill>
                          <a:srgbClr val="FF0000"/>
                        </a:solidFill>
                      </a:endParaRPr>
                    </a:p>
                    <a:p>
                      <a:r>
                        <a:rPr lang="ja-JP" altLang="en-US" sz="900" dirty="0" smtClean="0"/>
                        <a:t>　 ・道等は、個人防護具等の感染症対策物資等が不足しない対策を構築</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個人防護具等の供給</a:t>
                      </a:r>
                      <a:endParaRPr lang="en-US" altLang="ja-JP" sz="900" b="1" dirty="0" smtClean="0">
                        <a:solidFill>
                          <a:srgbClr val="FF0000"/>
                        </a:solidFill>
                      </a:endParaRPr>
                    </a:p>
                    <a:p>
                      <a:r>
                        <a:rPr lang="ja-JP" altLang="en-US" sz="900" dirty="0" smtClean="0"/>
                        <a:t>　 道は個人防護具等の医療機関への供給、流通のため、当該物資を確保</a:t>
                      </a:r>
                      <a:endParaRPr lang="en-US" altLang="ja-JP" sz="900" dirty="0" smtClean="0"/>
                    </a:p>
                  </a:txBody>
                  <a:tcPr/>
                </a:tc>
                <a:extLst>
                  <a:ext uri="{0D108BD9-81ED-4DB2-BD59-A6C34878D82A}">
                    <a16:rowId xmlns:a16="http://schemas.microsoft.com/office/drawing/2014/main" val="644219624"/>
                  </a:ext>
                </a:extLst>
              </a:tr>
              <a:tr h="601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40" b="0" dirty="0" smtClean="0"/>
                        <a:t>【</a:t>
                      </a:r>
                      <a:r>
                        <a:rPr kumimoji="1" lang="ja-JP" altLang="en-US" sz="940" b="0" dirty="0" smtClean="0"/>
                        <a:t>第</a:t>
                      </a:r>
                      <a:r>
                        <a:rPr kumimoji="1" lang="en-US" altLang="ja-JP" sz="940" b="0" dirty="0" smtClean="0"/>
                        <a:t>13】</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p>
                    <a:p>
                      <a:pPr algn="l"/>
                      <a:r>
                        <a:rPr kumimoji="1" lang="ja-JP" altLang="en-US" sz="940" b="0" dirty="0" smtClean="0"/>
                        <a:t>人材の養成・資質の向上</a:t>
                      </a:r>
                      <a:endParaRPr kumimoji="1" lang="en-US" altLang="ja-JP" sz="94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感染症に関する人材の養成及び資質の向上</a:t>
                      </a:r>
                      <a:endParaRPr lang="en-US" altLang="ja-JP" sz="900" b="1" dirty="0" smtClean="0">
                        <a:solidFill>
                          <a:srgbClr val="FF0000"/>
                        </a:solidFill>
                      </a:endParaRPr>
                    </a:p>
                    <a:p>
                      <a:r>
                        <a:rPr lang="ja-JP" altLang="en-US" sz="900" dirty="0" smtClean="0"/>
                        <a:t>　</a:t>
                      </a:r>
                      <a:r>
                        <a:rPr lang="ja-JP" altLang="en-US" sz="900" dirty="0" smtClean="0">
                          <a:solidFill>
                            <a:srgbClr val="FF0000"/>
                          </a:solidFill>
                        </a:rPr>
                        <a:t> </a:t>
                      </a:r>
                      <a:r>
                        <a:rPr lang="ja-JP" altLang="en-US" sz="900" dirty="0" smtClean="0"/>
                        <a:t>・道等は、</a:t>
                      </a:r>
                      <a:r>
                        <a:rPr lang="ja-JP" altLang="en-US" sz="880" dirty="0" smtClean="0"/>
                        <a:t>感染症対策等に関する研修を実施</a:t>
                      </a:r>
                      <a:endParaRPr lang="en-US" altLang="ja-JP" sz="880" dirty="0" smtClean="0"/>
                    </a:p>
                    <a:p>
                      <a:r>
                        <a:rPr lang="ja-JP" altLang="en-US" sz="880" dirty="0" smtClean="0"/>
                        <a:t>　 ・道等は、国等が開催する研修に職員を派遣</a:t>
                      </a:r>
                      <a:endParaRPr lang="en-US" altLang="ja-JP" sz="900" dirty="0" smtClean="0"/>
                    </a:p>
                    <a:p>
                      <a:r>
                        <a:rPr lang="ja-JP" altLang="en-US" sz="900" dirty="0" smtClean="0"/>
                        <a:t>　 ・</a:t>
                      </a:r>
                      <a:r>
                        <a:rPr lang="ja-JP" altLang="en-US" sz="900" dirty="0" smtClean="0">
                          <a:solidFill>
                            <a:srgbClr val="FF0000"/>
                          </a:solidFill>
                        </a:rPr>
                        <a:t>保健所は</a:t>
                      </a:r>
                      <a:r>
                        <a:rPr lang="en-US" altLang="ja-JP" sz="900" dirty="0" smtClean="0">
                          <a:solidFill>
                            <a:srgbClr val="FF0000"/>
                          </a:solidFill>
                        </a:rPr>
                        <a:t>IHEAT</a:t>
                      </a:r>
                      <a:r>
                        <a:rPr lang="ja-JP" altLang="en-US" sz="900" dirty="0" smtClean="0">
                          <a:solidFill>
                            <a:srgbClr val="FF0000"/>
                          </a:solidFill>
                        </a:rPr>
                        <a:t>要員への実践的な訓練を実施</a:t>
                      </a:r>
                      <a:endParaRPr lang="en-US" altLang="ja-JP" sz="900" dirty="0" smtClean="0">
                        <a:solidFill>
                          <a:srgbClr val="FF0000"/>
                        </a:solidFill>
                      </a:endParaRPr>
                    </a:p>
                  </a:txBody>
                  <a:tcPr/>
                </a:tc>
                <a:tc>
                  <a:txBody>
                    <a:bodyPr/>
                    <a:lstStyle/>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t>感染症に関する説明会の実施　</a:t>
                      </a:r>
                      <a:r>
                        <a:rPr lang="en-US" altLang="ja-JP" sz="800" dirty="0" smtClean="0">
                          <a:solidFill>
                            <a:srgbClr val="0070C0"/>
                          </a:solidFill>
                          <a:latin typeface="ＤＦ特太ゴシック体" panose="020B0509000000000000" pitchFamily="49" charset="-128"/>
                          <a:ea typeface="ＤＦ特太ゴシック体" panose="020B0509000000000000" pitchFamily="49" charset="-128"/>
                        </a:rPr>
                        <a:t>※</a:t>
                      </a:r>
                      <a:r>
                        <a:rPr lang="ja-JP" altLang="en-US" sz="800" dirty="0" smtClean="0">
                          <a:solidFill>
                            <a:srgbClr val="0070C0"/>
                          </a:solidFill>
                          <a:latin typeface="ＤＦ特太ゴシック体" panose="020B0509000000000000" pitchFamily="49" charset="-128"/>
                          <a:ea typeface="ＤＦ特太ゴシック体" panose="020B0509000000000000" pitchFamily="49" charset="-128"/>
                        </a:rPr>
                        <a:t>記載内容、箇所調整中</a:t>
                      </a:r>
                      <a:endParaRPr lang="en-US" altLang="ja-JP" sz="900" b="1" dirty="0" smtClean="0"/>
                    </a:p>
                    <a:p>
                      <a:r>
                        <a:rPr lang="ja-JP" altLang="en-US" sz="900" dirty="0" smtClean="0"/>
                        <a:t>　</a:t>
                      </a:r>
                      <a:r>
                        <a:rPr lang="ja-JP" altLang="en-US" sz="900" dirty="0" smtClean="0">
                          <a:solidFill>
                            <a:srgbClr val="FF0000"/>
                          </a:solidFill>
                        </a:rPr>
                        <a:t> </a:t>
                      </a:r>
                      <a:r>
                        <a:rPr lang="ja-JP" altLang="en-US" sz="900" dirty="0" smtClean="0"/>
                        <a:t>・道等は、発生した</a:t>
                      </a:r>
                      <a:r>
                        <a:rPr lang="ja-JP" altLang="en-US" sz="880" dirty="0" smtClean="0"/>
                        <a:t>感染症の性状や対策等に関する研修等を実施</a:t>
                      </a:r>
                      <a:endParaRPr lang="en-US" altLang="ja-JP" sz="880" dirty="0" smtClean="0"/>
                    </a:p>
                    <a:p>
                      <a:r>
                        <a:rPr lang="ja-JP" altLang="en-US" sz="880" dirty="0" smtClean="0"/>
                        <a:t>　 </a:t>
                      </a:r>
                      <a:r>
                        <a:rPr lang="ja-JP" altLang="en-US" sz="900" dirty="0" smtClean="0"/>
                        <a:t>・保健所は</a:t>
                      </a:r>
                      <a:r>
                        <a:rPr lang="en-US" altLang="ja-JP" sz="900" dirty="0" smtClean="0"/>
                        <a:t>IHEAT</a:t>
                      </a:r>
                      <a:r>
                        <a:rPr lang="ja-JP" altLang="en-US" sz="900" dirty="0" smtClean="0"/>
                        <a:t>要員を含めて対応</a:t>
                      </a:r>
                      <a:endParaRPr lang="en-US" altLang="ja-JP" sz="900" dirty="0" smtClean="0"/>
                    </a:p>
                    <a:p>
                      <a:endParaRPr lang="en-US" altLang="ja-JP" sz="900" dirty="0" smtClean="0"/>
                    </a:p>
                  </a:txBody>
                  <a:tcPr/>
                </a:tc>
                <a:extLst>
                  <a:ext uri="{0D108BD9-81ED-4DB2-BD59-A6C34878D82A}">
                    <a16:rowId xmlns:a16="http://schemas.microsoft.com/office/drawing/2014/main" val="3476810116"/>
                  </a:ext>
                </a:extLst>
              </a:tr>
              <a:tr h="627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a:t>
                      </a:r>
                      <a:r>
                        <a:rPr kumimoji="1" lang="en-US" altLang="ja-JP" sz="1000" b="0" dirty="0" smtClean="0"/>
                        <a:t>14】</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保健所の体制整備</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保健所における体制の確保</a:t>
                      </a:r>
                      <a:r>
                        <a:rPr lang="ja-JP" altLang="en-US" sz="900" dirty="0" smtClean="0">
                          <a:solidFill>
                            <a:srgbClr val="FF0000"/>
                          </a:solidFill>
                        </a:rPr>
                        <a:t>　 </a:t>
                      </a:r>
                      <a:endParaRPr lang="en-US" altLang="ja-JP" sz="900" dirty="0" smtClean="0">
                        <a:solidFill>
                          <a:srgbClr val="FF0000"/>
                        </a:solidFill>
                      </a:endParaRPr>
                    </a:p>
                    <a:p>
                      <a:r>
                        <a:rPr lang="ja-JP" altLang="en-US" sz="900" dirty="0" smtClean="0">
                          <a:solidFill>
                            <a:schemeClr val="tx1"/>
                          </a:solidFill>
                        </a:rPr>
                        <a:t>　 ・一元化や外部委託が可能な業務のリスト化</a:t>
                      </a:r>
                      <a:endParaRPr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ICT</a:t>
                      </a:r>
                      <a:r>
                        <a:rPr lang="ja-JP" altLang="en-US" sz="900" dirty="0" smtClean="0">
                          <a:solidFill>
                            <a:schemeClr val="tx1"/>
                          </a:solidFill>
                        </a:rPr>
                        <a:t>活用や</a:t>
                      </a:r>
                      <a:r>
                        <a:rPr lang="en-US" altLang="ja-JP" sz="900" dirty="0" smtClean="0">
                          <a:solidFill>
                            <a:schemeClr val="tx1"/>
                          </a:solidFill>
                        </a:rPr>
                        <a:t>DX</a:t>
                      </a:r>
                      <a:r>
                        <a:rPr lang="ja-JP" altLang="en-US" sz="900" dirty="0" smtClean="0">
                          <a:solidFill>
                            <a:schemeClr val="tx1"/>
                          </a:solidFill>
                        </a:rPr>
                        <a:t>推進を通じた業務効率化の検討</a:t>
                      </a:r>
                      <a:endParaRPr lang="en-US" altLang="ja-JP" sz="900" dirty="0" smtClean="0">
                        <a:solidFill>
                          <a:schemeClr val="tx1"/>
                        </a:solidFill>
                      </a:endParaRPr>
                    </a:p>
                    <a:p>
                      <a:r>
                        <a:rPr lang="ja-JP" altLang="en-US" sz="900" dirty="0" smtClean="0">
                          <a:solidFill>
                            <a:schemeClr val="tx1"/>
                          </a:solidFill>
                        </a:rPr>
                        <a:t>　 ・外部人材や応援職員の受入体制の整備、役割分担の明確化</a:t>
                      </a:r>
                      <a:endParaRPr lang="en-US" altLang="ja-JP" sz="900" dirty="0" smtClean="0">
                        <a:solidFill>
                          <a:schemeClr val="tx1"/>
                        </a:solidFill>
                      </a:endParaRPr>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保健所への応援体制の整備</a:t>
                      </a:r>
                      <a:endParaRPr lang="en-US" altLang="ja-JP" sz="900" strike="sngStrike" dirty="0" smtClean="0">
                        <a:solidFill>
                          <a:srgbClr val="FF0000"/>
                        </a:solidFill>
                      </a:endParaRPr>
                    </a:p>
                    <a:p>
                      <a:r>
                        <a:rPr lang="ja-JP" altLang="en-US" sz="900" dirty="0" smtClean="0"/>
                        <a:t>　・業務の一元化、外部委託</a:t>
                      </a:r>
                      <a:endParaRPr lang="en-US" altLang="ja-JP" sz="900" dirty="0" smtClean="0"/>
                    </a:p>
                    <a:p>
                      <a:r>
                        <a:rPr lang="ja-JP" altLang="en-US" sz="900" dirty="0" smtClean="0"/>
                        <a:t>　・保健所への応援職員等の受入を実施</a:t>
                      </a:r>
                      <a:endParaRPr lang="en-US" altLang="ja-JP" sz="900" dirty="0" smtClean="0"/>
                    </a:p>
                  </a:txBody>
                  <a:tcPr/>
                </a:tc>
                <a:extLst>
                  <a:ext uri="{0D108BD9-81ED-4DB2-BD59-A6C34878D82A}">
                    <a16:rowId xmlns:a16="http://schemas.microsoft.com/office/drawing/2014/main" val="3008898629"/>
                  </a:ext>
                </a:extLst>
              </a:tr>
            </a:tbl>
          </a:graphicData>
        </a:graphic>
      </p:graphicFrame>
      <p:sp>
        <p:nvSpPr>
          <p:cNvPr id="6" name="テキスト ボックス 5"/>
          <p:cNvSpPr txBox="1"/>
          <p:nvPr/>
        </p:nvSpPr>
        <p:spPr>
          <a:xfrm>
            <a:off x="-644" y="4449811"/>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国</a:t>
            </a:r>
            <a:r>
              <a:rPr kumimoji="1" lang="ja-JP" altLang="en-US" sz="1200" b="1" dirty="0">
                <a:solidFill>
                  <a:schemeClr val="bg1"/>
                </a:solidFill>
              </a:rPr>
              <a:t>が定める基本</a:t>
            </a:r>
            <a:r>
              <a:rPr kumimoji="1" lang="ja-JP" altLang="en-US" sz="1200" b="1" dirty="0" smtClean="0">
                <a:solidFill>
                  <a:schemeClr val="bg1"/>
                </a:solidFill>
              </a:rPr>
              <a:t>指針等に大きな変更がない項目</a:t>
            </a:r>
            <a:endParaRPr kumimoji="1" lang="ja-JP" altLang="en-US" sz="1200" b="1" dirty="0">
              <a:solidFill>
                <a:schemeClr val="bg1"/>
              </a:solidFill>
            </a:endParaRPr>
          </a:p>
        </p:txBody>
      </p:sp>
      <p:graphicFrame>
        <p:nvGraphicFramePr>
          <p:cNvPr id="9" name="表 8"/>
          <p:cNvGraphicFramePr>
            <a:graphicFrameLocks noGrp="1"/>
          </p:cNvGraphicFramePr>
          <p:nvPr>
            <p:extLst/>
          </p:nvPr>
        </p:nvGraphicFramePr>
        <p:xfrm>
          <a:off x="24481" y="4809325"/>
          <a:ext cx="9855750" cy="1000797"/>
        </p:xfrm>
        <a:graphic>
          <a:graphicData uri="http://schemas.openxmlformats.org/drawingml/2006/table">
            <a:tbl>
              <a:tblPr firstRow="1" bandRow="1">
                <a:tableStyleId>{00A15C55-8517-42AA-B614-E9B94910E393}</a:tableStyleId>
              </a:tblPr>
              <a:tblGrid>
                <a:gridCol w="1507298">
                  <a:extLst>
                    <a:ext uri="{9D8B030D-6E8A-4147-A177-3AD203B41FA5}">
                      <a16:colId xmlns:a16="http://schemas.microsoft.com/office/drawing/2014/main" val="35599622"/>
                    </a:ext>
                  </a:extLst>
                </a:gridCol>
                <a:gridCol w="3700471">
                  <a:extLst>
                    <a:ext uri="{9D8B030D-6E8A-4147-A177-3AD203B41FA5}">
                      <a16:colId xmlns:a16="http://schemas.microsoft.com/office/drawing/2014/main" val="3645021834"/>
                    </a:ext>
                  </a:extLst>
                </a:gridCol>
                <a:gridCol w="1519548">
                  <a:extLst>
                    <a:ext uri="{9D8B030D-6E8A-4147-A177-3AD203B41FA5}">
                      <a16:colId xmlns:a16="http://schemas.microsoft.com/office/drawing/2014/main" val="3079469867"/>
                    </a:ext>
                  </a:extLst>
                </a:gridCol>
                <a:gridCol w="3128433">
                  <a:extLst>
                    <a:ext uri="{9D8B030D-6E8A-4147-A177-3AD203B41FA5}">
                      <a16:colId xmlns:a16="http://schemas.microsoft.com/office/drawing/2014/main" val="1598554212"/>
                    </a:ext>
                  </a:extLst>
                </a:gridCol>
              </a:tblGrid>
              <a:tr h="457390">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000" b="0" dirty="0" smtClean="0">
                        <a:solidFill>
                          <a:schemeClr val="tx1"/>
                        </a:solidFill>
                      </a:endParaRPr>
                    </a:p>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12】</a:t>
                      </a:r>
                    </a:p>
                    <a:p>
                      <a:pPr algn="l"/>
                      <a:r>
                        <a:rPr kumimoji="1" lang="ja-JP" altLang="en-US" sz="1000" b="0" dirty="0" smtClean="0">
                          <a:solidFill>
                            <a:schemeClr val="tx1"/>
                          </a:solidFill>
                        </a:rPr>
                        <a:t>　　啓発・人権</a:t>
                      </a: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人権の尊重</a:t>
                      </a:r>
                      <a:endParaRPr kumimoji="1" lang="en-US" altLang="ja-JP" sz="900" b="1" dirty="0" smtClean="0">
                        <a:solidFill>
                          <a:schemeClr val="tx1"/>
                        </a:solidFill>
                      </a:endParaRPr>
                    </a:p>
                    <a:p>
                      <a:pPr marL="0" indent="0">
                        <a:buFont typeface="Wingdings" panose="05000000000000000000" pitchFamily="2" charset="2"/>
                        <a:buNone/>
                      </a:pPr>
                      <a:r>
                        <a:rPr kumimoji="1" lang="ja-JP" altLang="en-US" sz="900" dirty="0" smtClean="0">
                          <a:solidFill>
                            <a:schemeClr val="tx1"/>
                          </a:solidFill>
                        </a:rPr>
                        <a:t>　</a:t>
                      </a:r>
                      <a:r>
                        <a:rPr kumimoji="1" lang="ja-JP" altLang="en-US" sz="900" b="0" baseline="0" dirty="0" smtClean="0">
                          <a:solidFill>
                            <a:schemeClr val="tx1"/>
                          </a:solidFill>
                        </a:rPr>
                        <a:t>  </a:t>
                      </a:r>
                      <a:r>
                        <a:rPr kumimoji="1" lang="ja-JP" altLang="en-US" sz="900" b="0" dirty="0" smtClean="0">
                          <a:solidFill>
                            <a:schemeClr val="tx1"/>
                          </a:solidFill>
                        </a:rPr>
                        <a:t>・道等は、連携協議会等で議論する場合、患者の人権を考慮</a:t>
                      </a:r>
                      <a:endParaRPr kumimoji="1" lang="en-US" altLang="ja-JP" sz="900" b="0" dirty="0" smtClean="0">
                        <a:solidFill>
                          <a:schemeClr val="tx1"/>
                        </a:solidFill>
                      </a:endParaRPr>
                    </a:p>
                    <a:p>
                      <a:r>
                        <a:rPr kumimoji="1" lang="ja-JP" altLang="en-US" sz="900" b="0" dirty="0" smtClean="0">
                          <a:solidFill>
                            <a:schemeClr val="tx1"/>
                          </a:solidFill>
                        </a:rPr>
                        <a:t>　  ・報道機関との適切な連携</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15】</a:t>
                      </a:r>
                    </a:p>
                    <a:p>
                      <a:pPr algn="l"/>
                      <a:r>
                        <a:rPr kumimoji="1" lang="ja-JP" altLang="en-US" sz="1000" b="0" dirty="0" smtClean="0">
                          <a:solidFill>
                            <a:schemeClr val="tx1"/>
                          </a:solidFill>
                        </a:rPr>
                        <a:t>特定病原体等の取扱い</a:t>
                      </a:r>
                      <a:endParaRPr kumimoji="1" lang="en-US" altLang="ja-JP" sz="1000" b="0" dirty="0" smtClean="0">
                        <a:solidFill>
                          <a:schemeClr val="tx1"/>
                        </a:solidFill>
                      </a:endParaRPr>
                    </a:p>
                    <a:p>
                      <a:pPr algn="l">
                        <a:lnSpc>
                          <a:spcPts val="300"/>
                        </a:lnSpc>
                      </a:pP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特定病原体等を適正に取り扱う体制の確保</a:t>
                      </a:r>
                      <a:endParaRPr kumimoji="1" lang="en-US" altLang="ja-JP" sz="900" b="1" dirty="0" smtClean="0">
                        <a:solidFill>
                          <a:schemeClr val="tx1"/>
                        </a:solidFill>
                      </a:endParaRPr>
                    </a:p>
                    <a:p>
                      <a:pPr marL="0" indent="0">
                        <a:buFont typeface="Wingdings" panose="05000000000000000000" pitchFamily="2" charset="2"/>
                        <a:buNone/>
                      </a:pPr>
                      <a:r>
                        <a:rPr kumimoji="1" lang="ja-JP" altLang="en-US" sz="900" b="0" dirty="0" smtClean="0">
                          <a:solidFill>
                            <a:schemeClr val="tx1"/>
                          </a:solidFill>
                        </a:rPr>
                        <a:t>　</a:t>
                      </a:r>
                      <a:r>
                        <a:rPr kumimoji="1" lang="ja-JP" altLang="en-US" sz="900" b="0" baseline="0" dirty="0" smtClean="0">
                          <a:solidFill>
                            <a:schemeClr val="tx1"/>
                          </a:solidFill>
                        </a:rPr>
                        <a:t>  </a:t>
                      </a:r>
                      <a:r>
                        <a:rPr kumimoji="1" lang="ja-JP" altLang="en-US" sz="900" b="0" dirty="0" smtClean="0">
                          <a:solidFill>
                            <a:schemeClr val="tx1"/>
                          </a:solidFill>
                        </a:rPr>
                        <a:t>・道等は、国内外の動向を踏まえて実施</a:t>
                      </a:r>
                    </a:p>
                    <a:p>
                      <a:pPr marL="171450" indent="-171450">
                        <a:buFont typeface="Wingdings" panose="05000000000000000000" pitchFamily="2" charset="2"/>
                        <a:buChar char="ü"/>
                      </a:pP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7917606"/>
                  </a:ext>
                </a:extLst>
              </a:tr>
              <a:tr h="497877">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16】</a:t>
                      </a:r>
                    </a:p>
                    <a:p>
                      <a:pPr algn="l"/>
                      <a:r>
                        <a:rPr kumimoji="1" lang="ja-JP" altLang="en-US" sz="1000" b="0" dirty="0" smtClean="0">
                          <a:solidFill>
                            <a:schemeClr val="tx1"/>
                          </a:solidFill>
                        </a:rPr>
                        <a:t>　　緊急時の体制</a:t>
                      </a:r>
                      <a:endParaRPr kumimoji="1" lang="en-US" altLang="ja-JP"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緊急時の医療提供等の体制</a:t>
                      </a:r>
                      <a:endParaRPr kumimoji="1" lang="en-US" altLang="ja-JP" sz="900" b="1"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・国や他都府県、市町村と連絡体制を構築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17】</a:t>
                      </a:r>
                    </a:p>
                    <a:p>
                      <a:pPr algn="ctr"/>
                      <a:r>
                        <a:rPr kumimoji="1" lang="ja-JP" altLang="en-US" sz="1000" b="0" dirty="0" smtClean="0">
                          <a:solidFill>
                            <a:schemeClr val="tx1"/>
                          </a:solidFill>
                        </a:rPr>
                        <a:t>その他の重要事項</a:t>
                      </a: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t>薬剤耐性対策</a:t>
                      </a:r>
                      <a:endParaRPr kumimoji="1" lang="en-US" altLang="ja-JP" sz="900" b="1" dirty="0" smtClean="0"/>
                    </a:p>
                    <a:p>
                      <a:r>
                        <a:rPr kumimoji="1" lang="ja-JP" altLang="en-US" sz="900" dirty="0" smtClean="0"/>
                        <a:t>　</a:t>
                      </a:r>
                      <a:r>
                        <a:rPr kumimoji="1" lang="ja-JP" altLang="en-US" sz="900" baseline="0" dirty="0" smtClean="0"/>
                        <a:t>   </a:t>
                      </a:r>
                      <a:r>
                        <a:rPr kumimoji="1" lang="ja-JP" altLang="en-US" sz="900" dirty="0" smtClean="0"/>
                        <a:t>・衛生研究所による情報収集、技術的助言の実施</a:t>
                      </a:r>
                      <a:endParaRPr kumimoji="1"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407551"/>
                  </a:ext>
                </a:extLst>
              </a:tr>
            </a:tbl>
          </a:graphicData>
        </a:graphic>
      </p:graphicFrame>
      <p:sp>
        <p:nvSpPr>
          <p:cNvPr id="12" name="テキスト ボックス 11"/>
          <p:cNvSpPr txBox="1"/>
          <p:nvPr/>
        </p:nvSpPr>
        <p:spPr>
          <a:xfrm>
            <a:off x="0" y="5893996"/>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特定感染症等や本道の地域特性を踏まえた感染症の項目</a:t>
            </a:r>
            <a:endParaRPr kumimoji="1" lang="ja-JP" altLang="en-US" sz="1200" b="1" dirty="0">
              <a:solidFill>
                <a:schemeClr val="bg1"/>
              </a:solidFill>
            </a:endParaRPr>
          </a:p>
        </p:txBody>
      </p:sp>
      <p:graphicFrame>
        <p:nvGraphicFramePr>
          <p:cNvPr id="13" name="表 12"/>
          <p:cNvGraphicFramePr>
            <a:graphicFrameLocks noGrp="1"/>
          </p:cNvGraphicFramePr>
          <p:nvPr>
            <p:extLst/>
          </p:nvPr>
        </p:nvGraphicFramePr>
        <p:xfrm>
          <a:off x="24481" y="6241550"/>
          <a:ext cx="9855750" cy="595741"/>
        </p:xfrm>
        <a:graphic>
          <a:graphicData uri="http://schemas.openxmlformats.org/drawingml/2006/table">
            <a:tbl>
              <a:tblPr firstRow="1" bandRow="1">
                <a:tableStyleId>{5940675A-B579-460E-94D1-54222C63F5DA}</a:tableStyleId>
              </a:tblPr>
              <a:tblGrid>
                <a:gridCol w="1485764">
                  <a:extLst>
                    <a:ext uri="{9D8B030D-6E8A-4147-A177-3AD203B41FA5}">
                      <a16:colId xmlns:a16="http://schemas.microsoft.com/office/drawing/2014/main" val="2377296164"/>
                    </a:ext>
                  </a:extLst>
                </a:gridCol>
                <a:gridCol w="8369986">
                  <a:extLst>
                    <a:ext uri="{9D8B030D-6E8A-4147-A177-3AD203B41FA5}">
                      <a16:colId xmlns:a16="http://schemas.microsoft.com/office/drawing/2014/main" val="3744296633"/>
                    </a:ext>
                  </a:extLst>
                </a:gridCol>
              </a:tblGrid>
              <a:tr h="595741">
                <a:tc>
                  <a:txBody>
                    <a:bodyPr/>
                    <a:lstStyle/>
                    <a:p>
                      <a:pPr>
                        <a:lnSpc>
                          <a:spcPts val="500"/>
                        </a:lnSpc>
                      </a:pPr>
                      <a:endParaRPr kumimoji="1" lang="en-US" altLang="ja-JP" sz="1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a:t>
                      </a:r>
                      <a:r>
                        <a:rPr kumimoji="1" lang="ja-JP" altLang="en-US" sz="1000" dirty="0" smtClean="0"/>
                        <a:t>第</a:t>
                      </a:r>
                      <a:r>
                        <a:rPr kumimoji="1" lang="en-US" altLang="ja-JP" sz="1000" dirty="0" smtClean="0"/>
                        <a:t>18】</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endParaRPr kumimoji="1" lang="en-US" altLang="ja-JP" sz="1000" b="0" dirty="0" smtClean="0">
                        <a:solidFill>
                          <a:srgbClr val="FF0000"/>
                        </a:solidFill>
                      </a:endParaRPr>
                    </a:p>
                    <a:p>
                      <a:pPr algn="ctr"/>
                      <a:r>
                        <a:rPr kumimoji="1" lang="ja-JP" altLang="en-US" sz="1000" dirty="0" smtClean="0"/>
                        <a:t>特定感染症等</a:t>
                      </a:r>
                      <a:endParaRPr kumimoji="1" lang="ja-JP" altLang="en-US" sz="1000" dirty="0"/>
                    </a:p>
                  </a:txBody>
                  <a:tcPr>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1000" b="1" dirty="0" smtClean="0">
                          <a:solidFill>
                            <a:srgbClr val="FF0000"/>
                          </a:solidFill>
                        </a:rPr>
                        <a:t>特定感染症等対策</a:t>
                      </a:r>
                      <a:endParaRPr kumimoji="1" lang="en-US" altLang="ja-JP" sz="1000" b="1" dirty="0" smtClean="0">
                        <a:solidFill>
                          <a:srgbClr val="FF0000"/>
                        </a:solidFill>
                      </a:endParaRPr>
                    </a:p>
                    <a:p>
                      <a:r>
                        <a:rPr kumimoji="1" lang="ja-JP" altLang="en-US" sz="1000" dirty="0" smtClean="0"/>
                        <a:t>　</a:t>
                      </a:r>
                      <a:r>
                        <a:rPr kumimoji="1" lang="ja-JP" altLang="en-US" sz="900" baseline="0" dirty="0" smtClean="0"/>
                        <a:t>   </a:t>
                      </a:r>
                      <a:r>
                        <a:rPr kumimoji="1" lang="ja-JP" altLang="en-US" sz="900" dirty="0" smtClean="0"/>
                        <a:t>・</a:t>
                      </a:r>
                      <a:r>
                        <a:rPr lang="ja-JP" altLang="en-US" sz="900" dirty="0" smtClean="0">
                          <a:solidFill>
                            <a:schemeClr val="tx1"/>
                          </a:solidFill>
                        </a:rPr>
                        <a:t>平成２８年の感染症法や国の基本指針、特定感染症予防指針に基づく感染症のほか、本道の地域特性を踏まえたエキノコックス症等の現状・課題を整理</a:t>
                      </a:r>
                      <a:endParaRPr lang="en-US" altLang="ja-JP" sz="900" dirty="0" smtClean="0">
                        <a:solidFill>
                          <a:schemeClr val="tx1"/>
                        </a:solidFill>
                      </a:endParaRPr>
                    </a:p>
                    <a:p>
                      <a:r>
                        <a:rPr lang="ja-JP" altLang="en-US" sz="900" dirty="0" smtClean="0">
                          <a:solidFill>
                            <a:schemeClr val="tx1"/>
                          </a:solidFill>
                        </a:rPr>
                        <a:t>　　　し、今後における施策の方向性と主な施策を規定</a:t>
                      </a:r>
                      <a:endParaRPr lang="en-US" altLang="ja-JP" sz="900" dirty="0" smtClean="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202108"/>
                  </a:ext>
                </a:extLst>
              </a:tr>
            </a:tbl>
          </a:graphicData>
        </a:graphic>
      </p:graphicFrame>
      <p:grpSp>
        <p:nvGrpSpPr>
          <p:cNvPr id="2" name="グループ化 1"/>
          <p:cNvGrpSpPr/>
          <p:nvPr/>
        </p:nvGrpSpPr>
        <p:grpSpPr>
          <a:xfrm>
            <a:off x="1385427" y="20345"/>
            <a:ext cx="8519929" cy="247962"/>
            <a:chOff x="1385427" y="20345"/>
            <a:chExt cx="8519929" cy="247962"/>
          </a:xfrm>
        </p:grpSpPr>
        <p:sp>
          <p:nvSpPr>
            <p:cNvPr id="7" name="フリーフォーム 6"/>
            <p:cNvSpPr/>
            <p:nvPr/>
          </p:nvSpPr>
          <p:spPr>
            <a:xfrm>
              <a:off x="1385427" y="20345"/>
              <a:ext cx="4382408" cy="247962"/>
            </a:xfrm>
            <a:custGeom>
              <a:avLst/>
              <a:gdLst>
                <a:gd name="connsiteX0" fmla="*/ 0 w 4382408"/>
                <a:gd name="connsiteY0" fmla="*/ 0 h 247962"/>
                <a:gd name="connsiteX1" fmla="*/ 4258427 w 4382408"/>
                <a:gd name="connsiteY1" fmla="*/ 0 h 247962"/>
                <a:gd name="connsiteX2" fmla="*/ 4382408 w 4382408"/>
                <a:gd name="connsiteY2" fmla="*/ 123981 h 247962"/>
                <a:gd name="connsiteX3" fmla="*/ 4258427 w 4382408"/>
                <a:gd name="connsiteY3" fmla="*/ 247962 h 247962"/>
                <a:gd name="connsiteX4" fmla="*/ 0 w 4382408"/>
                <a:gd name="connsiteY4" fmla="*/ 247962 h 247962"/>
                <a:gd name="connsiteX5" fmla="*/ 123981 w 4382408"/>
                <a:gd name="connsiteY5" fmla="*/ 123981 h 247962"/>
                <a:gd name="connsiteX6" fmla="*/ 0 w 4382408"/>
                <a:gd name="connsiteY6" fmla="*/ 0 h 24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2408" h="247962">
                  <a:moveTo>
                    <a:pt x="0" y="0"/>
                  </a:moveTo>
                  <a:lnTo>
                    <a:pt x="4258427" y="0"/>
                  </a:lnTo>
                  <a:lnTo>
                    <a:pt x="4382408" y="123981"/>
                  </a:lnTo>
                  <a:lnTo>
                    <a:pt x="4258427" y="247962"/>
                  </a:lnTo>
                  <a:lnTo>
                    <a:pt x="0" y="247962"/>
                  </a:lnTo>
                  <a:lnTo>
                    <a:pt x="123981" y="123981"/>
                  </a:lnTo>
                  <a:lnTo>
                    <a:pt x="0" y="0"/>
                  </a:lnTo>
                  <a:close/>
                </a:path>
              </a:pathLst>
            </a:custGeom>
            <a:solidFill>
              <a:schemeClr val="accent1">
                <a:lumMod val="40000"/>
                <a:lumOff val="6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spcFirstLastPara="0" vert="horz" wrap="square" lIns="179988" tIns="18669" rIns="142650"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平　　　　時</a:t>
              </a:r>
              <a:endParaRPr kumimoji="1" lang="ja-JP" altLang="en-US" sz="1400" b="1" kern="1200" dirty="0"/>
            </a:p>
          </p:txBody>
        </p:sp>
        <p:sp>
          <p:nvSpPr>
            <p:cNvPr id="8" name="フリーフォーム 7"/>
            <p:cNvSpPr/>
            <p:nvPr/>
          </p:nvSpPr>
          <p:spPr>
            <a:xfrm>
              <a:off x="5344712" y="20345"/>
              <a:ext cx="4560644" cy="247962"/>
            </a:xfrm>
            <a:custGeom>
              <a:avLst/>
              <a:gdLst>
                <a:gd name="connsiteX0" fmla="*/ 0 w 4560644"/>
                <a:gd name="connsiteY0" fmla="*/ 0 h 247962"/>
                <a:gd name="connsiteX1" fmla="*/ 4436663 w 4560644"/>
                <a:gd name="connsiteY1" fmla="*/ 0 h 247962"/>
                <a:gd name="connsiteX2" fmla="*/ 4560644 w 4560644"/>
                <a:gd name="connsiteY2" fmla="*/ 123981 h 247962"/>
                <a:gd name="connsiteX3" fmla="*/ 4436663 w 4560644"/>
                <a:gd name="connsiteY3" fmla="*/ 247962 h 247962"/>
                <a:gd name="connsiteX4" fmla="*/ 0 w 4560644"/>
                <a:gd name="connsiteY4" fmla="*/ 247962 h 247962"/>
                <a:gd name="connsiteX5" fmla="*/ 123981 w 4560644"/>
                <a:gd name="connsiteY5" fmla="*/ 123981 h 247962"/>
                <a:gd name="connsiteX6" fmla="*/ 0 w 4560644"/>
                <a:gd name="connsiteY6" fmla="*/ 0 h 24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0644" h="247962">
                  <a:moveTo>
                    <a:pt x="0" y="0"/>
                  </a:moveTo>
                  <a:lnTo>
                    <a:pt x="4436663" y="0"/>
                  </a:lnTo>
                  <a:lnTo>
                    <a:pt x="4560644" y="123981"/>
                  </a:lnTo>
                  <a:lnTo>
                    <a:pt x="4436663" y="247962"/>
                  </a:lnTo>
                  <a:lnTo>
                    <a:pt x="0" y="247962"/>
                  </a:lnTo>
                  <a:lnTo>
                    <a:pt x="123981" y="123981"/>
                  </a:lnTo>
                  <a:lnTo>
                    <a:pt x="0" y="0"/>
                  </a:lnTo>
                  <a:close/>
                </a:path>
              </a:pathLst>
            </a:custGeom>
            <a:solidFill>
              <a:srgbClr val="FF6600"/>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7353344"/>
                <a:satOff val="-10228"/>
                <a:lumOff val="-3922"/>
                <a:alphaOff val="0"/>
              </a:schemeClr>
            </a:effectRef>
            <a:fontRef idx="minor">
              <a:schemeClr val="dk1"/>
            </a:fontRef>
          </p:style>
          <p:txBody>
            <a:bodyPr spcFirstLastPara="0" vert="horz" wrap="square" lIns="179988" tIns="18669" rIns="142650"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新興感染症の発生及びまん延時</a:t>
              </a:r>
              <a:endParaRPr kumimoji="1" lang="ja-JP" altLang="en-US" sz="1400" b="1" kern="1200" dirty="0"/>
            </a:p>
          </p:txBody>
        </p:sp>
      </p:grpSp>
      <p:sp>
        <p:nvSpPr>
          <p:cNvPr id="11" name="スライド番号プレースホルダー 3"/>
          <p:cNvSpPr>
            <a:spLocks noGrp="1"/>
          </p:cNvSpPr>
          <p:nvPr>
            <p:ph type="sldNum" sz="quarter" idx="12"/>
          </p:nvPr>
        </p:nvSpPr>
        <p:spPr>
          <a:xfrm>
            <a:off x="7677150" y="6238368"/>
            <a:ext cx="2228850" cy="707886"/>
          </a:xfrm>
        </p:spPr>
        <p:txBody>
          <a:bodyPr/>
          <a:lstStyle/>
          <a:p>
            <a:fld id="{0335A466-A7F2-4EC0-A3D7-79D080C32076}" type="slidenum">
              <a:rPr kumimoji="1" lang="ja-JP" altLang="en-US" smtClean="0"/>
              <a:t>2</a:t>
            </a:fld>
            <a:endParaRPr kumimoji="1" lang="ja-JP" altLang="en-US" dirty="0"/>
          </a:p>
        </p:txBody>
      </p:sp>
    </p:spTree>
    <p:extLst>
      <p:ext uri="{BB962C8B-B14F-4D97-AF65-F5344CB8AC3E}">
        <p14:creationId xmlns:p14="http://schemas.microsoft.com/office/powerpoint/2010/main" val="2321276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578307"/>
            <a:ext cx="9906000" cy="707886"/>
          </a:xfrm>
          <a:prstGeom prst="rect">
            <a:avLst/>
          </a:prstGeom>
          <a:noFill/>
        </p:spPr>
        <p:txBody>
          <a:bodyPr wrap="square" rtlCol="0">
            <a:spAutoFit/>
          </a:bodyPr>
          <a:lstStyle/>
          <a:p>
            <a:pPr algn="ctr"/>
            <a:r>
              <a:rPr lang="en-US" altLang="ja-JP" sz="4000" dirty="0" smtClean="0">
                <a:solidFill>
                  <a:schemeClr val="dk1"/>
                </a:solidFill>
              </a:rPr>
              <a:t>【</a:t>
            </a:r>
            <a:r>
              <a:rPr lang="ja-JP" altLang="en-US" sz="4000" dirty="0" smtClean="0">
                <a:solidFill>
                  <a:schemeClr val="dk1"/>
                </a:solidFill>
              </a:rPr>
              <a:t>参考資料</a:t>
            </a:r>
            <a:r>
              <a:rPr lang="en-US" altLang="ja-JP" sz="4000" dirty="0" smtClean="0">
                <a:solidFill>
                  <a:schemeClr val="dk1"/>
                </a:solidFill>
              </a:rPr>
              <a:t>】</a:t>
            </a:r>
            <a:endParaRPr lang="ja-JP" altLang="en-US" sz="4000" dirty="0"/>
          </a:p>
        </p:txBody>
      </p:sp>
    </p:spTree>
    <p:extLst>
      <p:ext uri="{BB962C8B-B14F-4D97-AF65-F5344CB8AC3E}">
        <p14:creationId xmlns:p14="http://schemas.microsoft.com/office/powerpoint/2010/main" val="129599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dirty="0" smtClean="0">
                <a:solidFill>
                  <a:schemeClr val="dk1"/>
                </a:solidFill>
              </a:rPr>
              <a:t>数値目標について</a:t>
            </a:r>
            <a:endParaRPr lang="ja-JP" altLang="en-US" sz="4000" dirty="0"/>
          </a:p>
        </p:txBody>
      </p:sp>
    </p:spTree>
    <p:extLst>
      <p:ext uri="{BB962C8B-B14F-4D97-AF65-F5344CB8AC3E}">
        <p14:creationId xmlns:p14="http://schemas.microsoft.com/office/powerpoint/2010/main" val="387632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数値目標について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sp>
        <p:nvSpPr>
          <p:cNvPr id="3" name="角丸四角形 2"/>
          <p:cNvSpPr/>
          <p:nvPr/>
        </p:nvSpPr>
        <p:spPr>
          <a:xfrm>
            <a:off x="96940" y="437065"/>
            <a:ext cx="9712119" cy="1386324"/>
          </a:xfrm>
          <a:prstGeom prst="round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 name="テキスト ボックス 5"/>
          <p:cNvSpPr txBox="1"/>
          <p:nvPr/>
        </p:nvSpPr>
        <p:spPr>
          <a:xfrm>
            <a:off x="210561" y="500726"/>
            <a:ext cx="9793731" cy="338554"/>
          </a:xfrm>
          <a:prstGeom prst="rect">
            <a:avLst/>
          </a:prstGeom>
          <a:noFill/>
        </p:spPr>
        <p:txBody>
          <a:bodyPr wrap="square" rtlCol="0">
            <a:spAutoFit/>
          </a:bodyPr>
          <a:lstStyle/>
          <a:p>
            <a:r>
              <a:rPr lang="ja-JP" altLang="en-US" sz="1600" dirty="0" smtClean="0"/>
              <a:t>○感染症法</a:t>
            </a:r>
            <a:r>
              <a:rPr lang="ja-JP" altLang="en-US" sz="1600" dirty="0"/>
              <a:t>の改正により、予防計画に数値目標を設けることと</a:t>
            </a:r>
            <a:r>
              <a:rPr lang="ja-JP" altLang="en-US" sz="1600" dirty="0" smtClean="0"/>
              <a:t>された。（感染症法第</a:t>
            </a:r>
            <a:r>
              <a:rPr lang="en-US" altLang="ja-JP" sz="1600" dirty="0" smtClean="0"/>
              <a:t>10</a:t>
            </a:r>
            <a:r>
              <a:rPr lang="ja-JP" altLang="en-US" sz="1600" dirty="0" smtClean="0"/>
              <a:t>条第</a:t>
            </a:r>
            <a:r>
              <a:rPr lang="en-US" altLang="ja-JP" sz="1600" dirty="0" smtClean="0"/>
              <a:t>2</a:t>
            </a:r>
            <a:r>
              <a:rPr lang="ja-JP" altLang="en-US" sz="1600" dirty="0" smtClean="0"/>
              <a:t>項：　本資料６頁）</a:t>
            </a:r>
            <a:endParaRPr lang="ja-JP" altLang="en-US" sz="1600" dirty="0"/>
          </a:p>
        </p:txBody>
      </p:sp>
      <p:sp>
        <p:nvSpPr>
          <p:cNvPr id="7" name="テキスト ボックス 6"/>
          <p:cNvSpPr txBox="1"/>
          <p:nvPr/>
        </p:nvSpPr>
        <p:spPr>
          <a:xfrm>
            <a:off x="210561" y="746171"/>
            <a:ext cx="9469091" cy="1077218"/>
          </a:xfrm>
          <a:prstGeom prst="rect">
            <a:avLst/>
          </a:prstGeom>
          <a:noFill/>
        </p:spPr>
        <p:txBody>
          <a:bodyPr wrap="square" rtlCol="0">
            <a:spAutoFit/>
          </a:bodyPr>
          <a:lstStyle/>
          <a:p>
            <a:r>
              <a:rPr lang="ja-JP" altLang="en-US" sz="1600" dirty="0" smtClean="0"/>
              <a:t>○「感染症</a:t>
            </a:r>
            <a:r>
              <a:rPr lang="ja-JP" altLang="en-US" sz="1600" dirty="0"/>
              <a:t>の予防の総合的な推進を図るための基本的な</a:t>
            </a:r>
            <a:r>
              <a:rPr lang="ja-JP" altLang="en-US" sz="1600" dirty="0" smtClean="0"/>
              <a:t>指針」</a:t>
            </a:r>
            <a:endParaRPr lang="en-US" altLang="ja-JP" sz="1600" dirty="0" smtClean="0"/>
          </a:p>
          <a:p>
            <a:r>
              <a:rPr lang="ja-JP" altLang="en-US" sz="1600" dirty="0" smtClean="0"/>
              <a:t>　　・数値目標を設定するのは</a:t>
            </a:r>
            <a:r>
              <a:rPr lang="en-US" altLang="ja-JP" sz="1600" dirty="0" smtClean="0"/>
              <a:t>10</a:t>
            </a:r>
            <a:r>
              <a:rPr lang="ja-JP" altLang="en-US" sz="1600" dirty="0" smtClean="0"/>
              <a:t>項目。（指針第９－１）</a:t>
            </a:r>
            <a:endParaRPr lang="en-US" altLang="ja-JP" sz="1600" dirty="0" smtClean="0"/>
          </a:p>
          <a:p>
            <a:r>
              <a:rPr lang="en-US" altLang="ja-JP" sz="1600" dirty="0"/>
              <a:t> </a:t>
            </a:r>
            <a:r>
              <a:rPr lang="en-US" altLang="ja-JP" sz="1600" dirty="0" smtClean="0"/>
              <a:t>     </a:t>
            </a:r>
            <a:r>
              <a:rPr lang="ja-JP" altLang="en-US" sz="1600" dirty="0" smtClean="0"/>
              <a:t>・都道府県</a:t>
            </a:r>
            <a:r>
              <a:rPr lang="ja-JP" altLang="en-US" sz="1600" dirty="0"/>
              <a:t>連携協議会（北海道感染症対策連携協議会）において、数値目標の達成状況等について</a:t>
            </a:r>
            <a:r>
              <a:rPr lang="ja-JP" altLang="en-US" sz="1600" dirty="0" smtClean="0"/>
              <a:t>進捗</a:t>
            </a:r>
            <a:endParaRPr lang="en-US" altLang="ja-JP" sz="1600" dirty="0" smtClean="0"/>
          </a:p>
          <a:p>
            <a:r>
              <a:rPr lang="ja-JP" altLang="en-US" sz="1600" dirty="0" smtClean="0"/>
              <a:t>　　　確認。（指針第９－３）</a:t>
            </a:r>
            <a:r>
              <a:rPr kumimoji="1" lang="en-US" altLang="ja-JP" sz="1600" dirty="0" smtClean="0"/>
              <a:t>   </a:t>
            </a:r>
            <a:endParaRPr kumimoji="1" lang="ja-JP" altLang="en-US" sz="1600" dirty="0"/>
          </a:p>
        </p:txBody>
      </p:sp>
      <p:pic>
        <p:nvPicPr>
          <p:cNvPr id="8" name="図 7"/>
          <p:cNvPicPr>
            <a:picLocks noChangeAspect="1"/>
          </p:cNvPicPr>
          <p:nvPr/>
        </p:nvPicPr>
        <p:blipFill>
          <a:blip r:embed="rId2"/>
          <a:stretch>
            <a:fillRect/>
          </a:stretch>
        </p:blipFill>
        <p:spPr>
          <a:xfrm>
            <a:off x="96940" y="2068834"/>
            <a:ext cx="9781029" cy="4349482"/>
          </a:xfrm>
          <a:prstGeom prst="rect">
            <a:avLst/>
          </a:prstGeom>
        </p:spPr>
      </p:pic>
    </p:spTree>
    <p:extLst>
      <p:ext uri="{BB962C8B-B14F-4D97-AF65-F5344CB8AC3E}">
        <p14:creationId xmlns:p14="http://schemas.microsoft.com/office/powerpoint/2010/main" val="13003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数値目標設定の前提に係る国の考え方ついて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4</a:t>
            </a:r>
            <a:endParaRPr kumimoji="1" lang="ja-JP" altLang="en-US" dirty="0"/>
          </a:p>
        </p:txBody>
      </p:sp>
      <p:sp>
        <p:nvSpPr>
          <p:cNvPr id="9" name="テキスト ボックス 8"/>
          <p:cNvSpPr txBox="1"/>
          <p:nvPr/>
        </p:nvSpPr>
        <p:spPr>
          <a:xfrm>
            <a:off x="337714" y="2227569"/>
            <a:ext cx="3103460" cy="3760004"/>
          </a:xfrm>
          <a:prstGeom prst="rect">
            <a:avLst/>
          </a:prstGeom>
          <a:solidFill>
            <a:schemeClr val="accent1">
              <a:lumMod val="20000"/>
              <a:lumOff val="80000"/>
            </a:schemeClr>
          </a:solidFill>
          <a:ln>
            <a:solidFill>
              <a:schemeClr val="tx1"/>
            </a:solidFill>
            <a:prstDash val="solid"/>
          </a:ln>
        </p:spPr>
        <p:txBody>
          <a:bodyPr wrap="square" rtlCol="0">
            <a:spAutoFit/>
          </a:bodyPr>
          <a:lstStyle/>
          <a:p>
            <a:pPr>
              <a:lnSpc>
                <a:spcPts val="2200"/>
              </a:lnSpc>
            </a:pPr>
            <a:endParaRPr lang="en-US" altLang="ja-JP" sz="1400" dirty="0"/>
          </a:p>
          <a:p>
            <a:pPr>
              <a:lnSpc>
                <a:spcPts val="2200"/>
              </a:lnSpc>
            </a:pPr>
            <a:endParaRPr lang="en-US" altLang="ja-JP" sz="1400" dirty="0" smtClean="0"/>
          </a:p>
          <a:p>
            <a:pPr>
              <a:lnSpc>
                <a:spcPts val="2200"/>
              </a:lnSpc>
            </a:pPr>
            <a:r>
              <a:rPr lang="ja-JP" altLang="en-US" sz="1400" dirty="0"/>
              <a:t>　</a:t>
            </a:r>
            <a:r>
              <a:rPr lang="ja-JP" altLang="en-US" sz="1400" u="sng" dirty="0">
                <a:solidFill>
                  <a:srgbClr val="C00000"/>
                </a:solidFill>
              </a:rPr>
              <a:t>対応する感染症</a:t>
            </a:r>
            <a:r>
              <a:rPr lang="ja-JP" altLang="en-US" sz="1400" dirty="0"/>
              <a:t>については、</a:t>
            </a:r>
            <a:r>
              <a:rPr lang="ja-JP" altLang="en-US" sz="1400" u="sng" dirty="0">
                <a:solidFill>
                  <a:srgbClr val="C00000"/>
                </a:solidFill>
              </a:rPr>
              <a:t>新型インフルエンザ等感染症</a:t>
            </a:r>
            <a:r>
              <a:rPr lang="ja-JP" altLang="en-US" sz="1400" dirty="0"/>
              <a:t>、</a:t>
            </a:r>
            <a:r>
              <a:rPr lang="ja-JP" altLang="en-US" sz="1400" u="sng" dirty="0">
                <a:solidFill>
                  <a:srgbClr val="C00000"/>
                </a:solidFill>
              </a:rPr>
              <a:t>指定感染症</a:t>
            </a:r>
            <a:r>
              <a:rPr lang="ja-JP" altLang="en-US" sz="1400" dirty="0"/>
              <a:t>（当該指定感染症にかかった場合の病状の程度が重篤であり、かつ、全国的かつ急速なまん延のおそれがあるものに限る。）及び</a:t>
            </a:r>
            <a:r>
              <a:rPr lang="ja-JP" altLang="en-US" sz="1400" u="sng" dirty="0">
                <a:solidFill>
                  <a:srgbClr val="C00000"/>
                </a:solidFill>
              </a:rPr>
              <a:t>新感染症を基本</a:t>
            </a:r>
            <a:r>
              <a:rPr lang="ja-JP" altLang="en-US" sz="1400" dirty="0"/>
              <a:t>とする</a:t>
            </a:r>
            <a:r>
              <a:rPr lang="ja-JP" altLang="en-US" sz="1400" dirty="0" smtClean="0"/>
              <a:t>。</a:t>
            </a:r>
            <a:endParaRPr lang="en-US" altLang="ja-JP" sz="1400" dirty="0" smtClean="0"/>
          </a:p>
          <a:p>
            <a:pPr>
              <a:lnSpc>
                <a:spcPts val="2200"/>
              </a:lnSpc>
            </a:pPr>
            <a:endParaRPr lang="en-US" altLang="ja-JP" sz="1400" dirty="0"/>
          </a:p>
          <a:p>
            <a:pPr>
              <a:lnSpc>
                <a:spcPts val="2200"/>
              </a:lnSpc>
            </a:pPr>
            <a:endParaRPr lang="en-US" altLang="ja-JP" sz="1400" dirty="0" smtClean="0"/>
          </a:p>
          <a:p>
            <a:pPr>
              <a:lnSpc>
                <a:spcPts val="2200"/>
              </a:lnSpc>
            </a:pPr>
            <a:endParaRPr lang="en-US" altLang="ja-JP" sz="1400" dirty="0"/>
          </a:p>
          <a:p>
            <a:pPr>
              <a:lnSpc>
                <a:spcPts val="2200"/>
              </a:lnSpc>
            </a:pPr>
            <a:endParaRPr lang="en-US" altLang="ja-JP" sz="1400" dirty="0" smtClean="0"/>
          </a:p>
          <a:p>
            <a:pPr>
              <a:lnSpc>
                <a:spcPts val="2200"/>
              </a:lnSpc>
            </a:pPr>
            <a:endParaRPr lang="en-US" altLang="ja-JP" sz="1400" dirty="0" smtClean="0"/>
          </a:p>
        </p:txBody>
      </p:sp>
      <p:sp>
        <p:nvSpPr>
          <p:cNvPr id="11" name="テキスト ボックス 10"/>
          <p:cNvSpPr txBox="1"/>
          <p:nvPr/>
        </p:nvSpPr>
        <p:spPr>
          <a:xfrm>
            <a:off x="3666616" y="2227569"/>
            <a:ext cx="6055421" cy="3760004"/>
          </a:xfrm>
          <a:prstGeom prst="rect">
            <a:avLst/>
          </a:prstGeom>
          <a:solidFill>
            <a:schemeClr val="accent1">
              <a:lumMod val="20000"/>
              <a:lumOff val="80000"/>
            </a:schemeClr>
          </a:solidFill>
          <a:ln>
            <a:solidFill>
              <a:schemeClr val="tx1"/>
            </a:solidFill>
            <a:prstDash val="solid"/>
          </a:ln>
        </p:spPr>
        <p:txBody>
          <a:bodyPr wrap="square" rtlCol="0">
            <a:spAutoFit/>
          </a:bodyPr>
          <a:lstStyle/>
          <a:p>
            <a:pPr>
              <a:lnSpc>
                <a:spcPts val="2200"/>
              </a:lnSpc>
            </a:pPr>
            <a:endParaRPr lang="en-US" altLang="ja-JP" sz="1400" dirty="0"/>
          </a:p>
          <a:p>
            <a:pPr>
              <a:lnSpc>
                <a:spcPts val="2200"/>
              </a:lnSpc>
            </a:pPr>
            <a:endParaRPr lang="en-US" altLang="ja-JP" sz="1400" dirty="0" smtClean="0"/>
          </a:p>
          <a:p>
            <a:pPr>
              <a:lnSpc>
                <a:spcPts val="2200"/>
              </a:lnSpc>
            </a:pPr>
            <a:r>
              <a:rPr lang="ja-JP" altLang="en-US" sz="1400" dirty="0"/>
              <a:t>　（前略）体制の確保に当たり対象とする感染症は、法に定める新興感染症を基本とする。予防計画等の策定に当たっては、感染症に関する国内外の最新の知見を踏まえつつ、</a:t>
            </a:r>
            <a:r>
              <a:rPr lang="ja-JP" altLang="en-US" sz="1400" u="sng" dirty="0">
                <a:solidFill>
                  <a:srgbClr val="C00000"/>
                </a:solidFill>
              </a:rPr>
              <a:t>一定の想定を置く</a:t>
            </a:r>
            <a:r>
              <a:rPr lang="ja-JP" altLang="en-US" sz="1400" dirty="0"/>
              <a:t>こととするが、まずは</a:t>
            </a:r>
            <a:r>
              <a:rPr lang="ja-JP" altLang="en-US" sz="1400" u="sng" dirty="0">
                <a:solidFill>
                  <a:srgbClr val="C00000"/>
                </a:solidFill>
              </a:rPr>
              <a:t>これまでの対応の教訓を生かすことができる新型コロナウイルス感染症への対応を念頭</a:t>
            </a:r>
            <a:r>
              <a:rPr lang="ja-JP" altLang="en-US" sz="1400" dirty="0"/>
              <a:t>に取り組む。</a:t>
            </a:r>
          </a:p>
          <a:p>
            <a:pPr>
              <a:lnSpc>
                <a:spcPts val="2200"/>
              </a:lnSpc>
            </a:pPr>
            <a:r>
              <a:rPr lang="ja-JP" altLang="en-US" sz="1400" dirty="0"/>
              <a:t>　なお、実際に発生及びまん延した感染症が、</a:t>
            </a:r>
            <a:r>
              <a:rPr lang="ja-JP" altLang="en-US" sz="1400" u="sng" dirty="0">
                <a:solidFill>
                  <a:srgbClr val="C00000"/>
                </a:solidFill>
              </a:rPr>
              <a:t>事前の想定とは大きく異なる事態となった場合は、その感染症の特性に合わせて</a:t>
            </a:r>
            <a:r>
              <a:rPr lang="ja-JP" altLang="en-US" sz="1400" dirty="0"/>
              <a:t>協定の内容を見直すなど、</a:t>
            </a:r>
            <a:r>
              <a:rPr lang="ja-JP" altLang="en-US" sz="1400" u="sng" dirty="0">
                <a:solidFill>
                  <a:srgbClr val="C00000"/>
                </a:solidFill>
              </a:rPr>
              <a:t>実際の状況に応じた機動的な対応を行う。</a:t>
            </a:r>
            <a:r>
              <a:rPr lang="ja-JP" altLang="en-US" sz="1400" dirty="0"/>
              <a:t>「事前の想定とは大きく異なる事態」の判断については、新型コロナウイルス感染症への対応（流行株の変異等の都度、国の方針を提示）を参考に、国として、国内外の最新の知見や、現場の状況を把握しながら、適切に判断し、周知していく。（後略）</a:t>
            </a:r>
            <a:endParaRPr kumimoji="1" lang="ja-JP" altLang="en-US" sz="1400" dirty="0"/>
          </a:p>
        </p:txBody>
      </p:sp>
      <p:graphicFrame>
        <p:nvGraphicFramePr>
          <p:cNvPr id="6" name="表 5"/>
          <p:cNvGraphicFramePr>
            <a:graphicFrameLocks noGrp="1"/>
          </p:cNvGraphicFramePr>
          <p:nvPr>
            <p:extLst/>
          </p:nvPr>
        </p:nvGraphicFramePr>
        <p:xfrm>
          <a:off x="957609" y="546478"/>
          <a:ext cx="8109815" cy="1165245"/>
        </p:xfrm>
        <a:graphic>
          <a:graphicData uri="http://schemas.openxmlformats.org/drawingml/2006/table">
            <a:tbl>
              <a:tblPr bandRow="1">
                <a:tableStyleId>{7DF18680-E054-41AD-8BC1-D1AEF772440D}</a:tableStyleId>
              </a:tblPr>
              <a:tblGrid>
                <a:gridCol w="1931679">
                  <a:extLst>
                    <a:ext uri="{9D8B030D-6E8A-4147-A177-3AD203B41FA5}">
                      <a16:colId xmlns:a16="http://schemas.microsoft.com/office/drawing/2014/main" val="3834669613"/>
                    </a:ext>
                  </a:extLst>
                </a:gridCol>
                <a:gridCol w="6178136">
                  <a:extLst>
                    <a:ext uri="{9D8B030D-6E8A-4147-A177-3AD203B41FA5}">
                      <a16:colId xmlns:a16="http://schemas.microsoft.com/office/drawing/2014/main" val="3779028709"/>
                    </a:ext>
                  </a:extLst>
                </a:gridCol>
              </a:tblGrid>
              <a:tr h="326907">
                <a:tc>
                  <a:txBody>
                    <a:bodyPr/>
                    <a:lstStyle/>
                    <a:p>
                      <a:r>
                        <a:rPr kumimoji="1" lang="ja-JP" altLang="en-US" dirty="0" smtClean="0"/>
                        <a:t>対応する感染症</a:t>
                      </a:r>
                      <a:endParaRPr kumimoji="1" lang="ja-JP" altLang="en-US" dirty="0"/>
                    </a:p>
                  </a:txBody>
                  <a:tcPr/>
                </a:tc>
                <a:tc>
                  <a:txBody>
                    <a:bodyPr/>
                    <a:lstStyle/>
                    <a:p>
                      <a:r>
                        <a:rPr kumimoji="1" lang="ja-JP" altLang="en-US" dirty="0" smtClean="0"/>
                        <a:t>法に定める新興感染症を基本</a:t>
                      </a:r>
                      <a:endParaRPr kumimoji="1" lang="ja-JP" altLang="en-US" dirty="0"/>
                    </a:p>
                  </a:txBody>
                  <a:tcPr/>
                </a:tc>
                <a:extLst>
                  <a:ext uri="{0D108BD9-81ED-4DB2-BD59-A6C34878D82A}">
                    <a16:rowId xmlns:a16="http://schemas.microsoft.com/office/drawing/2014/main" val="958121839"/>
                  </a:ext>
                </a:extLst>
              </a:tr>
              <a:tr h="326907">
                <a:tc>
                  <a:txBody>
                    <a:bodyPr/>
                    <a:lstStyle/>
                    <a:p>
                      <a:r>
                        <a:rPr kumimoji="1" lang="ja-JP" altLang="en-US" dirty="0" smtClean="0"/>
                        <a:t>想　　　　  　　</a:t>
                      </a:r>
                      <a:r>
                        <a:rPr kumimoji="1" lang="ja-JP" altLang="en-US" baseline="0" dirty="0" smtClean="0"/>
                        <a:t> </a:t>
                      </a:r>
                      <a:r>
                        <a:rPr kumimoji="1" lang="ja-JP" altLang="en-US" dirty="0" smtClean="0"/>
                        <a:t>定</a:t>
                      </a:r>
                      <a:endParaRPr kumimoji="1" lang="ja-JP" altLang="en-US" dirty="0"/>
                    </a:p>
                  </a:txBody>
                  <a:tcPr/>
                </a:tc>
                <a:tc>
                  <a:txBody>
                    <a:bodyPr/>
                    <a:lstStyle/>
                    <a:p>
                      <a:r>
                        <a:rPr kumimoji="1" lang="ja-JP" altLang="en-US" dirty="0" smtClean="0"/>
                        <a:t>新型コロナウイルス感染症への対応を念頭に取り組む</a:t>
                      </a:r>
                      <a:endParaRPr kumimoji="1" lang="ja-JP" altLang="en-US" dirty="0"/>
                    </a:p>
                  </a:txBody>
                  <a:tcPr/>
                </a:tc>
                <a:extLst>
                  <a:ext uri="{0D108BD9-81ED-4DB2-BD59-A6C34878D82A}">
                    <a16:rowId xmlns:a16="http://schemas.microsoft.com/office/drawing/2014/main" val="892017642"/>
                  </a:ext>
                </a:extLst>
              </a:tr>
              <a:tr h="433725">
                <a:tc>
                  <a:txBody>
                    <a:bodyPr/>
                    <a:lstStyle/>
                    <a:p>
                      <a:r>
                        <a:rPr kumimoji="1" lang="ja-JP" altLang="en-US" dirty="0" smtClean="0"/>
                        <a:t>想定と異なる事態</a:t>
                      </a:r>
                      <a:endParaRPr kumimoji="1" lang="ja-JP" altLang="en-US" dirty="0"/>
                    </a:p>
                  </a:txBody>
                  <a:tcPr/>
                </a:tc>
                <a:tc>
                  <a:txBody>
                    <a:bodyPr/>
                    <a:lstStyle/>
                    <a:p>
                      <a:r>
                        <a:rPr kumimoji="1" lang="ja-JP" altLang="en-US" dirty="0" smtClean="0"/>
                        <a:t>その感染症の特性に合わせ、実際の状況に応じた機動的対応</a:t>
                      </a:r>
                      <a:endParaRPr kumimoji="1" lang="ja-JP" altLang="en-US" dirty="0"/>
                    </a:p>
                  </a:txBody>
                  <a:tcPr/>
                </a:tc>
                <a:extLst>
                  <a:ext uri="{0D108BD9-81ED-4DB2-BD59-A6C34878D82A}">
                    <a16:rowId xmlns:a16="http://schemas.microsoft.com/office/drawing/2014/main" val="2906223479"/>
                  </a:ext>
                </a:extLst>
              </a:tr>
            </a:tbl>
          </a:graphicData>
        </a:graphic>
      </p:graphicFrame>
      <p:graphicFrame>
        <p:nvGraphicFramePr>
          <p:cNvPr id="7" name="表 6"/>
          <p:cNvGraphicFramePr>
            <a:graphicFrameLocks noGrp="1"/>
          </p:cNvGraphicFramePr>
          <p:nvPr>
            <p:extLst/>
          </p:nvPr>
        </p:nvGraphicFramePr>
        <p:xfrm>
          <a:off x="330050" y="2229188"/>
          <a:ext cx="3105713" cy="367924"/>
        </p:xfrm>
        <a:graphic>
          <a:graphicData uri="http://schemas.openxmlformats.org/drawingml/2006/table">
            <a:tbl>
              <a:tblPr/>
              <a:tblGrid>
                <a:gridCol w="3105713">
                  <a:extLst>
                    <a:ext uri="{9D8B030D-6E8A-4147-A177-3AD203B41FA5}">
                      <a16:colId xmlns:a16="http://schemas.microsoft.com/office/drawing/2014/main" val="1936092050"/>
                    </a:ext>
                  </a:extLst>
                </a:gridCol>
              </a:tblGrid>
              <a:tr h="367924">
                <a:tc>
                  <a:txBody>
                    <a:bodyPr/>
                    <a:lstStyle/>
                    <a:p>
                      <a:pPr algn="ctr"/>
                      <a:endParaRPr kumimoji="1" lang="ja-JP" altLang="en-US" sz="14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extLst>
                  <a:ext uri="{0D108BD9-81ED-4DB2-BD59-A6C34878D82A}">
                    <a16:rowId xmlns:a16="http://schemas.microsoft.com/office/drawing/2014/main" val="129470605"/>
                  </a:ext>
                </a:extLst>
              </a:tr>
            </a:tbl>
          </a:graphicData>
        </a:graphic>
      </p:graphicFrame>
      <p:graphicFrame>
        <p:nvGraphicFramePr>
          <p:cNvPr id="8" name="表 7"/>
          <p:cNvGraphicFramePr>
            <a:graphicFrameLocks noGrp="1"/>
          </p:cNvGraphicFramePr>
          <p:nvPr>
            <p:extLst/>
          </p:nvPr>
        </p:nvGraphicFramePr>
        <p:xfrm>
          <a:off x="3675634" y="2227569"/>
          <a:ext cx="6037384" cy="365760"/>
        </p:xfrm>
        <a:graphic>
          <a:graphicData uri="http://schemas.openxmlformats.org/drawingml/2006/table">
            <a:tbl>
              <a:tblPr/>
              <a:tblGrid>
                <a:gridCol w="6037384">
                  <a:extLst>
                    <a:ext uri="{9D8B030D-6E8A-4147-A177-3AD203B41FA5}">
                      <a16:colId xmlns:a16="http://schemas.microsoft.com/office/drawing/2014/main" val="2088754961"/>
                    </a:ext>
                  </a:extLst>
                </a:gridCol>
              </a:tblGrid>
              <a:tr h="362514">
                <a:tc>
                  <a:txBody>
                    <a:bodyPr/>
                    <a:lstStyle/>
                    <a:p>
                      <a:endParaRPr kumimoji="1" lang="en-US" altLang="ja-JP" dirty="0" smtClean="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extLst>
                  <a:ext uri="{0D108BD9-81ED-4DB2-BD59-A6C34878D82A}">
                    <a16:rowId xmlns:a16="http://schemas.microsoft.com/office/drawing/2014/main" val="3966561076"/>
                  </a:ext>
                </a:extLst>
              </a:tr>
            </a:tbl>
          </a:graphicData>
        </a:graphic>
      </p:graphicFrame>
      <p:sp>
        <p:nvSpPr>
          <p:cNvPr id="2" name="テキスト ボックス 1"/>
          <p:cNvSpPr txBox="1"/>
          <p:nvPr/>
        </p:nvSpPr>
        <p:spPr>
          <a:xfrm>
            <a:off x="896138" y="2256880"/>
            <a:ext cx="1986611" cy="307777"/>
          </a:xfrm>
          <a:prstGeom prst="rect">
            <a:avLst/>
          </a:prstGeom>
          <a:noFill/>
        </p:spPr>
        <p:txBody>
          <a:bodyPr wrap="square" rtlCol="0">
            <a:spAutoFit/>
          </a:bodyPr>
          <a:lstStyle/>
          <a:p>
            <a:r>
              <a:rPr kumimoji="1" lang="ja-JP" altLang="en-US" sz="1400" dirty="0" smtClean="0">
                <a:solidFill>
                  <a:schemeClr val="bg1"/>
                </a:solidFill>
              </a:rPr>
              <a:t>予防計画策定の手引き</a:t>
            </a:r>
            <a:endParaRPr kumimoji="1" lang="ja-JP" altLang="en-US" sz="1400" dirty="0">
              <a:solidFill>
                <a:schemeClr val="bg1"/>
              </a:solidFill>
            </a:endParaRPr>
          </a:p>
        </p:txBody>
      </p:sp>
      <p:sp>
        <p:nvSpPr>
          <p:cNvPr id="3" name="テキスト ボックス 2"/>
          <p:cNvSpPr txBox="1"/>
          <p:nvPr/>
        </p:nvSpPr>
        <p:spPr>
          <a:xfrm>
            <a:off x="3873682" y="2256880"/>
            <a:ext cx="5641288" cy="307777"/>
          </a:xfrm>
          <a:prstGeom prst="rect">
            <a:avLst/>
          </a:prstGeom>
          <a:noFill/>
        </p:spPr>
        <p:txBody>
          <a:bodyPr wrap="none" rtlCol="0">
            <a:spAutoFit/>
          </a:bodyPr>
          <a:lstStyle/>
          <a:p>
            <a:r>
              <a:rPr kumimoji="1" lang="ja-JP" altLang="en-US" sz="1400" dirty="0" smtClean="0">
                <a:solidFill>
                  <a:schemeClr val="bg1"/>
                </a:solidFill>
              </a:rPr>
              <a:t>指針第９－１　厚生労働省令で定める体制の確保に係る基本的な考え方</a:t>
            </a:r>
            <a:endParaRPr kumimoji="1" lang="ja-JP" altLang="en-US" sz="1400" dirty="0">
              <a:solidFill>
                <a:schemeClr val="bg1"/>
              </a:solidFill>
            </a:endParaRPr>
          </a:p>
        </p:txBody>
      </p:sp>
    </p:spTree>
    <p:extLst>
      <p:ext uri="{BB962C8B-B14F-4D97-AF65-F5344CB8AC3E}">
        <p14:creationId xmlns:p14="http://schemas.microsoft.com/office/powerpoint/2010/main" val="2578012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a:blip r:embed="rId2"/>
          <a:stretch>
            <a:fillRect/>
          </a:stretch>
        </p:blipFill>
        <p:spPr>
          <a:xfrm>
            <a:off x="7390494" y="2261985"/>
            <a:ext cx="24386" cy="3859102"/>
          </a:xfrm>
          <a:prstGeom prst="rect">
            <a:avLst/>
          </a:prstGeom>
        </p:spPr>
      </p:pic>
      <p:pic>
        <p:nvPicPr>
          <p:cNvPr id="35" name="図 34"/>
          <p:cNvPicPr>
            <a:picLocks noChangeAspect="1"/>
          </p:cNvPicPr>
          <p:nvPr/>
        </p:nvPicPr>
        <p:blipFill>
          <a:blip r:embed="rId2"/>
          <a:stretch>
            <a:fillRect/>
          </a:stretch>
        </p:blipFill>
        <p:spPr>
          <a:xfrm>
            <a:off x="4682279" y="2247180"/>
            <a:ext cx="24386" cy="3859102"/>
          </a:xfrm>
          <a:prstGeom prst="rect">
            <a:avLst/>
          </a:prstGeom>
        </p:spPr>
      </p:pic>
      <p:pic>
        <p:nvPicPr>
          <p:cNvPr id="34" name="図 33"/>
          <p:cNvPicPr>
            <a:picLocks noChangeAspect="1"/>
          </p:cNvPicPr>
          <p:nvPr/>
        </p:nvPicPr>
        <p:blipFill>
          <a:blip r:embed="rId2"/>
          <a:stretch>
            <a:fillRect/>
          </a:stretch>
        </p:blipFill>
        <p:spPr>
          <a:xfrm>
            <a:off x="3034002" y="2249864"/>
            <a:ext cx="24386" cy="3859102"/>
          </a:xfrm>
          <a:prstGeom prst="rect">
            <a:avLst/>
          </a:prstGeom>
        </p:spPr>
      </p:pic>
      <p:cxnSp>
        <p:nvCxnSpPr>
          <p:cNvPr id="32" name="直線コネクタ 31"/>
          <p:cNvCxnSpPr/>
          <p:nvPr/>
        </p:nvCxnSpPr>
        <p:spPr>
          <a:xfrm>
            <a:off x="1715176" y="2267063"/>
            <a:ext cx="0" cy="3841562"/>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2" name="表 21"/>
          <p:cNvGraphicFramePr>
            <a:graphicFrameLocks noGrp="1"/>
          </p:cNvGraphicFramePr>
          <p:nvPr>
            <p:extLst/>
          </p:nvPr>
        </p:nvGraphicFramePr>
        <p:xfrm>
          <a:off x="183962" y="2267063"/>
          <a:ext cx="9436175" cy="4107811"/>
        </p:xfrm>
        <a:graphic>
          <a:graphicData uri="http://schemas.openxmlformats.org/drawingml/2006/table">
            <a:tbl>
              <a:tblPr/>
              <a:tblGrid>
                <a:gridCol w="9436175">
                  <a:extLst>
                    <a:ext uri="{9D8B030D-6E8A-4147-A177-3AD203B41FA5}">
                      <a16:colId xmlns:a16="http://schemas.microsoft.com/office/drawing/2014/main" val="3725648807"/>
                    </a:ext>
                  </a:extLst>
                </a:gridCol>
              </a:tblGrid>
              <a:tr h="4107811">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96157050"/>
                  </a:ext>
                </a:extLst>
              </a:tr>
            </a:tbl>
          </a:graphicData>
        </a:graphic>
      </p:graphicFrame>
      <p:graphicFrame>
        <p:nvGraphicFramePr>
          <p:cNvPr id="29" name="表 28"/>
          <p:cNvGraphicFramePr>
            <a:graphicFrameLocks noGrp="1"/>
          </p:cNvGraphicFramePr>
          <p:nvPr>
            <p:extLst/>
          </p:nvPr>
        </p:nvGraphicFramePr>
        <p:xfrm>
          <a:off x="183962" y="6013834"/>
          <a:ext cx="9436175" cy="365760"/>
        </p:xfrm>
        <a:graphic>
          <a:graphicData uri="http://schemas.openxmlformats.org/drawingml/2006/table">
            <a:tbl>
              <a:tblPr/>
              <a:tblGrid>
                <a:gridCol w="9436175">
                  <a:extLst>
                    <a:ext uri="{9D8B030D-6E8A-4147-A177-3AD203B41FA5}">
                      <a16:colId xmlns:a16="http://schemas.microsoft.com/office/drawing/2014/main" val="2196991743"/>
                    </a:ext>
                  </a:extLst>
                </a:gridCol>
              </a:tblGrid>
              <a:tr h="310394">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39751780"/>
                  </a:ext>
                </a:extLst>
              </a:tr>
            </a:tbl>
          </a:graphicData>
        </a:graphic>
      </p:graphicFrame>
      <p:graphicFrame>
        <p:nvGraphicFramePr>
          <p:cNvPr id="26" name="表 25"/>
          <p:cNvGraphicFramePr>
            <a:graphicFrameLocks noGrp="1"/>
          </p:cNvGraphicFramePr>
          <p:nvPr>
            <p:extLst/>
          </p:nvPr>
        </p:nvGraphicFramePr>
        <p:xfrm>
          <a:off x="183962" y="4755962"/>
          <a:ext cx="9436175" cy="703385"/>
        </p:xfrm>
        <a:graphic>
          <a:graphicData uri="http://schemas.openxmlformats.org/drawingml/2006/table">
            <a:tbl>
              <a:tblPr/>
              <a:tblGrid>
                <a:gridCol w="9436175">
                  <a:extLst>
                    <a:ext uri="{9D8B030D-6E8A-4147-A177-3AD203B41FA5}">
                      <a16:colId xmlns:a16="http://schemas.microsoft.com/office/drawing/2014/main" val="2523307482"/>
                    </a:ext>
                  </a:extLst>
                </a:gridCol>
              </a:tblGrid>
              <a:tr h="703385">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936866290"/>
                  </a:ext>
                </a:extLst>
              </a:tr>
            </a:tbl>
          </a:graphicData>
        </a:graphic>
      </p:graphicFrame>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数値目標の時点に係る国の考え方</a:t>
            </a:r>
            <a:r>
              <a:rPr lang="ja-JP" altLang="en-US" sz="2000" b="1" dirty="0">
                <a:latin typeface="游ゴシック" panose="020B0400000000000000" pitchFamily="50" charset="-128"/>
              </a:rPr>
              <a:t>に</a:t>
            </a:r>
            <a:r>
              <a:rPr lang="ja-JP" altLang="en-US" sz="2000" b="1" dirty="0" smtClean="0">
                <a:latin typeface="游ゴシック" panose="020B0400000000000000" pitchFamily="50" charset="-128"/>
              </a:rPr>
              <a:t>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lang="en-US" altLang="ja-JP" dirty="0"/>
              <a:t>5</a:t>
            </a:r>
            <a:endParaRPr kumimoji="1" lang="ja-JP" altLang="en-US" dirty="0"/>
          </a:p>
        </p:txBody>
      </p:sp>
      <p:sp>
        <p:nvSpPr>
          <p:cNvPr id="2" name="テキスト ボックス 1"/>
          <p:cNvSpPr txBox="1"/>
          <p:nvPr/>
        </p:nvSpPr>
        <p:spPr>
          <a:xfrm>
            <a:off x="1433773" y="6048868"/>
            <a:ext cx="719616" cy="307777"/>
          </a:xfrm>
          <a:prstGeom prst="rect">
            <a:avLst/>
          </a:prstGeom>
          <a:noFill/>
        </p:spPr>
        <p:txBody>
          <a:bodyPr wrap="square" rtlCol="0">
            <a:spAutoFit/>
          </a:bodyPr>
          <a:lstStyle/>
          <a:p>
            <a:r>
              <a:rPr kumimoji="1" lang="ja-JP" altLang="en-US" sz="1400" dirty="0" smtClean="0"/>
              <a:t>平時</a:t>
            </a:r>
            <a:endParaRPr kumimoji="1" lang="ja-JP" altLang="en-US" sz="1400" dirty="0"/>
          </a:p>
        </p:txBody>
      </p:sp>
      <p:sp>
        <p:nvSpPr>
          <p:cNvPr id="9" name="テキスト ボックス 8"/>
          <p:cNvSpPr txBox="1"/>
          <p:nvPr/>
        </p:nvSpPr>
        <p:spPr>
          <a:xfrm>
            <a:off x="2019713" y="6030898"/>
            <a:ext cx="576797" cy="307777"/>
          </a:xfrm>
          <a:prstGeom prst="rect">
            <a:avLst/>
          </a:prstGeom>
          <a:noFill/>
        </p:spPr>
        <p:txBody>
          <a:bodyPr wrap="square" rtlCol="0">
            <a:spAutoFit/>
          </a:bodyPr>
          <a:lstStyle/>
          <a:p>
            <a:r>
              <a:rPr kumimoji="1" lang="ja-JP" altLang="en-US" sz="1400" dirty="0" smtClean="0"/>
              <a:t>公表</a:t>
            </a:r>
            <a:endParaRPr kumimoji="1" lang="ja-JP" altLang="en-US" sz="1400" dirty="0"/>
          </a:p>
        </p:txBody>
      </p:sp>
      <p:sp>
        <p:nvSpPr>
          <p:cNvPr id="11" name="テキスト ボックス 10"/>
          <p:cNvSpPr txBox="1"/>
          <p:nvPr/>
        </p:nvSpPr>
        <p:spPr>
          <a:xfrm>
            <a:off x="2653654" y="6037070"/>
            <a:ext cx="853714" cy="307777"/>
          </a:xfrm>
          <a:prstGeom prst="rect">
            <a:avLst/>
          </a:prstGeom>
          <a:noFill/>
        </p:spPr>
        <p:txBody>
          <a:bodyPr wrap="square" rtlCol="0">
            <a:spAutoFit/>
          </a:bodyPr>
          <a:lstStyle/>
          <a:p>
            <a:r>
              <a:rPr kumimoji="1" lang="en-US" altLang="ja-JP" sz="1400" dirty="0" smtClean="0"/>
              <a:t>1</a:t>
            </a:r>
            <a:r>
              <a:rPr kumimoji="1" lang="ja-JP" altLang="en-US" sz="1400" dirty="0" smtClean="0"/>
              <a:t>週間後</a:t>
            </a:r>
            <a:endParaRPr kumimoji="1" lang="ja-JP" altLang="en-US" sz="1400" dirty="0"/>
          </a:p>
        </p:txBody>
      </p:sp>
      <p:sp>
        <p:nvSpPr>
          <p:cNvPr id="12" name="テキスト ボックス 11"/>
          <p:cNvSpPr txBox="1"/>
          <p:nvPr/>
        </p:nvSpPr>
        <p:spPr>
          <a:xfrm>
            <a:off x="5669479" y="6037507"/>
            <a:ext cx="782121" cy="307777"/>
          </a:xfrm>
          <a:prstGeom prst="rect">
            <a:avLst/>
          </a:prstGeom>
          <a:noFill/>
        </p:spPr>
        <p:txBody>
          <a:bodyPr wrap="square" rtlCol="0">
            <a:spAutoFit/>
          </a:bodyPr>
          <a:lstStyle/>
          <a:p>
            <a:r>
              <a:rPr kumimoji="1" lang="en-US" altLang="ja-JP" sz="1400" dirty="0" smtClean="0"/>
              <a:t>3</a:t>
            </a:r>
            <a:r>
              <a:rPr kumimoji="1" lang="ja-JP" altLang="en-US" sz="1400" dirty="0" smtClean="0"/>
              <a:t>ヶ月後</a:t>
            </a:r>
            <a:endParaRPr kumimoji="1" lang="ja-JP" altLang="en-US" sz="1400" dirty="0"/>
          </a:p>
        </p:txBody>
      </p:sp>
      <p:sp>
        <p:nvSpPr>
          <p:cNvPr id="13" name="テキスト ボックス 12"/>
          <p:cNvSpPr txBox="1"/>
          <p:nvPr/>
        </p:nvSpPr>
        <p:spPr>
          <a:xfrm>
            <a:off x="7018554" y="6053844"/>
            <a:ext cx="849856" cy="307777"/>
          </a:xfrm>
          <a:prstGeom prst="rect">
            <a:avLst/>
          </a:prstGeom>
          <a:noFill/>
        </p:spPr>
        <p:txBody>
          <a:bodyPr wrap="square" rtlCol="0">
            <a:spAutoFit/>
          </a:bodyPr>
          <a:lstStyle/>
          <a:p>
            <a:r>
              <a:rPr kumimoji="1" lang="en-US" altLang="ja-JP" sz="1400" dirty="0" smtClean="0"/>
              <a:t>6</a:t>
            </a:r>
            <a:r>
              <a:rPr kumimoji="1" lang="ja-JP" altLang="en-US" sz="1400" dirty="0" smtClean="0"/>
              <a:t>ヶ月後</a:t>
            </a:r>
            <a:endParaRPr kumimoji="1" lang="en-US" altLang="ja-JP" sz="1400" dirty="0" smtClean="0"/>
          </a:p>
        </p:txBody>
      </p:sp>
      <p:sp>
        <p:nvSpPr>
          <p:cNvPr id="14" name="テキスト ボックス 13"/>
          <p:cNvSpPr txBox="1"/>
          <p:nvPr/>
        </p:nvSpPr>
        <p:spPr>
          <a:xfrm>
            <a:off x="200193" y="2470869"/>
            <a:ext cx="984740" cy="307777"/>
          </a:xfrm>
          <a:prstGeom prst="rect">
            <a:avLst/>
          </a:prstGeom>
          <a:noFill/>
        </p:spPr>
        <p:txBody>
          <a:bodyPr wrap="square" rtlCol="0">
            <a:spAutoFit/>
          </a:bodyPr>
          <a:lstStyle/>
          <a:p>
            <a:r>
              <a:rPr kumimoji="1" lang="ja-JP" altLang="en-US" sz="1400" dirty="0" smtClean="0"/>
              <a:t>確保病床</a:t>
            </a:r>
            <a:endParaRPr kumimoji="1" lang="ja-JP" altLang="en-US" sz="1400" dirty="0"/>
          </a:p>
        </p:txBody>
      </p:sp>
      <p:sp>
        <p:nvSpPr>
          <p:cNvPr id="15" name="テキスト ボックス 14"/>
          <p:cNvSpPr txBox="1"/>
          <p:nvPr/>
        </p:nvSpPr>
        <p:spPr>
          <a:xfrm>
            <a:off x="200193" y="3145969"/>
            <a:ext cx="940855" cy="307777"/>
          </a:xfrm>
          <a:prstGeom prst="rect">
            <a:avLst/>
          </a:prstGeom>
          <a:noFill/>
        </p:spPr>
        <p:txBody>
          <a:bodyPr wrap="square" rtlCol="0">
            <a:spAutoFit/>
          </a:bodyPr>
          <a:lstStyle/>
          <a:p>
            <a:r>
              <a:rPr kumimoji="1" lang="ja-JP" altLang="en-US" sz="1400" dirty="0" smtClean="0"/>
              <a:t>発熱外来</a:t>
            </a:r>
            <a:endParaRPr kumimoji="1" lang="ja-JP" altLang="en-US" sz="1400" dirty="0"/>
          </a:p>
        </p:txBody>
      </p:sp>
      <p:sp>
        <p:nvSpPr>
          <p:cNvPr id="16" name="テキスト ボックス 15"/>
          <p:cNvSpPr txBox="1"/>
          <p:nvPr/>
        </p:nvSpPr>
        <p:spPr>
          <a:xfrm>
            <a:off x="178551" y="3688520"/>
            <a:ext cx="1390537" cy="523220"/>
          </a:xfrm>
          <a:prstGeom prst="rect">
            <a:avLst/>
          </a:prstGeom>
          <a:noFill/>
        </p:spPr>
        <p:txBody>
          <a:bodyPr wrap="square" rtlCol="0">
            <a:spAutoFit/>
          </a:bodyPr>
          <a:lstStyle/>
          <a:p>
            <a:r>
              <a:rPr kumimoji="1" lang="ja-JP" altLang="en-US" sz="1400" dirty="0" smtClean="0"/>
              <a:t>自宅療養者等向け医療</a:t>
            </a:r>
            <a:endParaRPr kumimoji="1" lang="ja-JP" altLang="en-US" sz="1400" dirty="0"/>
          </a:p>
        </p:txBody>
      </p:sp>
      <p:sp>
        <p:nvSpPr>
          <p:cNvPr id="17" name="テキスト ボックス 16"/>
          <p:cNvSpPr txBox="1"/>
          <p:nvPr/>
        </p:nvSpPr>
        <p:spPr>
          <a:xfrm>
            <a:off x="178551" y="4150698"/>
            <a:ext cx="1487929" cy="307777"/>
          </a:xfrm>
          <a:prstGeom prst="rect">
            <a:avLst/>
          </a:prstGeom>
          <a:noFill/>
        </p:spPr>
        <p:txBody>
          <a:bodyPr wrap="square" rtlCol="0">
            <a:spAutoFit/>
          </a:bodyPr>
          <a:lstStyle/>
          <a:p>
            <a:r>
              <a:rPr kumimoji="1" lang="ja-JP" altLang="en-US" sz="1400" dirty="0" smtClean="0"/>
              <a:t>後方支援</a:t>
            </a:r>
            <a:endParaRPr kumimoji="1" lang="ja-JP" altLang="en-US" sz="1400" dirty="0"/>
          </a:p>
        </p:txBody>
      </p:sp>
      <p:sp>
        <p:nvSpPr>
          <p:cNvPr id="18" name="テキスト ボックス 17"/>
          <p:cNvSpPr txBox="1"/>
          <p:nvPr/>
        </p:nvSpPr>
        <p:spPr>
          <a:xfrm>
            <a:off x="178551" y="4400021"/>
            <a:ext cx="1271502" cy="307777"/>
          </a:xfrm>
          <a:prstGeom prst="rect">
            <a:avLst/>
          </a:prstGeom>
          <a:noFill/>
        </p:spPr>
        <p:txBody>
          <a:bodyPr wrap="square" rtlCol="0">
            <a:spAutoFit/>
          </a:bodyPr>
          <a:lstStyle/>
          <a:p>
            <a:r>
              <a:rPr kumimoji="1" lang="ja-JP" altLang="en-US" sz="1400" dirty="0" smtClean="0"/>
              <a:t>人材派遣</a:t>
            </a:r>
            <a:endParaRPr kumimoji="1" lang="ja-JP" altLang="en-US" sz="1400" dirty="0"/>
          </a:p>
        </p:txBody>
      </p:sp>
      <p:sp>
        <p:nvSpPr>
          <p:cNvPr id="19" name="テキスト ボックス 18"/>
          <p:cNvSpPr txBox="1"/>
          <p:nvPr/>
        </p:nvSpPr>
        <p:spPr>
          <a:xfrm>
            <a:off x="178551" y="4871075"/>
            <a:ext cx="1271502" cy="523220"/>
          </a:xfrm>
          <a:prstGeom prst="rect">
            <a:avLst/>
          </a:prstGeom>
          <a:noFill/>
        </p:spPr>
        <p:txBody>
          <a:bodyPr wrap="square" rtlCol="0">
            <a:spAutoFit/>
          </a:bodyPr>
          <a:lstStyle/>
          <a:p>
            <a:r>
              <a:rPr kumimoji="1" lang="ja-JP" altLang="en-US" sz="1400" dirty="0" smtClean="0"/>
              <a:t>検査・</a:t>
            </a:r>
            <a:endParaRPr kumimoji="1" lang="en-US" altLang="ja-JP" sz="1400" dirty="0" smtClean="0"/>
          </a:p>
          <a:p>
            <a:r>
              <a:rPr kumimoji="1" lang="ja-JP" altLang="en-US" sz="1400" dirty="0" smtClean="0"/>
              <a:t>宿泊療養</a:t>
            </a:r>
            <a:endParaRPr kumimoji="1" lang="ja-JP" altLang="en-US" sz="1400" dirty="0"/>
          </a:p>
        </p:txBody>
      </p:sp>
      <p:sp>
        <p:nvSpPr>
          <p:cNvPr id="20" name="テキスト ボックス 19"/>
          <p:cNvSpPr txBox="1"/>
          <p:nvPr/>
        </p:nvSpPr>
        <p:spPr>
          <a:xfrm>
            <a:off x="173440" y="5597634"/>
            <a:ext cx="940855" cy="307777"/>
          </a:xfrm>
          <a:prstGeom prst="rect">
            <a:avLst/>
          </a:prstGeom>
          <a:noFill/>
        </p:spPr>
        <p:txBody>
          <a:bodyPr wrap="square" rtlCol="0">
            <a:spAutoFit/>
          </a:bodyPr>
          <a:lstStyle/>
          <a:p>
            <a:r>
              <a:rPr kumimoji="1" lang="ja-JP" altLang="en-US" sz="1400" dirty="0" smtClean="0"/>
              <a:t>人材養成</a:t>
            </a:r>
            <a:endParaRPr kumimoji="1" lang="ja-JP" altLang="en-US" sz="1400" dirty="0"/>
          </a:p>
        </p:txBody>
      </p:sp>
      <p:sp>
        <p:nvSpPr>
          <p:cNvPr id="24" name="右矢印 23"/>
          <p:cNvSpPr/>
          <p:nvPr/>
        </p:nvSpPr>
        <p:spPr>
          <a:xfrm>
            <a:off x="3018690" y="2668025"/>
            <a:ext cx="6481959" cy="207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269285" y="6033415"/>
            <a:ext cx="833240" cy="307777"/>
          </a:xfrm>
          <a:prstGeom prst="rect">
            <a:avLst/>
          </a:prstGeom>
          <a:noFill/>
        </p:spPr>
        <p:txBody>
          <a:bodyPr wrap="square" rtlCol="0">
            <a:spAutoFit/>
          </a:bodyPr>
          <a:lstStyle/>
          <a:p>
            <a:r>
              <a:rPr kumimoji="1" lang="en-US" altLang="ja-JP" sz="1400" dirty="0" smtClean="0"/>
              <a:t>1</a:t>
            </a:r>
            <a:r>
              <a:rPr kumimoji="1" lang="ja-JP" altLang="en-US" sz="1400" dirty="0" smtClean="0"/>
              <a:t>か月後</a:t>
            </a:r>
            <a:endParaRPr kumimoji="1" lang="ja-JP" altLang="en-US" sz="1400" dirty="0"/>
          </a:p>
        </p:txBody>
      </p:sp>
      <p:sp>
        <p:nvSpPr>
          <p:cNvPr id="27" name="右矢印 26"/>
          <p:cNvSpPr/>
          <p:nvPr/>
        </p:nvSpPr>
        <p:spPr>
          <a:xfrm>
            <a:off x="3046195" y="3366058"/>
            <a:ext cx="6481959" cy="256062"/>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7390494" y="4829590"/>
            <a:ext cx="2131795" cy="564705"/>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p:cNvSpPr/>
          <p:nvPr/>
        </p:nvSpPr>
        <p:spPr>
          <a:xfrm>
            <a:off x="4317245" y="4961953"/>
            <a:ext cx="3073249" cy="298898"/>
          </a:xfrm>
          <a:prstGeom prst="triangle">
            <a:avLst>
              <a:gd name="adj" fmla="val 10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7451367" y="3003673"/>
            <a:ext cx="2131795" cy="585616"/>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二等辺三角形 43"/>
          <p:cNvSpPr/>
          <p:nvPr/>
        </p:nvSpPr>
        <p:spPr>
          <a:xfrm>
            <a:off x="5964341" y="3150455"/>
            <a:ext cx="1487025" cy="273214"/>
          </a:xfrm>
          <a:prstGeom prst="triangle">
            <a:avLst>
              <a:gd name="adj" fmla="val 10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a:off x="7396358" y="2308046"/>
            <a:ext cx="2159299" cy="5529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二等辺三角形 52"/>
          <p:cNvSpPr/>
          <p:nvPr/>
        </p:nvSpPr>
        <p:spPr>
          <a:xfrm>
            <a:off x="6027011" y="2445896"/>
            <a:ext cx="1396850" cy="265624"/>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7423862" y="3891753"/>
            <a:ext cx="2131795" cy="610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p:nvSpPr>
        <p:spPr>
          <a:xfrm>
            <a:off x="5991845" y="4041845"/>
            <a:ext cx="1432016" cy="334109"/>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3721609" y="6376648"/>
            <a:ext cx="1103773" cy="307777"/>
          </a:xfrm>
          <a:prstGeom prst="rect">
            <a:avLst/>
          </a:prstGeom>
          <a:noFill/>
        </p:spPr>
        <p:txBody>
          <a:bodyPr wrap="square" rtlCol="0">
            <a:spAutoFit/>
          </a:bodyPr>
          <a:lstStyle/>
          <a:p>
            <a:r>
              <a:rPr kumimoji="1" lang="ja-JP" altLang="en-US" sz="1400" dirty="0" smtClean="0"/>
              <a:t>流行初期</a:t>
            </a:r>
            <a:endParaRPr kumimoji="1" lang="ja-JP" altLang="en-US" sz="1400" dirty="0"/>
          </a:p>
        </p:txBody>
      </p:sp>
      <p:sp>
        <p:nvSpPr>
          <p:cNvPr id="61" name="テキスト ボックス 60"/>
          <p:cNvSpPr txBox="1"/>
          <p:nvPr/>
        </p:nvSpPr>
        <p:spPr>
          <a:xfrm>
            <a:off x="6027011" y="6381681"/>
            <a:ext cx="1744937" cy="307777"/>
          </a:xfrm>
          <a:prstGeom prst="rect">
            <a:avLst/>
          </a:prstGeom>
          <a:noFill/>
        </p:spPr>
        <p:txBody>
          <a:bodyPr wrap="square" rtlCol="0">
            <a:spAutoFit/>
          </a:bodyPr>
          <a:lstStyle/>
          <a:p>
            <a:r>
              <a:rPr kumimoji="1" lang="ja-JP" altLang="en-US" sz="1400" dirty="0" smtClean="0"/>
              <a:t>流行初期以降</a:t>
            </a:r>
            <a:endParaRPr kumimoji="1" lang="ja-JP" altLang="en-US" sz="1400" dirty="0"/>
          </a:p>
        </p:txBody>
      </p:sp>
      <p:cxnSp>
        <p:nvCxnSpPr>
          <p:cNvPr id="63" name="直線矢印コネクタ 62"/>
          <p:cNvCxnSpPr/>
          <p:nvPr/>
        </p:nvCxnSpPr>
        <p:spPr>
          <a:xfrm>
            <a:off x="4909185" y="6516554"/>
            <a:ext cx="1078229"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451366" y="6469750"/>
            <a:ext cx="1078229"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2329379" y="6474929"/>
            <a:ext cx="961293"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楕円 68"/>
          <p:cNvSpPr/>
          <p:nvPr/>
        </p:nvSpPr>
        <p:spPr>
          <a:xfrm>
            <a:off x="2887489" y="2558599"/>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2887489" y="3299858"/>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7235390" y="317509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p:cNvSpPr/>
          <p:nvPr/>
        </p:nvSpPr>
        <p:spPr>
          <a:xfrm>
            <a:off x="7235839" y="4052449"/>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p:cNvSpPr/>
          <p:nvPr/>
        </p:nvSpPr>
        <p:spPr>
          <a:xfrm>
            <a:off x="7227126" y="497489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p:cNvSpPr/>
          <p:nvPr/>
        </p:nvSpPr>
        <p:spPr>
          <a:xfrm>
            <a:off x="4523302" y="506226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p:cNvSpPr/>
          <p:nvPr/>
        </p:nvSpPr>
        <p:spPr>
          <a:xfrm>
            <a:off x="1556152" y="5579404"/>
            <a:ext cx="326735" cy="314939"/>
          </a:xfrm>
          <a:prstGeom prst="ellipse">
            <a:avLst/>
          </a:prstGeom>
          <a:solidFill>
            <a:srgbClr val="FF0000"/>
          </a:solidFill>
          <a:ln w="41275">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p:cNvSpPr/>
          <p:nvPr/>
        </p:nvSpPr>
        <p:spPr>
          <a:xfrm>
            <a:off x="7227125" y="2462855"/>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nvPr>
        </p:nvGraphicFramePr>
        <p:xfrm>
          <a:off x="200191" y="455416"/>
          <a:ext cx="9419945" cy="1737360"/>
        </p:xfrm>
        <a:graphic>
          <a:graphicData uri="http://schemas.openxmlformats.org/drawingml/2006/table">
            <a:tbl>
              <a:tblPr firstRow="1" bandRow="1">
                <a:tableStyleId>{5C22544A-7EE6-4342-B048-85BDC9FD1C3A}</a:tableStyleId>
              </a:tblPr>
              <a:tblGrid>
                <a:gridCol w="1611630">
                  <a:extLst>
                    <a:ext uri="{9D8B030D-6E8A-4147-A177-3AD203B41FA5}">
                      <a16:colId xmlns:a16="http://schemas.microsoft.com/office/drawing/2014/main" val="3278241112"/>
                    </a:ext>
                  </a:extLst>
                </a:gridCol>
                <a:gridCol w="2087747">
                  <a:extLst>
                    <a:ext uri="{9D8B030D-6E8A-4147-A177-3AD203B41FA5}">
                      <a16:colId xmlns:a16="http://schemas.microsoft.com/office/drawing/2014/main" val="138917094"/>
                    </a:ext>
                  </a:extLst>
                </a:gridCol>
                <a:gridCol w="5720568">
                  <a:extLst>
                    <a:ext uri="{9D8B030D-6E8A-4147-A177-3AD203B41FA5}">
                      <a16:colId xmlns:a16="http://schemas.microsoft.com/office/drawing/2014/main" val="1928662443"/>
                    </a:ext>
                  </a:extLst>
                </a:gridCol>
              </a:tblGrid>
              <a:tr h="286509">
                <a:tc>
                  <a:txBody>
                    <a:bodyPr/>
                    <a:lstStyle/>
                    <a:p>
                      <a:r>
                        <a:rPr kumimoji="1" lang="ja-JP" altLang="en-US" sz="1400" dirty="0" smtClean="0"/>
                        <a:t>流行時期区分</a:t>
                      </a:r>
                      <a:endParaRPr kumimoji="1" lang="ja-JP" altLang="en-US" sz="1400" dirty="0"/>
                    </a:p>
                  </a:txBody>
                  <a:tcPr/>
                </a:tc>
                <a:tc>
                  <a:txBody>
                    <a:bodyPr/>
                    <a:lstStyle/>
                    <a:p>
                      <a:r>
                        <a:rPr kumimoji="1" lang="ja-JP" altLang="en-US" sz="1400" dirty="0" smtClean="0"/>
                        <a:t>数値目標の時点</a:t>
                      </a:r>
                      <a:endParaRPr kumimoji="1" lang="ja-JP" altLang="en-US" sz="1400" dirty="0"/>
                    </a:p>
                  </a:txBody>
                  <a:tcPr/>
                </a:tc>
                <a:tc>
                  <a:txBody>
                    <a:bodyPr/>
                    <a:lstStyle/>
                    <a:p>
                      <a:r>
                        <a:rPr kumimoji="1" lang="ja-JP" altLang="en-US" sz="1400" dirty="0" smtClean="0"/>
                        <a:t>主な数値目標項目</a:t>
                      </a:r>
                      <a:endParaRPr kumimoji="1" lang="ja-JP" altLang="en-US" sz="1400" dirty="0"/>
                    </a:p>
                  </a:txBody>
                  <a:tcPr/>
                </a:tc>
                <a:extLst>
                  <a:ext uri="{0D108BD9-81ED-4DB2-BD59-A6C34878D82A}">
                    <a16:rowId xmlns:a16="http://schemas.microsoft.com/office/drawing/2014/main" val="2383456827"/>
                  </a:ext>
                </a:extLst>
              </a:tr>
              <a:tr h="229933">
                <a:tc rowSpan="2">
                  <a:txBody>
                    <a:bodyPr/>
                    <a:lstStyle/>
                    <a:p>
                      <a:pPr algn="l"/>
                      <a:r>
                        <a:rPr kumimoji="1" lang="ja-JP" altLang="en-US" sz="1400" dirty="0" smtClean="0"/>
                        <a:t>流行初期</a:t>
                      </a:r>
                      <a:endParaRPr kumimoji="1" lang="ja-JP" altLang="en-US" sz="1400"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1</a:t>
                      </a:r>
                      <a:r>
                        <a:rPr kumimoji="1" lang="ja-JP" altLang="en-US" sz="1400" dirty="0" smtClean="0"/>
                        <a:t>週間</a:t>
                      </a:r>
                      <a:endParaRPr kumimoji="1" lang="ja-JP" altLang="en-US" sz="1400" dirty="0"/>
                    </a:p>
                  </a:txBody>
                  <a:tcPr>
                    <a:solidFill>
                      <a:schemeClr val="accent1">
                        <a:lumMod val="40000"/>
                        <a:lumOff val="60000"/>
                      </a:schemeClr>
                    </a:solidFill>
                  </a:tcPr>
                </a:tc>
                <a:tc>
                  <a:txBody>
                    <a:bodyPr/>
                    <a:lstStyle/>
                    <a:p>
                      <a:r>
                        <a:rPr kumimoji="1" lang="ja-JP" altLang="en-US" sz="1400" dirty="0" smtClean="0"/>
                        <a:t>入院、発熱外来</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019123257"/>
                  </a:ext>
                </a:extLst>
              </a:tr>
              <a:tr h="293057">
                <a:tc vMerge="1">
                  <a:txBody>
                    <a:bodyPr/>
                    <a:lstStyle/>
                    <a:p>
                      <a:endParaRPr kumimoji="1" lang="ja-JP" altLang="en-US"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1</a:t>
                      </a:r>
                      <a:r>
                        <a:rPr kumimoji="1" lang="ja-JP" altLang="en-US" sz="1400" dirty="0" smtClean="0"/>
                        <a:t>ヶ月</a:t>
                      </a:r>
                      <a:endParaRPr kumimoji="1" lang="en-US" altLang="ja-JP" sz="1400" dirty="0" smtClean="0"/>
                    </a:p>
                  </a:txBody>
                  <a:tcPr>
                    <a:solidFill>
                      <a:schemeClr val="accent1">
                        <a:lumMod val="40000"/>
                        <a:lumOff val="60000"/>
                      </a:schemeClr>
                    </a:solidFill>
                  </a:tcPr>
                </a:tc>
                <a:tc>
                  <a:txBody>
                    <a:bodyPr/>
                    <a:lstStyle/>
                    <a:p>
                      <a:r>
                        <a:rPr kumimoji="1" lang="zh-TW" altLang="en-US" sz="1400" dirty="0" smtClean="0"/>
                        <a:t>検査、宿泊療養</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304066672"/>
                  </a:ext>
                </a:extLst>
              </a:tr>
              <a:tr h="286509">
                <a:tc>
                  <a:txBody>
                    <a:bodyPr/>
                    <a:lstStyle/>
                    <a:p>
                      <a:r>
                        <a:rPr kumimoji="1" lang="ja-JP" altLang="en-US" sz="1400" dirty="0" smtClean="0"/>
                        <a:t>流行初期以降</a:t>
                      </a:r>
                      <a:endParaRPr kumimoji="1" lang="ja-JP" altLang="en-US" sz="1400"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6</a:t>
                      </a:r>
                      <a:r>
                        <a:rPr kumimoji="1" lang="ja-JP" altLang="en-US" sz="1400" dirty="0" smtClean="0"/>
                        <a:t>ヶ月</a:t>
                      </a:r>
                      <a:endParaRPr kumimoji="1" lang="ja-JP" altLang="en-US" sz="1400" dirty="0"/>
                    </a:p>
                  </a:txBody>
                  <a:tcPr>
                    <a:solidFill>
                      <a:schemeClr val="accent1">
                        <a:lumMod val="40000"/>
                        <a:lumOff val="60000"/>
                      </a:schemeClr>
                    </a:solidFill>
                  </a:tcPr>
                </a:tc>
                <a:tc>
                  <a:txBody>
                    <a:bodyPr/>
                    <a:lstStyle/>
                    <a:p>
                      <a:r>
                        <a:rPr kumimoji="1" lang="ja-JP" altLang="en-US" sz="1400" dirty="0" smtClean="0"/>
                        <a:t>入院、発熱外来、自宅療養者等向け医療、後方支援、人材派遣、検査、宿泊療養など</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150829338"/>
                  </a:ext>
                </a:extLst>
              </a:tr>
              <a:tr h="286509">
                <a:tc gridSpan="2">
                  <a:txBody>
                    <a:bodyPr/>
                    <a:lstStyle/>
                    <a:p>
                      <a:r>
                        <a:rPr kumimoji="1" lang="ja-JP" altLang="en-US" sz="1400" dirty="0" smtClean="0"/>
                        <a:t>平　　時</a:t>
                      </a:r>
                      <a:endParaRPr kumimoji="1" lang="ja-JP" altLang="en-US" sz="1400" dirty="0"/>
                    </a:p>
                  </a:txBody>
                  <a:tcPr>
                    <a:solidFill>
                      <a:schemeClr val="accent1">
                        <a:lumMod val="60000"/>
                        <a:lumOff val="40000"/>
                      </a:schemeClr>
                    </a:solidFill>
                  </a:tcPr>
                </a:tc>
                <a:tc hMerge="1">
                  <a:txBody>
                    <a:bodyPr/>
                    <a:lstStyle/>
                    <a:p>
                      <a:endParaRPr kumimoji="1" lang="ja-JP" altLang="en-US" dirty="0"/>
                    </a:p>
                  </a:txBody>
                  <a:tcPr/>
                </a:tc>
                <a:tc>
                  <a:txBody>
                    <a:bodyPr/>
                    <a:lstStyle/>
                    <a:p>
                      <a:r>
                        <a:rPr kumimoji="1" lang="ja-JP" altLang="en-US" sz="1400" dirty="0" smtClean="0"/>
                        <a:t>人材養成（研修、訓練）</a:t>
                      </a:r>
                      <a:endParaRPr kumimoji="1" lang="ja-JP" altLang="en-US" sz="1400" dirty="0"/>
                    </a:p>
                  </a:txBody>
                  <a:tcPr>
                    <a:solidFill>
                      <a:schemeClr val="accent1">
                        <a:lumMod val="60000"/>
                        <a:lumOff val="40000"/>
                      </a:schemeClr>
                    </a:solidFill>
                  </a:tcPr>
                </a:tc>
                <a:extLst>
                  <a:ext uri="{0D108BD9-81ED-4DB2-BD59-A6C34878D82A}">
                    <a16:rowId xmlns:a16="http://schemas.microsoft.com/office/drawing/2014/main" val="650948784"/>
                  </a:ext>
                </a:extLst>
              </a:tr>
            </a:tbl>
          </a:graphicData>
        </a:graphic>
      </p:graphicFrame>
      <p:graphicFrame>
        <p:nvGraphicFramePr>
          <p:cNvPr id="23" name="表 22"/>
          <p:cNvGraphicFramePr>
            <a:graphicFrameLocks noGrp="1"/>
          </p:cNvGraphicFramePr>
          <p:nvPr>
            <p:extLst/>
          </p:nvPr>
        </p:nvGraphicFramePr>
        <p:xfrm>
          <a:off x="183962" y="2970447"/>
          <a:ext cx="9436175" cy="719617"/>
        </p:xfrm>
        <a:graphic>
          <a:graphicData uri="http://schemas.openxmlformats.org/drawingml/2006/table">
            <a:tbl>
              <a:tblPr/>
              <a:tblGrid>
                <a:gridCol w="9436175">
                  <a:extLst>
                    <a:ext uri="{9D8B030D-6E8A-4147-A177-3AD203B41FA5}">
                      <a16:colId xmlns:a16="http://schemas.microsoft.com/office/drawing/2014/main" val="989840709"/>
                    </a:ext>
                  </a:extLst>
                </a:gridCol>
              </a:tblGrid>
              <a:tr h="719617">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662824394"/>
                  </a:ext>
                </a:extLst>
              </a:tr>
            </a:tbl>
          </a:graphicData>
        </a:graphic>
      </p:graphicFrame>
      <p:pic>
        <p:nvPicPr>
          <p:cNvPr id="33" name="図 32"/>
          <p:cNvPicPr>
            <a:picLocks noChangeAspect="1"/>
          </p:cNvPicPr>
          <p:nvPr/>
        </p:nvPicPr>
        <p:blipFill>
          <a:blip r:embed="rId2"/>
          <a:stretch>
            <a:fillRect/>
          </a:stretch>
        </p:blipFill>
        <p:spPr>
          <a:xfrm>
            <a:off x="2304993" y="2263845"/>
            <a:ext cx="24386" cy="3859102"/>
          </a:xfrm>
          <a:prstGeom prst="rect">
            <a:avLst/>
          </a:prstGeom>
        </p:spPr>
      </p:pic>
      <p:pic>
        <p:nvPicPr>
          <p:cNvPr id="36" name="図 35"/>
          <p:cNvPicPr>
            <a:picLocks noChangeAspect="1"/>
          </p:cNvPicPr>
          <p:nvPr/>
        </p:nvPicPr>
        <p:blipFill>
          <a:blip r:embed="rId2"/>
          <a:stretch>
            <a:fillRect/>
          </a:stretch>
        </p:blipFill>
        <p:spPr>
          <a:xfrm>
            <a:off x="6051626" y="2255866"/>
            <a:ext cx="24386" cy="3859102"/>
          </a:xfrm>
          <a:prstGeom prst="rect">
            <a:avLst/>
          </a:prstGeom>
        </p:spPr>
      </p:pic>
      <p:sp>
        <p:nvSpPr>
          <p:cNvPr id="39" name="テキスト ボックス 38"/>
          <p:cNvSpPr txBox="1"/>
          <p:nvPr/>
        </p:nvSpPr>
        <p:spPr>
          <a:xfrm>
            <a:off x="7227125" y="6543457"/>
            <a:ext cx="2277884" cy="307777"/>
          </a:xfrm>
          <a:prstGeom prst="rect">
            <a:avLst/>
          </a:prstGeom>
          <a:noFill/>
        </p:spPr>
        <p:txBody>
          <a:bodyPr wrap="square" rtlCol="0">
            <a:spAutoFit/>
          </a:bodyPr>
          <a:lstStyle/>
          <a:p>
            <a:r>
              <a:rPr kumimoji="1" lang="ja-JP" altLang="en-US" sz="1400" dirty="0" smtClean="0"/>
              <a:t>（予防計画策定の手引き）</a:t>
            </a:r>
            <a:endParaRPr kumimoji="1" lang="ja-JP" altLang="en-US" sz="1400" dirty="0"/>
          </a:p>
        </p:txBody>
      </p:sp>
    </p:spTree>
    <p:extLst>
      <p:ext uri="{BB962C8B-B14F-4D97-AF65-F5344CB8AC3E}">
        <p14:creationId xmlns:p14="http://schemas.microsoft.com/office/powerpoint/2010/main" val="31039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a:latin typeface="游ゴシック" panose="020B0400000000000000" pitchFamily="50" charset="-128"/>
              </a:rPr>
              <a:t>数値目標設定に係る国の考え方について①</a:t>
            </a:r>
          </a:p>
        </p:txBody>
      </p:sp>
      <p:sp>
        <p:nvSpPr>
          <p:cNvPr id="6" name="テキスト ボックス 5"/>
          <p:cNvSpPr txBox="1"/>
          <p:nvPr/>
        </p:nvSpPr>
        <p:spPr>
          <a:xfrm>
            <a:off x="210564" y="648429"/>
            <a:ext cx="4588684" cy="1815882"/>
          </a:xfrm>
          <a:prstGeom prst="rect">
            <a:avLst/>
          </a:prstGeom>
          <a:noFill/>
          <a:ln w="12700">
            <a:solidFill>
              <a:schemeClr val="tx1"/>
            </a:solidFill>
          </a:ln>
        </p:spPr>
        <p:txBody>
          <a:bodyPr wrap="square" rtlCol="0">
            <a:spAutoFit/>
          </a:bodyPr>
          <a:lstStyle/>
          <a:p>
            <a:r>
              <a:rPr lang="ja-JP" altLang="en-US" sz="1400" dirty="0" smtClean="0"/>
              <a:t>○手引き（「第</a:t>
            </a:r>
            <a:r>
              <a:rPr lang="en-US" altLang="ja-JP" sz="1400" dirty="0" smtClean="0"/>
              <a:t>8</a:t>
            </a:r>
            <a:r>
              <a:rPr lang="ja-JP" altLang="en-US" sz="1400" dirty="0" smtClean="0"/>
              <a:t>次医療計画等に関する検討会」意見）</a:t>
            </a:r>
            <a:endParaRPr lang="en-US" altLang="ja-JP" sz="1400" dirty="0" smtClean="0"/>
          </a:p>
          <a:p>
            <a:endParaRPr lang="en-US" altLang="ja-JP" sz="1400" dirty="0" smtClean="0"/>
          </a:p>
          <a:p>
            <a:r>
              <a:rPr lang="ja-JP" altLang="en-US" sz="1400" dirty="0" smtClean="0"/>
              <a:t>　　・ </a:t>
            </a:r>
            <a:r>
              <a:rPr lang="ja-JP" altLang="en-US" sz="1400" dirty="0"/>
              <a:t>新型コロナ対応において、都道府県及び医療機関は</a:t>
            </a:r>
            <a:r>
              <a:rPr lang="ja-JP" altLang="en-US" sz="1400" dirty="0" smtClean="0"/>
              <a:t>、</a:t>
            </a:r>
            <a:endParaRPr lang="en-US" altLang="ja-JP" sz="1400" dirty="0" smtClean="0"/>
          </a:p>
          <a:p>
            <a:r>
              <a:rPr lang="ja-JP" altLang="en-US" sz="1400" dirty="0" smtClean="0"/>
              <a:t>　　　様々</a:t>
            </a:r>
            <a:r>
              <a:rPr lang="ja-JP" altLang="en-US" sz="1400" dirty="0"/>
              <a:t>な変化に、その都度対応してきた実績を踏まえ</a:t>
            </a:r>
            <a:r>
              <a:rPr lang="ja-JP" altLang="en-US" sz="1400" dirty="0" smtClean="0"/>
              <a:t>、</a:t>
            </a:r>
            <a:endParaRPr lang="en-US" altLang="ja-JP" sz="1400" dirty="0" smtClean="0"/>
          </a:p>
          <a:p>
            <a:r>
              <a:rPr lang="ja-JP" altLang="en-US" sz="1400" dirty="0" smtClean="0"/>
              <a:t>　　　まず</a:t>
            </a:r>
            <a:r>
              <a:rPr lang="ja-JP" altLang="en-US" sz="1400" dirty="0"/>
              <a:t>は</a:t>
            </a:r>
            <a:r>
              <a:rPr lang="ja-JP" altLang="en-US" sz="1400" u="sng" dirty="0" smtClean="0">
                <a:solidFill>
                  <a:srgbClr val="FF0000"/>
                </a:solidFill>
              </a:rPr>
              <a:t>新型コロナ</a:t>
            </a:r>
            <a:r>
              <a:rPr lang="ja-JP" altLang="en-US" sz="1400" u="sng" dirty="0">
                <a:solidFill>
                  <a:srgbClr val="FF0000"/>
                </a:solidFill>
              </a:rPr>
              <a:t>対応での最大値の体制を目指す。</a:t>
            </a:r>
          </a:p>
          <a:p>
            <a:r>
              <a:rPr lang="ja-JP" altLang="en-US" sz="1400" dirty="0"/>
              <a:t>　</a:t>
            </a:r>
            <a:r>
              <a:rPr lang="ja-JP" altLang="en-US" sz="1400" dirty="0" smtClean="0"/>
              <a:t>　・ </a:t>
            </a:r>
            <a:r>
              <a:rPr lang="ja-JP" altLang="en-US" sz="1400" u="sng" dirty="0">
                <a:solidFill>
                  <a:srgbClr val="FF0000"/>
                </a:solidFill>
              </a:rPr>
              <a:t>想定を超えるような事態になった場合には、</a:t>
            </a:r>
            <a:r>
              <a:rPr lang="ja-JP" altLang="en-US" sz="1400" dirty="0"/>
              <a:t>国の</a:t>
            </a:r>
            <a:r>
              <a:rPr lang="ja-JP" altLang="en-US" sz="1400" dirty="0" smtClean="0"/>
              <a:t>判断</a:t>
            </a:r>
            <a:endParaRPr lang="en-US" altLang="ja-JP" sz="1400" dirty="0" smtClean="0"/>
          </a:p>
          <a:p>
            <a:r>
              <a:rPr lang="ja-JP" altLang="en-US" sz="1400" dirty="0" smtClean="0"/>
              <a:t>　　　の</a:t>
            </a:r>
            <a:r>
              <a:rPr lang="ja-JP" altLang="en-US" sz="1400" dirty="0"/>
              <a:t>下、</a:t>
            </a:r>
            <a:r>
              <a:rPr lang="ja-JP" altLang="en-US" sz="1400" u="sng" dirty="0">
                <a:solidFill>
                  <a:srgbClr val="FF0000"/>
                </a:solidFill>
              </a:rPr>
              <a:t>実効性の観点にも留意しながら、目標の柔軟</a:t>
            </a:r>
            <a:r>
              <a:rPr lang="ja-JP" altLang="en-US" sz="1400" u="sng" dirty="0" smtClean="0">
                <a:solidFill>
                  <a:srgbClr val="FF0000"/>
                </a:solidFill>
              </a:rPr>
              <a:t>な</a:t>
            </a:r>
            <a:endParaRPr lang="en-US" altLang="ja-JP" sz="1400" u="sng" dirty="0" smtClean="0">
              <a:solidFill>
                <a:srgbClr val="FF0000"/>
              </a:solidFill>
            </a:endParaRPr>
          </a:p>
          <a:p>
            <a:r>
              <a:rPr lang="ja-JP" altLang="en-US" sz="1400" dirty="0" smtClean="0">
                <a:solidFill>
                  <a:srgbClr val="FF0000"/>
                </a:solidFill>
              </a:rPr>
              <a:t>　　　</a:t>
            </a:r>
            <a:r>
              <a:rPr lang="ja-JP" altLang="en-US" sz="1400" u="sng" dirty="0" smtClean="0">
                <a:solidFill>
                  <a:srgbClr val="FF0000"/>
                </a:solidFill>
              </a:rPr>
              <a:t>変更</a:t>
            </a:r>
            <a:r>
              <a:rPr lang="ja-JP" altLang="en-US" sz="1400" u="sng" dirty="0">
                <a:solidFill>
                  <a:srgbClr val="FF0000"/>
                </a:solidFill>
              </a:rPr>
              <a:t>等を</a:t>
            </a:r>
            <a:r>
              <a:rPr lang="ja-JP" altLang="en-US" sz="1400" u="sng" dirty="0" smtClean="0">
                <a:solidFill>
                  <a:srgbClr val="FF0000"/>
                </a:solidFill>
              </a:rPr>
              <a:t>検討する。</a:t>
            </a:r>
            <a:endParaRPr lang="en-US" altLang="ja-JP" sz="1400" u="sng" dirty="0" smtClean="0">
              <a:solidFill>
                <a:srgbClr val="FF0000"/>
              </a:solidFill>
            </a:endParaRPr>
          </a:p>
        </p:txBody>
      </p:sp>
      <p:sp>
        <p:nvSpPr>
          <p:cNvPr id="7" name="テキスト ボックス 6"/>
          <p:cNvSpPr txBox="1"/>
          <p:nvPr/>
        </p:nvSpPr>
        <p:spPr>
          <a:xfrm>
            <a:off x="4870035" y="648429"/>
            <a:ext cx="4772646" cy="1815882"/>
          </a:xfrm>
          <a:prstGeom prst="rect">
            <a:avLst/>
          </a:prstGeom>
          <a:noFill/>
          <a:ln w="12700">
            <a:solidFill>
              <a:schemeClr val="tx1"/>
            </a:solidFill>
          </a:ln>
        </p:spPr>
        <p:txBody>
          <a:bodyPr wrap="square" rtlCol="0">
            <a:spAutoFit/>
          </a:bodyPr>
          <a:lstStyle/>
          <a:p>
            <a:r>
              <a:rPr lang="ja-JP" altLang="en-US" sz="1400" dirty="0" smtClean="0"/>
              <a:t>○手引き</a:t>
            </a:r>
            <a:endParaRPr lang="en-US" altLang="ja-JP" sz="1400" dirty="0" smtClean="0"/>
          </a:p>
          <a:p>
            <a:r>
              <a:rPr lang="ja-JP" altLang="en-US" sz="1400" dirty="0" smtClean="0"/>
              <a:t>　（病床、発熱外来、自宅療養等に対する医療、後方支援、</a:t>
            </a:r>
            <a:endParaRPr lang="en-US" altLang="ja-JP" sz="1400" dirty="0" smtClean="0"/>
          </a:p>
          <a:p>
            <a:r>
              <a:rPr lang="ja-JP" altLang="en-US" sz="1400" dirty="0" smtClean="0"/>
              <a:t>　　人材派遣、宿泊療養体制の各項目）</a:t>
            </a:r>
            <a:endParaRPr lang="en-US" altLang="ja-JP" sz="1400" dirty="0" smtClean="0"/>
          </a:p>
          <a:p>
            <a:endParaRPr lang="en-US" altLang="ja-JP" sz="1400" dirty="0"/>
          </a:p>
          <a:p>
            <a:r>
              <a:rPr lang="ja-JP" altLang="en-US" sz="1400" dirty="0" smtClean="0"/>
              <a:t>　　・数値目標について、</a:t>
            </a:r>
            <a:r>
              <a:rPr lang="ja-JP" altLang="en-US" sz="1400" u="sng" dirty="0" smtClean="0">
                <a:solidFill>
                  <a:srgbClr val="FF0000"/>
                </a:solidFill>
              </a:rPr>
              <a:t>まずは新型コロナ対応で確保した</a:t>
            </a:r>
            <a:endParaRPr lang="en-US" altLang="ja-JP" sz="1400" u="sng" dirty="0" smtClean="0">
              <a:solidFill>
                <a:srgbClr val="FF0000"/>
              </a:solidFill>
            </a:endParaRPr>
          </a:p>
          <a:p>
            <a:r>
              <a:rPr lang="ja-JP" altLang="en-US" sz="1400" dirty="0" smtClean="0">
                <a:solidFill>
                  <a:srgbClr val="FF0000"/>
                </a:solidFill>
              </a:rPr>
              <a:t>　　　</a:t>
            </a:r>
            <a:r>
              <a:rPr lang="ja-JP" altLang="en-US" sz="1400" u="sng" dirty="0" smtClean="0">
                <a:solidFill>
                  <a:srgbClr val="FF0000"/>
                </a:solidFill>
              </a:rPr>
              <a:t>最大値の体制（＊）を目指す。</a:t>
            </a:r>
            <a:endParaRPr lang="en-US" altLang="ja-JP" sz="1400" u="sng" dirty="0" smtClean="0">
              <a:solidFill>
                <a:srgbClr val="FF0000"/>
              </a:solidFill>
            </a:endParaRPr>
          </a:p>
          <a:p>
            <a:r>
              <a:rPr lang="ja-JP" altLang="en-US" sz="1400" dirty="0" smtClean="0"/>
              <a:t>　　　＊手引きでは、項目ごとに目安となる時期などを説明</a:t>
            </a:r>
            <a:endParaRPr lang="en-US" altLang="ja-JP" sz="1400" dirty="0" smtClean="0"/>
          </a:p>
          <a:p>
            <a:endParaRPr lang="en-US" altLang="ja-JP" sz="1400" dirty="0" smtClean="0"/>
          </a:p>
        </p:txBody>
      </p:sp>
      <p:graphicFrame>
        <p:nvGraphicFramePr>
          <p:cNvPr id="2" name="表 1"/>
          <p:cNvGraphicFramePr>
            <a:graphicFrameLocks noGrp="1"/>
          </p:cNvGraphicFramePr>
          <p:nvPr>
            <p:extLst/>
          </p:nvPr>
        </p:nvGraphicFramePr>
        <p:xfrm>
          <a:off x="205606" y="648429"/>
          <a:ext cx="4593642" cy="365760"/>
        </p:xfrm>
        <a:graphic>
          <a:graphicData uri="http://schemas.openxmlformats.org/drawingml/2006/table">
            <a:tbl>
              <a:tblPr/>
              <a:tblGrid>
                <a:gridCol w="4593642">
                  <a:extLst>
                    <a:ext uri="{9D8B030D-6E8A-4147-A177-3AD203B41FA5}">
                      <a16:colId xmlns:a16="http://schemas.microsoft.com/office/drawing/2014/main" val="1055881952"/>
                    </a:ext>
                  </a:extLst>
                </a:gridCol>
              </a:tblGrid>
              <a:tr h="319229">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457338008"/>
                  </a:ext>
                </a:extLst>
              </a:tr>
            </a:tbl>
          </a:graphicData>
        </a:graphic>
      </p:graphicFrame>
      <p:graphicFrame>
        <p:nvGraphicFramePr>
          <p:cNvPr id="8" name="表 7"/>
          <p:cNvGraphicFramePr>
            <a:graphicFrameLocks noGrp="1"/>
          </p:cNvGraphicFramePr>
          <p:nvPr>
            <p:extLst/>
          </p:nvPr>
        </p:nvGraphicFramePr>
        <p:xfrm>
          <a:off x="4870035" y="648429"/>
          <a:ext cx="4766784" cy="773723"/>
        </p:xfrm>
        <a:graphic>
          <a:graphicData uri="http://schemas.openxmlformats.org/drawingml/2006/table">
            <a:tbl>
              <a:tblPr/>
              <a:tblGrid>
                <a:gridCol w="4766784">
                  <a:extLst>
                    <a:ext uri="{9D8B030D-6E8A-4147-A177-3AD203B41FA5}">
                      <a16:colId xmlns:a16="http://schemas.microsoft.com/office/drawing/2014/main" val="332536047"/>
                    </a:ext>
                  </a:extLst>
                </a:gridCol>
              </a:tblGrid>
              <a:tr h="773723">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704305733"/>
                  </a:ext>
                </a:extLst>
              </a:tr>
            </a:tbl>
          </a:graphicData>
        </a:graphic>
      </p:graphicFrame>
      <p:pic>
        <p:nvPicPr>
          <p:cNvPr id="3" name="図 2"/>
          <p:cNvPicPr>
            <a:picLocks noChangeAspect="1"/>
          </p:cNvPicPr>
          <p:nvPr/>
        </p:nvPicPr>
        <p:blipFill>
          <a:blip r:embed="rId2"/>
          <a:stretch>
            <a:fillRect/>
          </a:stretch>
        </p:blipFill>
        <p:spPr>
          <a:xfrm>
            <a:off x="205605" y="2528371"/>
            <a:ext cx="9431214" cy="4265241"/>
          </a:xfrm>
          <a:prstGeom prst="rect">
            <a:avLst/>
          </a:prstGeom>
          <a:solidFill>
            <a:schemeClr val="bg1"/>
          </a:solidFill>
        </p:spPr>
      </p:pic>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3152639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12613</TotalTime>
  <Words>6560</Words>
  <Application>Microsoft Office PowerPoint</Application>
  <PresentationFormat>A4 210 x 297 mm</PresentationFormat>
  <Paragraphs>598</Paragraphs>
  <Slides>22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22</vt:i4>
      </vt:variant>
    </vt:vector>
  </HeadingPairs>
  <TitlesOfParts>
    <vt:vector size="35" baseType="lpstr">
      <vt:lpstr>AR丸ゴシック体M</vt:lpstr>
      <vt:lpstr>ＡＲ丸ゴシック体Ｍ</vt:lpstr>
      <vt:lpstr>ＤＦ特太ゴシック体</vt:lpstr>
      <vt:lpstr>ＭＳ Ｐゴシック</vt:lpstr>
      <vt:lpstr>ＭＳ Ｐ明朝</vt:lpstr>
      <vt:lpstr>メイリオ</vt:lpstr>
      <vt:lpstr>游ゴシック</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神田＿隆之</cp:lastModifiedBy>
  <cp:revision>1190</cp:revision>
  <cp:lastPrinted>2023-09-06T01:55:43Z</cp:lastPrinted>
  <dcterms:created xsi:type="dcterms:W3CDTF">2021-10-02T05:32:51Z</dcterms:created>
  <dcterms:modified xsi:type="dcterms:W3CDTF">2023-09-19T06:46:09Z</dcterms:modified>
</cp:coreProperties>
</file>