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9"/>
  </p:notesMasterIdLst>
  <p:sldIdLst>
    <p:sldId id="298" r:id="rId2"/>
    <p:sldId id="257" r:id="rId3"/>
    <p:sldId id="301" r:id="rId4"/>
    <p:sldId id="273" r:id="rId5"/>
    <p:sldId id="300" r:id="rId6"/>
    <p:sldId id="302" r:id="rId7"/>
    <p:sldId id="303" r:id="rId8"/>
  </p:sldIdLst>
  <p:sldSz cx="9144000" cy="6858000" type="screen4x3"/>
  <p:notesSz cx="6188075" cy="93202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66FF"/>
    <a:srgbClr val="FFCCFF"/>
    <a:srgbClr val="6699FF"/>
    <a:srgbClr val="F7576E"/>
    <a:srgbClr val="3399FF"/>
    <a:srgbClr val="F6D2D8"/>
    <a:srgbClr val="A964CC"/>
    <a:srgbClr val="D65A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44" autoAdjust="0"/>
    <p:restoredTop sz="94660"/>
  </p:normalViewPr>
  <p:slideViewPr>
    <p:cSldViewPr snapToGrid="0">
      <p:cViewPr varScale="1">
        <p:scale>
          <a:sx n="118" d="100"/>
          <a:sy n="118" d="100"/>
        </p:scale>
        <p:origin x="1592" y="108"/>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681499" cy="467629"/>
          </a:xfrm>
          <a:prstGeom prst="rect">
            <a:avLst/>
          </a:prstGeom>
        </p:spPr>
        <p:txBody>
          <a:bodyPr vert="horz" lIns="84673" tIns="42337" rIns="84673" bIns="42337" rtlCol="0"/>
          <a:lstStyle>
            <a:lvl1pPr algn="l">
              <a:defRPr sz="1100"/>
            </a:lvl1pPr>
          </a:lstStyle>
          <a:p>
            <a:endParaRPr kumimoji="1" lang="ja-JP" altLang="en-US"/>
          </a:p>
        </p:txBody>
      </p:sp>
      <p:sp>
        <p:nvSpPr>
          <p:cNvPr id="3" name="日付プレースホルダー 2"/>
          <p:cNvSpPr>
            <a:spLocks noGrp="1"/>
          </p:cNvSpPr>
          <p:nvPr>
            <p:ph type="dt" idx="1"/>
          </p:nvPr>
        </p:nvSpPr>
        <p:spPr>
          <a:xfrm>
            <a:off x="3505144" y="1"/>
            <a:ext cx="2681499" cy="467629"/>
          </a:xfrm>
          <a:prstGeom prst="rect">
            <a:avLst/>
          </a:prstGeom>
        </p:spPr>
        <p:txBody>
          <a:bodyPr vert="horz" lIns="84673" tIns="42337" rIns="84673" bIns="42337" rtlCol="0"/>
          <a:lstStyle>
            <a:lvl1pPr algn="r">
              <a:defRPr sz="1100"/>
            </a:lvl1pPr>
          </a:lstStyle>
          <a:p>
            <a:fld id="{53863B43-F2E9-447A-82F3-84E367D2E3FA}" type="datetimeFigureOut">
              <a:rPr kumimoji="1" lang="ja-JP" altLang="en-US" smtClean="0"/>
              <a:t>2023/4/7</a:t>
            </a:fld>
            <a:endParaRPr kumimoji="1" lang="ja-JP" altLang="en-US"/>
          </a:p>
        </p:txBody>
      </p:sp>
      <p:sp>
        <p:nvSpPr>
          <p:cNvPr id="4" name="スライド イメージ プレースホルダー 3"/>
          <p:cNvSpPr>
            <a:spLocks noGrp="1" noRot="1" noChangeAspect="1"/>
          </p:cNvSpPr>
          <p:nvPr>
            <p:ph type="sldImg" idx="2"/>
          </p:nvPr>
        </p:nvSpPr>
        <p:spPr>
          <a:xfrm>
            <a:off x="996950" y="1165225"/>
            <a:ext cx="4194175" cy="3146425"/>
          </a:xfrm>
          <a:prstGeom prst="rect">
            <a:avLst/>
          </a:prstGeom>
          <a:noFill/>
          <a:ln w="12700">
            <a:solidFill>
              <a:prstClr val="black"/>
            </a:solidFill>
          </a:ln>
        </p:spPr>
        <p:txBody>
          <a:bodyPr vert="horz" lIns="84673" tIns="42337" rIns="84673" bIns="42337" rtlCol="0" anchor="ctr"/>
          <a:lstStyle/>
          <a:p>
            <a:endParaRPr lang="ja-JP" altLang="en-US"/>
          </a:p>
        </p:txBody>
      </p:sp>
      <p:sp>
        <p:nvSpPr>
          <p:cNvPr id="5" name="ノート プレースホルダー 4"/>
          <p:cNvSpPr>
            <a:spLocks noGrp="1"/>
          </p:cNvSpPr>
          <p:nvPr>
            <p:ph type="body" sz="quarter" idx="3"/>
          </p:nvPr>
        </p:nvSpPr>
        <p:spPr>
          <a:xfrm>
            <a:off x="618808" y="4485353"/>
            <a:ext cx="4950460" cy="3669834"/>
          </a:xfrm>
          <a:prstGeom prst="rect">
            <a:avLst/>
          </a:prstGeom>
        </p:spPr>
        <p:txBody>
          <a:bodyPr vert="horz" lIns="84673" tIns="42337" rIns="84673" bIns="4233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8852586"/>
            <a:ext cx="2681499" cy="467628"/>
          </a:xfrm>
          <a:prstGeom prst="rect">
            <a:avLst/>
          </a:prstGeom>
        </p:spPr>
        <p:txBody>
          <a:bodyPr vert="horz" lIns="84673" tIns="42337" rIns="84673" bIns="42337"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505144" y="8852586"/>
            <a:ext cx="2681499" cy="467628"/>
          </a:xfrm>
          <a:prstGeom prst="rect">
            <a:avLst/>
          </a:prstGeom>
        </p:spPr>
        <p:txBody>
          <a:bodyPr vert="horz" lIns="84673" tIns="42337" rIns="84673" bIns="42337" rtlCol="0" anchor="b"/>
          <a:lstStyle>
            <a:lvl1pPr algn="r">
              <a:defRPr sz="1100"/>
            </a:lvl1pPr>
          </a:lstStyle>
          <a:p>
            <a:fld id="{644A5459-5CC8-4712-9839-270B8EA1E7AA}" type="slidenum">
              <a:rPr kumimoji="1" lang="ja-JP" altLang="en-US" smtClean="0"/>
              <a:t>‹#›</a:t>
            </a:fld>
            <a:endParaRPr kumimoji="1" lang="ja-JP" altLang="en-US"/>
          </a:p>
        </p:txBody>
      </p:sp>
    </p:spTree>
    <p:extLst>
      <p:ext uri="{BB962C8B-B14F-4D97-AF65-F5344CB8AC3E}">
        <p14:creationId xmlns:p14="http://schemas.microsoft.com/office/powerpoint/2010/main" val="19281181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EC14FF4-6AE7-4DE6-A49F-E87A2D183E5D}" type="datetime1">
              <a:rPr kumimoji="1" lang="ja-JP" altLang="en-US" smtClean="0"/>
              <a:t>2023/4/7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086600" y="6492875"/>
            <a:ext cx="2057400" cy="365125"/>
          </a:xfrm>
          <a:prstGeom prst="rect">
            <a:avLst/>
          </a:prstGeom>
        </p:spPr>
        <p:txBody>
          <a:bodyPr anchor="ctr" anchorCtr="0"/>
          <a:lstStyle>
            <a:lvl1pPr>
              <a:defRPr sz="2800" b="1">
                <a:solidFill>
                  <a:schemeClr val="bg1">
                    <a:lumMod val="50000"/>
                  </a:schemeClr>
                </a:solidFill>
              </a:defRPr>
            </a:lvl1pPr>
          </a:lstStyle>
          <a:p>
            <a:pPr algn="r"/>
            <a:fld id="{9B32DCE8-0380-4AB1-B82A-1326D4345900}" type="slidenum">
              <a:rPr kumimoji="1" lang="ja-JP" altLang="en-US" smtClean="0"/>
              <a:pPr algn="r"/>
              <a:t>‹#›</a:t>
            </a:fld>
            <a:endParaRPr kumimoji="1" lang="ja-JP" altLang="en-US" dirty="0"/>
          </a:p>
        </p:txBody>
      </p:sp>
    </p:spTree>
    <p:extLst>
      <p:ext uri="{BB962C8B-B14F-4D97-AF65-F5344CB8AC3E}">
        <p14:creationId xmlns:p14="http://schemas.microsoft.com/office/powerpoint/2010/main" val="58961710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D6DB6CA-39AC-4CE6-9E86-5FFFF8AD8732}" type="datetime1">
              <a:rPr kumimoji="1" lang="ja-JP" altLang="en-US" smtClean="0"/>
              <a:t>2023/4/7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Slide Number Placeholder 5"/>
          <p:cNvSpPr>
            <a:spLocks noGrp="1"/>
          </p:cNvSpPr>
          <p:nvPr>
            <p:ph type="sldNum" sz="quarter" idx="12"/>
          </p:nvPr>
        </p:nvSpPr>
        <p:spPr>
          <a:xfrm>
            <a:off x="7086600" y="6492875"/>
            <a:ext cx="2057400" cy="365125"/>
          </a:xfrm>
          <a:prstGeom prst="rect">
            <a:avLst/>
          </a:prstGeom>
        </p:spPr>
        <p:txBody>
          <a:bodyPr anchor="ctr" anchorCtr="0"/>
          <a:lstStyle>
            <a:lvl1pPr>
              <a:defRPr sz="2800" b="1">
                <a:solidFill>
                  <a:schemeClr val="bg1">
                    <a:lumMod val="50000"/>
                  </a:schemeClr>
                </a:solidFill>
              </a:defRPr>
            </a:lvl1pPr>
          </a:lstStyle>
          <a:p>
            <a:pPr algn="r"/>
            <a:fld id="{9B32DCE8-0380-4AB1-B82A-1326D4345900}" type="slidenum">
              <a:rPr kumimoji="1" lang="ja-JP" altLang="en-US" smtClean="0"/>
              <a:pPr algn="r"/>
              <a:t>‹#›</a:t>
            </a:fld>
            <a:endParaRPr kumimoji="1" lang="ja-JP" altLang="en-US" dirty="0"/>
          </a:p>
        </p:txBody>
      </p:sp>
    </p:spTree>
    <p:extLst>
      <p:ext uri="{BB962C8B-B14F-4D97-AF65-F5344CB8AC3E}">
        <p14:creationId xmlns:p14="http://schemas.microsoft.com/office/powerpoint/2010/main" val="37719782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7158DF2-D29F-488E-8266-08136BD8D703}" type="datetime1">
              <a:rPr kumimoji="1" lang="ja-JP" altLang="en-US" smtClean="0"/>
              <a:t>2023/4/7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Slide Number Placeholder 5"/>
          <p:cNvSpPr>
            <a:spLocks noGrp="1"/>
          </p:cNvSpPr>
          <p:nvPr>
            <p:ph type="sldNum" sz="quarter" idx="12"/>
          </p:nvPr>
        </p:nvSpPr>
        <p:spPr>
          <a:xfrm>
            <a:off x="7086600" y="6492875"/>
            <a:ext cx="2057400" cy="365125"/>
          </a:xfrm>
          <a:prstGeom prst="rect">
            <a:avLst/>
          </a:prstGeom>
        </p:spPr>
        <p:txBody>
          <a:bodyPr anchor="ctr" anchorCtr="0"/>
          <a:lstStyle>
            <a:lvl1pPr>
              <a:defRPr sz="2800" b="1">
                <a:solidFill>
                  <a:schemeClr val="bg1">
                    <a:lumMod val="50000"/>
                  </a:schemeClr>
                </a:solidFill>
              </a:defRPr>
            </a:lvl1pPr>
          </a:lstStyle>
          <a:p>
            <a:pPr algn="r"/>
            <a:fld id="{9B32DCE8-0380-4AB1-B82A-1326D4345900}" type="slidenum">
              <a:rPr kumimoji="1" lang="ja-JP" altLang="en-US" smtClean="0"/>
              <a:pPr algn="r"/>
              <a:t>‹#›</a:t>
            </a:fld>
            <a:endParaRPr kumimoji="1" lang="ja-JP" altLang="en-US" dirty="0"/>
          </a:p>
        </p:txBody>
      </p:sp>
    </p:spTree>
    <p:extLst>
      <p:ext uri="{BB962C8B-B14F-4D97-AF65-F5344CB8AC3E}">
        <p14:creationId xmlns:p14="http://schemas.microsoft.com/office/powerpoint/2010/main" val="41422647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2D5D9AF-5300-4613-89A9-EC714213C4CB}" type="datetime1">
              <a:rPr kumimoji="1" lang="ja-JP" altLang="en-US" smtClean="0"/>
              <a:t>2023/4/7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Slide Number Placeholder 5"/>
          <p:cNvSpPr>
            <a:spLocks noGrp="1"/>
          </p:cNvSpPr>
          <p:nvPr>
            <p:ph type="sldNum" sz="quarter" idx="12"/>
          </p:nvPr>
        </p:nvSpPr>
        <p:spPr>
          <a:xfrm>
            <a:off x="7086600" y="6492875"/>
            <a:ext cx="2057400" cy="365125"/>
          </a:xfrm>
          <a:prstGeom prst="rect">
            <a:avLst/>
          </a:prstGeom>
        </p:spPr>
        <p:txBody>
          <a:bodyPr anchor="ctr" anchorCtr="0"/>
          <a:lstStyle>
            <a:lvl1pPr>
              <a:defRPr sz="2800" b="1">
                <a:solidFill>
                  <a:schemeClr val="bg1">
                    <a:lumMod val="50000"/>
                  </a:schemeClr>
                </a:solidFill>
              </a:defRPr>
            </a:lvl1pPr>
          </a:lstStyle>
          <a:p>
            <a:pPr algn="r"/>
            <a:fld id="{9B32DCE8-0380-4AB1-B82A-1326D4345900}" type="slidenum">
              <a:rPr kumimoji="1" lang="ja-JP" altLang="en-US" smtClean="0"/>
              <a:pPr algn="r"/>
              <a:t>‹#›</a:t>
            </a:fld>
            <a:endParaRPr kumimoji="1" lang="ja-JP" altLang="en-US" dirty="0"/>
          </a:p>
        </p:txBody>
      </p:sp>
    </p:spTree>
    <p:extLst>
      <p:ext uri="{BB962C8B-B14F-4D97-AF65-F5344CB8AC3E}">
        <p14:creationId xmlns:p14="http://schemas.microsoft.com/office/powerpoint/2010/main" val="32768069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8C17328-0350-4534-8A12-244C69DEE624}" type="datetime1">
              <a:rPr kumimoji="1" lang="ja-JP" altLang="en-US" smtClean="0"/>
              <a:t>2023/4/7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Slide Number Placeholder 5"/>
          <p:cNvSpPr>
            <a:spLocks noGrp="1"/>
          </p:cNvSpPr>
          <p:nvPr>
            <p:ph type="sldNum" sz="quarter" idx="12"/>
          </p:nvPr>
        </p:nvSpPr>
        <p:spPr>
          <a:xfrm>
            <a:off x="7086600" y="6492875"/>
            <a:ext cx="2057400" cy="365125"/>
          </a:xfrm>
          <a:prstGeom prst="rect">
            <a:avLst/>
          </a:prstGeom>
        </p:spPr>
        <p:txBody>
          <a:bodyPr anchor="ctr" anchorCtr="0"/>
          <a:lstStyle>
            <a:lvl1pPr>
              <a:defRPr sz="2800" b="1">
                <a:solidFill>
                  <a:schemeClr val="bg1">
                    <a:lumMod val="50000"/>
                  </a:schemeClr>
                </a:solidFill>
              </a:defRPr>
            </a:lvl1pPr>
          </a:lstStyle>
          <a:p>
            <a:pPr algn="r"/>
            <a:fld id="{9B32DCE8-0380-4AB1-B82A-1326D4345900}" type="slidenum">
              <a:rPr kumimoji="1" lang="ja-JP" altLang="en-US" smtClean="0"/>
              <a:pPr algn="r"/>
              <a:t>‹#›</a:t>
            </a:fld>
            <a:endParaRPr kumimoji="1" lang="ja-JP" altLang="en-US" dirty="0"/>
          </a:p>
        </p:txBody>
      </p:sp>
    </p:spTree>
    <p:extLst>
      <p:ext uri="{BB962C8B-B14F-4D97-AF65-F5344CB8AC3E}">
        <p14:creationId xmlns:p14="http://schemas.microsoft.com/office/powerpoint/2010/main" val="1386124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7806838-F0B1-4104-B9EB-A6D144D2BE38}" type="datetime1">
              <a:rPr kumimoji="1" lang="ja-JP" altLang="en-US" smtClean="0"/>
              <a:t>2023/4/7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8" name="Slide Number Placeholder 5"/>
          <p:cNvSpPr>
            <a:spLocks noGrp="1"/>
          </p:cNvSpPr>
          <p:nvPr>
            <p:ph type="sldNum" sz="quarter" idx="12"/>
          </p:nvPr>
        </p:nvSpPr>
        <p:spPr>
          <a:xfrm>
            <a:off x="7086600" y="6492875"/>
            <a:ext cx="2057400" cy="365125"/>
          </a:xfrm>
          <a:prstGeom prst="rect">
            <a:avLst/>
          </a:prstGeom>
        </p:spPr>
        <p:txBody>
          <a:bodyPr anchor="ctr" anchorCtr="0"/>
          <a:lstStyle>
            <a:lvl1pPr>
              <a:defRPr sz="2800" b="1">
                <a:solidFill>
                  <a:schemeClr val="bg1">
                    <a:lumMod val="50000"/>
                  </a:schemeClr>
                </a:solidFill>
              </a:defRPr>
            </a:lvl1pPr>
          </a:lstStyle>
          <a:p>
            <a:pPr algn="r"/>
            <a:fld id="{9B32DCE8-0380-4AB1-B82A-1326D4345900}" type="slidenum">
              <a:rPr kumimoji="1" lang="ja-JP" altLang="en-US" smtClean="0"/>
              <a:pPr algn="r"/>
              <a:t>‹#›</a:t>
            </a:fld>
            <a:endParaRPr kumimoji="1" lang="ja-JP" altLang="en-US" dirty="0"/>
          </a:p>
        </p:txBody>
      </p:sp>
    </p:spTree>
    <p:extLst>
      <p:ext uri="{BB962C8B-B14F-4D97-AF65-F5344CB8AC3E}">
        <p14:creationId xmlns:p14="http://schemas.microsoft.com/office/powerpoint/2010/main" val="31486851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8CB63D8-5D07-4367-870E-1BFCA6D645FF}" type="datetime1">
              <a:rPr kumimoji="1" lang="ja-JP" altLang="en-US" smtClean="0"/>
              <a:t>2023/4/7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0" name="Slide Number Placeholder 5"/>
          <p:cNvSpPr>
            <a:spLocks noGrp="1"/>
          </p:cNvSpPr>
          <p:nvPr>
            <p:ph type="sldNum" sz="quarter" idx="12"/>
          </p:nvPr>
        </p:nvSpPr>
        <p:spPr>
          <a:xfrm>
            <a:off x="7086600" y="6492875"/>
            <a:ext cx="2057400" cy="365125"/>
          </a:xfrm>
          <a:prstGeom prst="rect">
            <a:avLst/>
          </a:prstGeom>
        </p:spPr>
        <p:txBody>
          <a:bodyPr anchor="ctr" anchorCtr="0"/>
          <a:lstStyle>
            <a:lvl1pPr>
              <a:defRPr sz="2800" b="1">
                <a:solidFill>
                  <a:schemeClr val="bg1">
                    <a:lumMod val="50000"/>
                  </a:schemeClr>
                </a:solidFill>
              </a:defRPr>
            </a:lvl1pPr>
          </a:lstStyle>
          <a:p>
            <a:pPr algn="r"/>
            <a:fld id="{9B32DCE8-0380-4AB1-B82A-1326D4345900}" type="slidenum">
              <a:rPr kumimoji="1" lang="ja-JP" altLang="en-US" smtClean="0"/>
              <a:pPr algn="r"/>
              <a:t>‹#›</a:t>
            </a:fld>
            <a:endParaRPr kumimoji="1" lang="ja-JP" altLang="en-US" dirty="0"/>
          </a:p>
        </p:txBody>
      </p:sp>
    </p:spTree>
    <p:extLst>
      <p:ext uri="{BB962C8B-B14F-4D97-AF65-F5344CB8AC3E}">
        <p14:creationId xmlns:p14="http://schemas.microsoft.com/office/powerpoint/2010/main" val="424529186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FAAF060-D2A8-42EB-ADBF-696D10774154}" type="datetime1">
              <a:rPr kumimoji="1" lang="ja-JP" altLang="en-US" smtClean="0"/>
              <a:t>2023/4/7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086600" y="6492875"/>
            <a:ext cx="2057400" cy="365125"/>
          </a:xfrm>
          <a:prstGeom prst="rect">
            <a:avLst/>
          </a:prstGeom>
        </p:spPr>
        <p:txBody>
          <a:bodyPr anchor="ctr" anchorCtr="0"/>
          <a:lstStyle>
            <a:lvl1pPr>
              <a:defRPr sz="2800" b="1">
                <a:solidFill>
                  <a:schemeClr val="bg1">
                    <a:lumMod val="50000"/>
                  </a:schemeClr>
                </a:solidFill>
              </a:defRPr>
            </a:lvl1pPr>
          </a:lstStyle>
          <a:p>
            <a:pPr algn="r"/>
            <a:fld id="{9B32DCE8-0380-4AB1-B82A-1326D4345900}" type="slidenum">
              <a:rPr kumimoji="1" lang="ja-JP" altLang="en-US" smtClean="0"/>
              <a:pPr algn="r"/>
              <a:t>‹#›</a:t>
            </a:fld>
            <a:endParaRPr kumimoji="1" lang="ja-JP" altLang="en-US" dirty="0"/>
          </a:p>
        </p:txBody>
      </p:sp>
    </p:spTree>
    <p:extLst>
      <p:ext uri="{BB962C8B-B14F-4D97-AF65-F5344CB8AC3E}">
        <p14:creationId xmlns:p14="http://schemas.microsoft.com/office/powerpoint/2010/main" val="427093393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057FA2-EEA7-499D-B535-38DC35D2DAFC}" type="datetime1">
              <a:rPr kumimoji="1" lang="ja-JP" altLang="en-US" smtClean="0"/>
              <a:t>2023/4/7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5" name="Slide Number Placeholder 5"/>
          <p:cNvSpPr>
            <a:spLocks noGrp="1"/>
          </p:cNvSpPr>
          <p:nvPr>
            <p:ph type="sldNum" sz="quarter" idx="12"/>
          </p:nvPr>
        </p:nvSpPr>
        <p:spPr>
          <a:xfrm>
            <a:off x="7086600" y="6492875"/>
            <a:ext cx="2057400" cy="365125"/>
          </a:xfrm>
          <a:prstGeom prst="rect">
            <a:avLst/>
          </a:prstGeom>
        </p:spPr>
        <p:txBody>
          <a:bodyPr anchor="ctr" anchorCtr="0"/>
          <a:lstStyle>
            <a:lvl1pPr>
              <a:defRPr sz="2800" b="1">
                <a:solidFill>
                  <a:schemeClr val="bg1">
                    <a:lumMod val="50000"/>
                  </a:schemeClr>
                </a:solidFill>
              </a:defRPr>
            </a:lvl1pPr>
          </a:lstStyle>
          <a:p>
            <a:pPr algn="r"/>
            <a:fld id="{9B32DCE8-0380-4AB1-B82A-1326D4345900}" type="slidenum">
              <a:rPr kumimoji="1" lang="ja-JP" altLang="en-US" smtClean="0"/>
              <a:pPr algn="r"/>
              <a:t>‹#›</a:t>
            </a:fld>
            <a:endParaRPr kumimoji="1" lang="ja-JP" altLang="en-US" dirty="0"/>
          </a:p>
        </p:txBody>
      </p:sp>
    </p:spTree>
    <p:extLst>
      <p:ext uri="{BB962C8B-B14F-4D97-AF65-F5344CB8AC3E}">
        <p14:creationId xmlns:p14="http://schemas.microsoft.com/office/powerpoint/2010/main" val="407395498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A4A7268-CC14-4070-A24E-E50D80904042}" type="datetime1">
              <a:rPr kumimoji="1" lang="ja-JP" altLang="en-US" smtClean="0"/>
              <a:t>2023/4/7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8" name="Slide Number Placeholder 5"/>
          <p:cNvSpPr>
            <a:spLocks noGrp="1"/>
          </p:cNvSpPr>
          <p:nvPr>
            <p:ph type="sldNum" sz="quarter" idx="12"/>
          </p:nvPr>
        </p:nvSpPr>
        <p:spPr>
          <a:xfrm>
            <a:off x="7086600" y="6492875"/>
            <a:ext cx="2057400" cy="365125"/>
          </a:xfrm>
          <a:prstGeom prst="rect">
            <a:avLst/>
          </a:prstGeom>
        </p:spPr>
        <p:txBody>
          <a:bodyPr anchor="ctr" anchorCtr="0"/>
          <a:lstStyle>
            <a:lvl1pPr>
              <a:defRPr sz="2800" b="1">
                <a:solidFill>
                  <a:schemeClr val="bg1">
                    <a:lumMod val="50000"/>
                  </a:schemeClr>
                </a:solidFill>
              </a:defRPr>
            </a:lvl1pPr>
          </a:lstStyle>
          <a:p>
            <a:pPr algn="r"/>
            <a:fld id="{9B32DCE8-0380-4AB1-B82A-1326D4345900}" type="slidenum">
              <a:rPr kumimoji="1" lang="ja-JP" altLang="en-US" smtClean="0"/>
              <a:pPr algn="r"/>
              <a:t>‹#›</a:t>
            </a:fld>
            <a:endParaRPr kumimoji="1" lang="ja-JP" altLang="en-US" dirty="0"/>
          </a:p>
        </p:txBody>
      </p:sp>
    </p:spTree>
    <p:extLst>
      <p:ext uri="{BB962C8B-B14F-4D97-AF65-F5344CB8AC3E}">
        <p14:creationId xmlns:p14="http://schemas.microsoft.com/office/powerpoint/2010/main" val="294130655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0DD2AD9-C773-473A-B85D-20F5DA926BCB}" type="datetime1">
              <a:rPr kumimoji="1" lang="ja-JP" altLang="en-US" smtClean="0"/>
              <a:t>2023/4/7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8" name="Slide Number Placeholder 5"/>
          <p:cNvSpPr>
            <a:spLocks noGrp="1"/>
          </p:cNvSpPr>
          <p:nvPr>
            <p:ph type="sldNum" sz="quarter" idx="12"/>
          </p:nvPr>
        </p:nvSpPr>
        <p:spPr>
          <a:xfrm>
            <a:off x="7086600" y="6492875"/>
            <a:ext cx="2057400" cy="365125"/>
          </a:xfrm>
          <a:prstGeom prst="rect">
            <a:avLst/>
          </a:prstGeom>
        </p:spPr>
        <p:txBody>
          <a:bodyPr anchor="ctr" anchorCtr="0"/>
          <a:lstStyle>
            <a:lvl1pPr>
              <a:defRPr sz="2800" b="1">
                <a:solidFill>
                  <a:schemeClr val="bg1">
                    <a:lumMod val="50000"/>
                  </a:schemeClr>
                </a:solidFill>
              </a:defRPr>
            </a:lvl1pPr>
          </a:lstStyle>
          <a:p>
            <a:pPr algn="r"/>
            <a:fld id="{9B32DCE8-0380-4AB1-B82A-1326D4345900}" type="slidenum">
              <a:rPr kumimoji="1" lang="ja-JP" altLang="en-US" smtClean="0"/>
              <a:pPr algn="r"/>
              <a:t>‹#›</a:t>
            </a:fld>
            <a:endParaRPr kumimoji="1" lang="ja-JP" altLang="en-US" dirty="0"/>
          </a:p>
        </p:txBody>
      </p:sp>
    </p:spTree>
    <p:extLst>
      <p:ext uri="{BB962C8B-B14F-4D97-AF65-F5344CB8AC3E}">
        <p14:creationId xmlns:p14="http://schemas.microsoft.com/office/powerpoint/2010/main" val="100170590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94E732-F430-4849-914E-8248ED7C53A1}" type="datetime1">
              <a:rPr kumimoji="1" lang="ja-JP" altLang="en-US" smtClean="0"/>
              <a:t>2023/4/7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7" name="Slide Number Placeholder 5"/>
          <p:cNvSpPr>
            <a:spLocks noGrp="1"/>
          </p:cNvSpPr>
          <p:nvPr>
            <p:ph type="sldNum" sz="quarter" idx="4"/>
          </p:nvPr>
        </p:nvSpPr>
        <p:spPr>
          <a:xfrm>
            <a:off x="7086600" y="6492875"/>
            <a:ext cx="2057400" cy="365125"/>
          </a:xfrm>
          <a:prstGeom prst="rect">
            <a:avLst/>
          </a:prstGeom>
        </p:spPr>
        <p:txBody>
          <a:bodyPr anchor="ctr" anchorCtr="0"/>
          <a:lstStyle>
            <a:lvl1pPr>
              <a:defRPr sz="2800" b="1">
                <a:solidFill>
                  <a:schemeClr val="bg1">
                    <a:lumMod val="50000"/>
                  </a:schemeClr>
                </a:solidFill>
              </a:defRPr>
            </a:lvl1pPr>
          </a:lstStyle>
          <a:p>
            <a:pPr algn="r"/>
            <a:fld id="{9B32DCE8-0380-4AB1-B82A-1326D4345900}" type="slidenum">
              <a:rPr kumimoji="1" lang="ja-JP" altLang="en-US" smtClean="0"/>
              <a:pPr algn="r"/>
              <a:t>‹#›</a:t>
            </a:fld>
            <a:endParaRPr kumimoji="1" lang="ja-JP" altLang="en-US" dirty="0"/>
          </a:p>
        </p:txBody>
      </p:sp>
    </p:spTree>
    <p:extLst>
      <p:ext uri="{BB962C8B-B14F-4D97-AF65-F5344CB8AC3E}">
        <p14:creationId xmlns:p14="http://schemas.microsoft.com/office/powerpoint/2010/main" val="32440263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1495"/>
            <a:ext cx="9144000" cy="365940"/>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smtClean="0">
                <a:latin typeface="游ゴシック" panose="020B0400000000000000" pitchFamily="50" charset="-128"/>
                <a:ea typeface="游ゴシック" panose="020B0400000000000000" pitchFamily="50" charset="-128"/>
              </a:rPr>
              <a:t>　　　　　　　　　　　　働き方改革関連法</a:t>
            </a:r>
            <a:r>
              <a:rPr lang="ja-JP" altLang="en-US" sz="1400" b="1" dirty="0" smtClean="0">
                <a:latin typeface="游ゴシック" panose="020B0400000000000000" pitchFamily="50" charset="-128"/>
                <a:ea typeface="游ゴシック" panose="020B0400000000000000" pitchFamily="50" charset="-128"/>
              </a:rPr>
              <a:t>（</a:t>
            </a:r>
            <a:r>
              <a:rPr lang="en-US" altLang="ja-JP" sz="1400" b="1" dirty="0" smtClean="0">
                <a:latin typeface="游ゴシック" panose="020B0400000000000000" pitchFamily="50" charset="-128"/>
                <a:ea typeface="游ゴシック" panose="020B0400000000000000" pitchFamily="50" charset="-128"/>
              </a:rPr>
              <a:t>2018</a:t>
            </a:r>
            <a:r>
              <a:rPr lang="ja-JP" altLang="en-US" sz="1400" b="1" dirty="0" smtClean="0">
                <a:latin typeface="游ゴシック" panose="020B0400000000000000" pitchFamily="50" charset="-128"/>
                <a:ea typeface="游ゴシック" panose="020B0400000000000000" pitchFamily="50" charset="-128"/>
              </a:rPr>
              <a:t>年７月公布、</a:t>
            </a:r>
            <a:r>
              <a:rPr lang="en-US" altLang="ja-JP" sz="1400" b="1" dirty="0" smtClean="0">
                <a:latin typeface="游ゴシック" panose="020B0400000000000000" pitchFamily="50" charset="-128"/>
                <a:ea typeface="游ゴシック" panose="020B0400000000000000" pitchFamily="50" charset="-128"/>
              </a:rPr>
              <a:t>2019</a:t>
            </a:r>
            <a:r>
              <a:rPr lang="ja-JP" altLang="en-US" sz="1400" b="1" dirty="0" smtClean="0">
                <a:latin typeface="游ゴシック" panose="020B0400000000000000" pitchFamily="50" charset="-128"/>
                <a:ea typeface="游ゴシック" panose="020B0400000000000000" pitchFamily="50" charset="-128"/>
              </a:rPr>
              <a:t>年４月から順次施行）</a:t>
            </a:r>
            <a:endParaRPr lang="ja-JP" altLang="en-US" sz="1400" b="1" dirty="0">
              <a:latin typeface="游ゴシック" panose="020B0400000000000000" pitchFamily="50" charset="-128"/>
              <a:ea typeface="游ゴシック" panose="020B0400000000000000" pitchFamily="50" charset="-128"/>
            </a:endParaRPr>
          </a:p>
        </p:txBody>
      </p:sp>
      <p:sp>
        <p:nvSpPr>
          <p:cNvPr id="3" name="正方形/長方形 2"/>
          <p:cNvSpPr/>
          <p:nvPr/>
        </p:nvSpPr>
        <p:spPr>
          <a:xfrm>
            <a:off x="0" y="690079"/>
            <a:ext cx="9144000" cy="971432"/>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latin typeface="+mn-ea"/>
              </a:rPr>
              <a:t>　</a:t>
            </a:r>
            <a:r>
              <a:rPr kumimoji="1" lang="en-US" altLang="ja-JP" sz="1100" b="1" dirty="0" smtClean="0">
                <a:solidFill>
                  <a:schemeClr val="tx1"/>
                </a:solidFill>
                <a:latin typeface="+mn-ea"/>
              </a:rPr>
              <a:t>｢</a:t>
            </a:r>
            <a:r>
              <a:rPr kumimoji="1" lang="ja-JP" altLang="en-US" sz="1100" b="1" dirty="0" smtClean="0">
                <a:solidFill>
                  <a:schemeClr val="tx1"/>
                </a:solidFill>
                <a:latin typeface="+mn-ea"/>
              </a:rPr>
              <a:t>働き方改革</a:t>
            </a:r>
            <a:r>
              <a:rPr kumimoji="1" lang="en-US" altLang="ja-JP" sz="1100" b="1" dirty="0" smtClean="0">
                <a:solidFill>
                  <a:schemeClr val="tx1"/>
                </a:solidFill>
                <a:latin typeface="+mn-ea"/>
              </a:rPr>
              <a:t>｣</a:t>
            </a:r>
            <a:r>
              <a:rPr kumimoji="1" lang="ja-JP" altLang="en-US" sz="1100" b="1" dirty="0" smtClean="0">
                <a:solidFill>
                  <a:schemeClr val="tx1"/>
                </a:solidFill>
                <a:latin typeface="+mn-ea"/>
              </a:rPr>
              <a:t>は</a:t>
            </a:r>
            <a:r>
              <a:rPr kumimoji="1" lang="en-US" altLang="ja-JP" sz="1100" b="1" dirty="0" smtClean="0">
                <a:solidFill>
                  <a:schemeClr val="tx1"/>
                </a:solidFill>
                <a:latin typeface="+mn-ea"/>
              </a:rPr>
              <a:t>､</a:t>
            </a:r>
            <a:r>
              <a:rPr kumimoji="1" lang="ja-JP" altLang="en-US" sz="1100" b="1" dirty="0" smtClean="0">
                <a:solidFill>
                  <a:schemeClr val="tx1"/>
                </a:solidFill>
                <a:latin typeface="+mn-ea"/>
              </a:rPr>
              <a:t>働く</a:t>
            </a:r>
            <a:r>
              <a:rPr kumimoji="1" lang="ja-JP" altLang="en-US" sz="1100" b="1" dirty="0">
                <a:solidFill>
                  <a:schemeClr val="tx1"/>
                </a:solidFill>
                <a:latin typeface="+mn-ea"/>
              </a:rPr>
              <a:t>方々が、個々の事情に応じた多様で柔軟な働き方を、自分で「選択」</a:t>
            </a:r>
            <a:r>
              <a:rPr kumimoji="1" lang="ja-JP" altLang="en-US" sz="1100" b="1" dirty="0" smtClean="0">
                <a:solidFill>
                  <a:schemeClr val="tx1"/>
                </a:solidFill>
                <a:latin typeface="+mn-ea"/>
              </a:rPr>
              <a:t>できる</a:t>
            </a:r>
            <a:r>
              <a:rPr kumimoji="1" lang="ja-JP" altLang="en-US" sz="1100" b="1" dirty="0">
                <a:solidFill>
                  <a:schemeClr val="tx1"/>
                </a:solidFill>
                <a:latin typeface="+mn-ea"/>
              </a:rPr>
              <a:t>ようにするための改革です。</a:t>
            </a:r>
          </a:p>
          <a:p>
            <a:r>
              <a:rPr kumimoji="1" lang="ja-JP" altLang="en-US" sz="1100" b="1" dirty="0" smtClean="0">
                <a:solidFill>
                  <a:schemeClr val="tx1"/>
                </a:solidFill>
                <a:latin typeface="+mn-ea"/>
              </a:rPr>
              <a:t>　日本</a:t>
            </a:r>
            <a:r>
              <a:rPr kumimoji="1" lang="ja-JP" altLang="en-US" sz="1100" b="1" dirty="0">
                <a:solidFill>
                  <a:schemeClr val="tx1"/>
                </a:solidFill>
                <a:latin typeface="+mn-ea"/>
              </a:rPr>
              <a:t>が直面する「少子高齢化に伴う生産年齢人口の減少</a:t>
            </a:r>
            <a:r>
              <a:rPr kumimoji="1" lang="ja-JP" altLang="en-US" sz="1100" b="1" dirty="0" smtClean="0">
                <a:solidFill>
                  <a:schemeClr val="tx1"/>
                </a:solidFill>
                <a:latin typeface="+mn-ea"/>
              </a:rPr>
              <a:t>」</a:t>
            </a:r>
            <a:r>
              <a:rPr kumimoji="1" lang="en-US" altLang="ja-JP" sz="1100" b="1" dirty="0" smtClean="0">
                <a:solidFill>
                  <a:schemeClr val="tx1"/>
                </a:solidFill>
                <a:latin typeface="+mn-ea"/>
              </a:rPr>
              <a:t>､</a:t>
            </a:r>
            <a:r>
              <a:rPr kumimoji="1" lang="ja-JP" altLang="en-US" sz="1100" b="1" dirty="0" smtClean="0">
                <a:solidFill>
                  <a:schemeClr val="tx1"/>
                </a:solidFill>
                <a:latin typeface="+mn-ea"/>
              </a:rPr>
              <a:t>「</a:t>
            </a:r>
            <a:r>
              <a:rPr kumimoji="1" lang="ja-JP" altLang="en-US" sz="1100" b="1" dirty="0">
                <a:solidFill>
                  <a:schemeClr val="tx1"/>
                </a:solidFill>
                <a:latin typeface="+mn-ea"/>
              </a:rPr>
              <a:t>働く方々のニーズの多様化」など</a:t>
            </a:r>
            <a:r>
              <a:rPr kumimoji="1" lang="ja-JP" altLang="en-US" sz="1100" b="1" dirty="0" smtClean="0">
                <a:solidFill>
                  <a:schemeClr val="tx1"/>
                </a:solidFill>
                <a:latin typeface="+mn-ea"/>
              </a:rPr>
              <a:t>の課題</a:t>
            </a:r>
            <a:r>
              <a:rPr kumimoji="1" lang="ja-JP" altLang="en-US" sz="1100" b="1" dirty="0">
                <a:solidFill>
                  <a:schemeClr val="tx1"/>
                </a:solidFill>
                <a:latin typeface="+mn-ea"/>
              </a:rPr>
              <a:t>に対応するためには、投資やイノベーションによる生産性向上とともに、就業機会の拡大や</a:t>
            </a:r>
            <a:r>
              <a:rPr kumimoji="1" lang="ja-JP" altLang="en-US" sz="1100" b="1" dirty="0" smtClean="0">
                <a:solidFill>
                  <a:schemeClr val="tx1"/>
                </a:solidFill>
                <a:latin typeface="+mn-ea"/>
              </a:rPr>
              <a:t>意欲</a:t>
            </a:r>
            <a:r>
              <a:rPr kumimoji="1" lang="ja-JP" altLang="en-US" sz="1100" b="1" dirty="0">
                <a:solidFill>
                  <a:schemeClr val="tx1"/>
                </a:solidFill>
                <a:latin typeface="+mn-ea"/>
              </a:rPr>
              <a:t>・能力を存分に発揮できる環境をつくることが必要です。</a:t>
            </a:r>
          </a:p>
          <a:p>
            <a:r>
              <a:rPr kumimoji="1" lang="ja-JP" altLang="en-US" sz="1100" b="1" dirty="0" smtClean="0">
                <a:solidFill>
                  <a:schemeClr val="tx1"/>
                </a:solidFill>
                <a:latin typeface="+mn-ea"/>
              </a:rPr>
              <a:t>　働く</a:t>
            </a:r>
            <a:r>
              <a:rPr kumimoji="1" lang="ja-JP" altLang="en-US" sz="1100" b="1" dirty="0">
                <a:solidFill>
                  <a:schemeClr val="tx1"/>
                </a:solidFill>
                <a:latin typeface="+mn-ea"/>
              </a:rPr>
              <a:t>方の置かれた個々の事情に応じ、多様な働き方を選択できる社会を実現することで、成長と</a:t>
            </a:r>
            <a:r>
              <a:rPr kumimoji="1" lang="ja-JP" altLang="en-US" sz="1100" b="1" dirty="0" smtClean="0">
                <a:solidFill>
                  <a:schemeClr val="tx1"/>
                </a:solidFill>
                <a:latin typeface="+mn-ea"/>
              </a:rPr>
              <a:t>分配</a:t>
            </a:r>
            <a:r>
              <a:rPr kumimoji="1" lang="ja-JP" altLang="en-US" sz="1100" b="1" dirty="0">
                <a:solidFill>
                  <a:schemeClr val="tx1"/>
                </a:solidFill>
                <a:latin typeface="+mn-ea"/>
              </a:rPr>
              <a:t>の好循環を構築し、働く人一人ひとりがより良い将来の展望を持てるようにすることを目指します。</a:t>
            </a:r>
          </a:p>
        </p:txBody>
      </p:sp>
      <p:sp>
        <p:nvSpPr>
          <p:cNvPr id="4" name="正方形/長方形 3"/>
          <p:cNvSpPr/>
          <p:nvPr/>
        </p:nvSpPr>
        <p:spPr>
          <a:xfrm>
            <a:off x="0" y="422135"/>
            <a:ext cx="2209327" cy="266543"/>
          </a:xfrm>
          <a:prstGeom prst="rect">
            <a:avLst/>
          </a:prstGeom>
          <a:solidFill>
            <a:schemeClr val="accent1">
              <a:lumMod val="20000"/>
              <a:lumOff val="80000"/>
            </a:scheme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　働き方改革の目指すもの</a:t>
            </a:r>
            <a:endParaRPr kumimoji="1" lang="ja-JP" altLang="en-US" sz="1200" b="1" dirty="0">
              <a:solidFill>
                <a:schemeClr val="tx1"/>
              </a:solidFill>
            </a:endParaRPr>
          </a:p>
        </p:txBody>
      </p:sp>
      <p:sp>
        <p:nvSpPr>
          <p:cNvPr id="5" name="正方形/長方形 4"/>
          <p:cNvSpPr/>
          <p:nvPr/>
        </p:nvSpPr>
        <p:spPr>
          <a:xfrm>
            <a:off x="0" y="2042763"/>
            <a:ext cx="9144000" cy="4755602"/>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latin typeface="+mn-ea"/>
              </a:rPr>
              <a:t>　</a:t>
            </a:r>
            <a:r>
              <a:rPr kumimoji="1" lang="en-US" altLang="ja-JP" sz="1100" b="1" dirty="0" smtClean="0">
                <a:solidFill>
                  <a:schemeClr val="tx1"/>
                </a:solidFill>
                <a:latin typeface="+mn-ea"/>
              </a:rPr>
              <a:t>｢</a:t>
            </a:r>
            <a:r>
              <a:rPr kumimoji="1" lang="ja-JP" altLang="en-US" sz="1100" b="1" dirty="0">
                <a:solidFill>
                  <a:schemeClr val="tx1"/>
                </a:solidFill>
                <a:latin typeface="+mn-ea"/>
              </a:rPr>
              <a:t>⻑時間労働は、健康の確保を困難にするとともに、仕事と</a:t>
            </a:r>
            <a:r>
              <a:rPr kumimoji="1" lang="ja-JP" altLang="en-US" sz="1100" b="1" dirty="0" smtClean="0">
                <a:solidFill>
                  <a:schemeClr val="tx1"/>
                </a:solidFill>
                <a:latin typeface="+mn-ea"/>
              </a:rPr>
              <a:t>家庭⽣</a:t>
            </a:r>
            <a:r>
              <a:rPr kumimoji="1" lang="ja-JP" altLang="en-US" sz="1100" b="1" dirty="0">
                <a:solidFill>
                  <a:schemeClr val="tx1"/>
                </a:solidFill>
                <a:latin typeface="+mn-ea"/>
              </a:rPr>
              <a:t>活の両⽴を困難にし、少⼦化の原因、⼥性のキャリア形成を</a:t>
            </a:r>
            <a:r>
              <a:rPr kumimoji="1" lang="ja-JP" altLang="en-US" sz="1100" b="1" dirty="0" smtClean="0">
                <a:solidFill>
                  <a:schemeClr val="tx1"/>
                </a:solidFill>
                <a:latin typeface="+mn-ea"/>
              </a:rPr>
              <a:t>阻む</a:t>
            </a:r>
            <a:r>
              <a:rPr kumimoji="1" lang="ja-JP" altLang="en-US" sz="1100" b="1" dirty="0">
                <a:solidFill>
                  <a:schemeClr val="tx1"/>
                </a:solidFill>
                <a:latin typeface="+mn-ea"/>
              </a:rPr>
              <a:t>原因、男性の家庭参加を阻む原因となっています</a:t>
            </a:r>
            <a:r>
              <a:rPr kumimoji="1" lang="ja-JP" altLang="en-US" sz="1100" b="1" dirty="0" smtClean="0">
                <a:solidFill>
                  <a:schemeClr val="tx1"/>
                </a:solidFill>
                <a:latin typeface="+mn-ea"/>
              </a:rPr>
              <a:t>。⻑</a:t>
            </a:r>
            <a:r>
              <a:rPr kumimoji="1" lang="ja-JP" altLang="en-US" sz="1100" b="1" dirty="0">
                <a:solidFill>
                  <a:schemeClr val="tx1"/>
                </a:solidFill>
                <a:latin typeface="+mn-ea"/>
              </a:rPr>
              <a:t>時間労働を是正することによって、ワーク・ライフ・</a:t>
            </a:r>
            <a:r>
              <a:rPr kumimoji="1" lang="ja-JP" altLang="en-US" sz="1100" b="1" dirty="0" smtClean="0">
                <a:solidFill>
                  <a:schemeClr val="tx1"/>
                </a:solidFill>
                <a:latin typeface="+mn-ea"/>
              </a:rPr>
              <a:t>バランス</a:t>
            </a:r>
            <a:r>
              <a:rPr kumimoji="1" lang="ja-JP" altLang="en-US" sz="1100" b="1" dirty="0">
                <a:solidFill>
                  <a:schemeClr val="tx1"/>
                </a:solidFill>
                <a:latin typeface="+mn-ea"/>
              </a:rPr>
              <a:t>が改善し、⼥性や⾼齢者も仕事に就きやすくなり労働参加率</a:t>
            </a:r>
            <a:r>
              <a:rPr kumimoji="1" lang="ja-JP" altLang="en-US" sz="1100" b="1" dirty="0" smtClean="0">
                <a:solidFill>
                  <a:schemeClr val="tx1"/>
                </a:solidFill>
                <a:latin typeface="+mn-ea"/>
              </a:rPr>
              <a:t>の向上</a:t>
            </a:r>
            <a:r>
              <a:rPr kumimoji="1" lang="ja-JP" altLang="en-US" sz="1100" b="1" dirty="0">
                <a:solidFill>
                  <a:schemeClr val="tx1"/>
                </a:solidFill>
                <a:latin typeface="+mn-ea"/>
              </a:rPr>
              <a:t>に結びつきます</a:t>
            </a:r>
            <a:r>
              <a:rPr kumimoji="1" lang="ja-JP" altLang="en-US" sz="1100" b="1" dirty="0" smtClean="0">
                <a:solidFill>
                  <a:schemeClr val="tx1"/>
                </a:solidFill>
                <a:latin typeface="+mn-ea"/>
              </a:rPr>
              <a:t>。この</a:t>
            </a:r>
            <a:r>
              <a:rPr kumimoji="1" lang="ja-JP" altLang="en-US" sz="1100" b="1" dirty="0">
                <a:solidFill>
                  <a:schemeClr val="tx1"/>
                </a:solidFill>
                <a:latin typeface="+mn-ea"/>
              </a:rPr>
              <a:t>ため、今般の働き方改革の⼀環として、労働基準法が改正</a:t>
            </a:r>
            <a:r>
              <a:rPr kumimoji="1" lang="ja-JP" altLang="en-US" sz="1100" b="1" dirty="0" smtClean="0">
                <a:solidFill>
                  <a:schemeClr val="tx1"/>
                </a:solidFill>
                <a:latin typeface="+mn-ea"/>
              </a:rPr>
              <a:t>され</a:t>
            </a:r>
            <a:r>
              <a:rPr kumimoji="1" lang="ja-JP" altLang="en-US" sz="1100" b="1" dirty="0">
                <a:solidFill>
                  <a:schemeClr val="tx1"/>
                </a:solidFill>
                <a:latin typeface="+mn-ea"/>
              </a:rPr>
              <a:t>、時間外労働の上限が法律に規定されました</a:t>
            </a:r>
            <a:r>
              <a:rPr kumimoji="1" lang="ja-JP" altLang="en-US" sz="1100" b="1" dirty="0" smtClean="0">
                <a:solidFill>
                  <a:schemeClr val="tx1"/>
                </a:solidFill>
                <a:latin typeface="+mn-ea"/>
              </a:rPr>
              <a:t>。</a:t>
            </a:r>
            <a:endParaRPr kumimoji="1" lang="en-US" altLang="ja-JP" sz="1100" b="1" dirty="0" smtClean="0">
              <a:solidFill>
                <a:schemeClr val="tx1"/>
              </a:solidFill>
              <a:latin typeface="+mn-ea"/>
            </a:endParaRPr>
          </a:p>
          <a:p>
            <a:endParaRPr kumimoji="1" lang="en-US" altLang="ja-JP" sz="1100" b="1" dirty="0" smtClean="0">
              <a:solidFill>
                <a:schemeClr val="tx1"/>
              </a:solidFill>
              <a:latin typeface="+mn-ea"/>
            </a:endParaRPr>
          </a:p>
          <a:p>
            <a:endParaRPr kumimoji="1" lang="en-US" altLang="ja-JP" sz="1100" b="1" dirty="0">
              <a:solidFill>
                <a:schemeClr val="tx1"/>
              </a:solidFill>
              <a:latin typeface="+mn-ea"/>
            </a:endParaRPr>
          </a:p>
          <a:p>
            <a:endParaRPr kumimoji="1" lang="en-US" altLang="ja-JP" sz="1100" b="1" dirty="0" smtClean="0">
              <a:solidFill>
                <a:schemeClr val="tx1"/>
              </a:solidFill>
              <a:latin typeface="+mn-ea"/>
            </a:endParaRPr>
          </a:p>
          <a:p>
            <a:endParaRPr kumimoji="1" lang="en-US" altLang="ja-JP" sz="1100" b="1" dirty="0">
              <a:solidFill>
                <a:schemeClr val="tx1"/>
              </a:solidFill>
              <a:latin typeface="+mn-ea"/>
            </a:endParaRPr>
          </a:p>
          <a:p>
            <a:endParaRPr kumimoji="1" lang="en-US" altLang="ja-JP" sz="1200" b="1" dirty="0" smtClean="0">
              <a:solidFill>
                <a:schemeClr val="tx1"/>
              </a:solidFill>
              <a:latin typeface="+mn-ea"/>
            </a:endParaRPr>
          </a:p>
          <a:p>
            <a:endParaRPr kumimoji="1" lang="en-US" altLang="ja-JP" sz="1200" b="1" dirty="0">
              <a:solidFill>
                <a:schemeClr val="tx1"/>
              </a:solidFill>
              <a:latin typeface="+mn-ea"/>
            </a:endParaRPr>
          </a:p>
          <a:p>
            <a:endParaRPr kumimoji="1" lang="en-US" altLang="ja-JP" sz="1200" b="1" dirty="0" smtClean="0">
              <a:solidFill>
                <a:schemeClr val="tx1"/>
              </a:solidFill>
              <a:latin typeface="+mn-ea"/>
            </a:endParaRPr>
          </a:p>
          <a:p>
            <a:endParaRPr kumimoji="1" lang="en-US" altLang="ja-JP" sz="1200" b="1" dirty="0">
              <a:solidFill>
                <a:schemeClr val="tx1"/>
              </a:solidFill>
              <a:latin typeface="+mn-ea"/>
            </a:endParaRPr>
          </a:p>
          <a:p>
            <a:endParaRPr kumimoji="1" lang="en-US" altLang="ja-JP" sz="1200" b="1" dirty="0" smtClean="0">
              <a:solidFill>
                <a:schemeClr val="tx1"/>
              </a:solidFill>
              <a:latin typeface="+mn-ea"/>
            </a:endParaRPr>
          </a:p>
          <a:p>
            <a:endParaRPr kumimoji="1" lang="en-US" altLang="ja-JP" sz="1200" b="1" dirty="0">
              <a:solidFill>
                <a:schemeClr val="tx1"/>
              </a:solidFill>
              <a:latin typeface="+mn-ea"/>
            </a:endParaRPr>
          </a:p>
          <a:p>
            <a:endParaRPr kumimoji="1" lang="en-US" altLang="ja-JP" sz="1200" b="1" dirty="0" smtClean="0">
              <a:solidFill>
                <a:schemeClr val="tx1"/>
              </a:solidFill>
              <a:latin typeface="+mn-ea"/>
            </a:endParaRPr>
          </a:p>
          <a:p>
            <a:endParaRPr kumimoji="1" lang="en-US" altLang="ja-JP" sz="1200" b="1" dirty="0">
              <a:solidFill>
                <a:schemeClr val="tx1"/>
              </a:solidFill>
              <a:latin typeface="+mn-ea"/>
            </a:endParaRPr>
          </a:p>
          <a:p>
            <a:endParaRPr kumimoji="1" lang="en-US" altLang="ja-JP" sz="1200" b="1" dirty="0" smtClean="0">
              <a:solidFill>
                <a:schemeClr val="tx1"/>
              </a:solidFill>
              <a:latin typeface="+mn-ea"/>
            </a:endParaRPr>
          </a:p>
          <a:p>
            <a:endParaRPr kumimoji="1" lang="en-US" altLang="ja-JP" sz="1200" b="1" dirty="0" smtClean="0">
              <a:solidFill>
                <a:schemeClr val="tx1"/>
              </a:solidFill>
              <a:latin typeface="+mn-ea"/>
            </a:endParaRPr>
          </a:p>
          <a:p>
            <a:endParaRPr kumimoji="1" lang="en-US" altLang="ja-JP" sz="1200" b="1" dirty="0">
              <a:solidFill>
                <a:schemeClr val="tx1"/>
              </a:solidFill>
              <a:latin typeface="+mn-ea"/>
            </a:endParaRPr>
          </a:p>
          <a:p>
            <a:endParaRPr kumimoji="1" lang="en-US" altLang="ja-JP" sz="1200" b="1" dirty="0" smtClean="0">
              <a:solidFill>
                <a:schemeClr val="tx1"/>
              </a:solidFill>
              <a:latin typeface="+mn-ea"/>
            </a:endParaRPr>
          </a:p>
          <a:p>
            <a:endParaRPr kumimoji="1" lang="en-US" altLang="ja-JP" sz="1200" b="1" dirty="0">
              <a:solidFill>
                <a:schemeClr val="tx1"/>
              </a:solidFill>
              <a:latin typeface="+mn-ea"/>
            </a:endParaRPr>
          </a:p>
          <a:p>
            <a:endParaRPr kumimoji="1" lang="en-US" altLang="ja-JP" sz="1200" b="1" dirty="0" smtClean="0">
              <a:solidFill>
                <a:schemeClr val="tx1"/>
              </a:solidFill>
              <a:latin typeface="+mn-ea"/>
            </a:endParaRPr>
          </a:p>
          <a:p>
            <a:endParaRPr kumimoji="1" lang="en-US" altLang="ja-JP" sz="1200" b="1" dirty="0">
              <a:solidFill>
                <a:schemeClr val="tx1"/>
              </a:solidFill>
              <a:latin typeface="+mn-ea"/>
            </a:endParaRPr>
          </a:p>
          <a:p>
            <a:endParaRPr kumimoji="1" lang="en-US" altLang="ja-JP" sz="1200" b="1" dirty="0" smtClean="0">
              <a:solidFill>
                <a:schemeClr val="tx1"/>
              </a:solidFill>
              <a:latin typeface="+mn-ea"/>
            </a:endParaRPr>
          </a:p>
          <a:p>
            <a:endParaRPr kumimoji="1" lang="en-US" altLang="ja-JP" sz="1200" b="1" dirty="0">
              <a:solidFill>
                <a:schemeClr val="tx1"/>
              </a:solidFill>
              <a:latin typeface="+mn-ea"/>
            </a:endParaRPr>
          </a:p>
          <a:p>
            <a:endParaRPr kumimoji="1" lang="ja-JP" altLang="en-US" sz="1200" b="1" dirty="0">
              <a:solidFill>
                <a:schemeClr val="tx1"/>
              </a:solidFill>
              <a:latin typeface="+mn-ea"/>
            </a:endParaRPr>
          </a:p>
        </p:txBody>
      </p:sp>
      <p:sp>
        <p:nvSpPr>
          <p:cNvPr id="6" name="正方形/長方形 5"/>
          <p:cNvSpPr/>
          <p:nvPr/>
        </p:nvSpPr>
        <p:spPr>
          <a:xfrm>
            <a:off x="0" y="1760879"/>
            <a:ext cx="2209327" cy="266543"/>
          </a:xfrm>
          <a:prstGeom prst="rect">
            <a:avLst/>
          </a:prstGeom>
          <a:solidFill>
            <a:schemeClr val="accent6">
              <a:lumMod val="20000"/>
              <a:lumOff val="80000"/>
            </a:scheme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　時間外</a:t>
            </a:r>
            <a:r>
              <a:rPr kumimoji="1" lang="ja-JP" altLang="en-US" sz="1200" b="1" dirty="0">
                <a:solidFill>
                  <a:schemeClr val="tx1"/>
                </a:solidFill>
              </a:rPr>
              <a:t>労働の上限規制</a:t>
            </a:r>
          </a:p>
        </p:txBody>
      </p:sp>
      <p:sp>
        <p:nvSpPr>
          <p:cNvPr id="7" name="角丸四角形 6"/>
          <p:cNvSpPr/>
          <p:nvPr/>
        </p:nvSpPr>
        <p:spPr>
          <a:xfrm>
            <a:off x="127789" y="2774751"/>
            <a:ext cx="8806069" cy="3961139"/>
          </a:xfrm>
          <a:prstGeom prst="roundRect">
            <a:avLst>
              <a:gd name="adj" fmla="val 5262"/>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b="1" dirty="0" smtClean="0">
                <a:solidFill>
                  <a:schemeClr val="tx1"/>
                </a:solidFill>
                <a:latin typeface="+mn-ea"/>
              </a:rPr>
              <a:t>●</a:t>
            </a:r>
            <a:r>
              <a:rPr kumimoji="1" lang="ja-JP" altLang="en-US" sz="1100" b="1" dirty="0" smtClean="0">
                <a:solidFill>
                  <a:srgbClr val="FF0000"/>
                </a:solidFill>
                <a:latin typeface="+mn-ea"/>
              </a:rPr>
              <a:t>時間外労働</a:t>
            </a:r>
            <a:r>
              <a:rPr kumimoji="1" lang="en-US" altLang="ja-JP" sz="1100" b="1" dirty="0" smtClean="0">
                <a:solidFill>
                  <a:schemeClr val="tx1"/>
                </a:solidFill>
                <a:latin typeface="+mn-ea"/>
              </a:rPr>
              <a:t>(</a:t>
            </a:r>
            <a:r>
              <a:rPr kumimoji="1" lang="ja-JP" altLang="en-US" sz="1100" b="1" dirty="0" smtClean="0">
                <a:solidFill>
                  <a:schemeClr val="tx1"/>
                </a:solidFill>
                <a:latin typeface="+mn-ea"/>
              </a:rPr>
              <a:t>休日</a:t>
            </a:r>
            <a:r>
              <a:rPr kumimoji="1" lang="ja-JP" altLang="en-US" sz="1100" b="1" dirty="0">
                <a:solidFill>
                  <a:schemeClr val="tx1"/>
                </a:solidFill>
                <a:latin typeface="+mn-ea"/>
              </a:rPr>
              <a:t>労働は</a:t>
            </a:r>
            <a:r>
              <a:rPr kumimoji="1" lang="ja-JP" altLang="en-US" sz="1100" b="1" dirty="0" smtClean="0">
                <a:solidFill>
                  <a:schemeClr val="tx1"/>
                </a:solidFill>
                <a:latin typeface="+mn-ea"/>
              </a:rPr>
              <a:t>含まず</a:t>
            </a:r>
            <a:r>
              <a:rPr kumimoji="1" lang="en-US" altLang="ja-JP" sz="1100" b="1" dirty="0" smtClean="0">
                <a:solidFill>
                  <a:schemeClr val="tx1"/>
                </a:solidFill>
                <a:latin typeface="+mn-ea"/>
              </a:rPr>
              <a:t>)</a:t>
            </a:r>
            <a:r>
              <a:rPr kumimoji="1" lang="ja-JP" altLang="en-US" sz="1100" b="1" dirty="0" smtClean="0">
                <a:solidFill>
                  <a:schemeClr val="tx1"/>
                </a:solidFill>
                <a:latin typeface="+mn-ea"/>
              </a:rPr>
              <a:t>の</a:t>
            </a:r>
            <a:r>
              <a:rPr kumimoji="1" lang="ja-JP" altLang="en-US" sz="1100" b="1" dirty="0">
                <a:solidFill>
                  <a:schemeClr val="tx1"/>
                </a:solidFill>
                <a:latin typeface="+mn-ea"/>
              </a:rPr>
              <a:t>上限</a:t>
            </a:r>
            <a:r>
              <a:rPr kumimoji="1" lang="ja-JP" altLang="en-US" sz="1100" b="1" dirty="0" smtClean="0">
                <a:solidFill>
                  <a:schemeClr val="tx1"/>
                </a:solidFill>
                <a:latin typeface="+mn-ea"/>
              </a:rPr>
              <a:t>は</a:t>
            </a:r>
            <a:r>
              <a:rPr kumimoji="1" lang="en-US" altLang="ja-JP" sz="1100" b="1" dirty="0" smtClean="0">
                <a:solidFill>
                  <a:schemeClr val="tx1"/>
                </a:solidFill>
                <a:latin typeface="+mn-ea"/>
              </a:rPr>
              <a:t>､</a:t>
            </a:r>
            <a:r>
              <a:rPr kumimoji="1" lang="ja-JP" altLang="en-US" sz="1100" b="1" dirty="0" smtClean="0">
                <a:solidFill>
                  <a:srgbClr val="FF0000"/>
                </a:solidFill>
                <a:latin typeface="+mn-ea"/>
              </a:rPr>
              <a:t>原則</a:t>
            </a:r>
            <a:r>
              <a:rPr kumimoji="1" lang="ja-JP" altLang="en-US" sz="1100" b="1" dirty="0">
                <a:solidFill>
                  <a:schemeClr val="tx1"/>
                </a:solidFill>
                <a:latin typeface="+mn-ea"/>
              </a:rPr>
              <a:t>と</a:t>
            </a:r>
            <a:r>
              <a:rPr kumimoji="1" lang="ja-JP" altLang="en-US" sz="1100" b="1" dirty="0" smtClean="0">
                <a:solidFill>
                  <a:schemeClr val="tx1"/>
                </a:solidFill>
                <a:latin typeface="+mn-ea"/>
              </a:rPr>
              <a:t>して</a:t>
            </a:r>
            <a:r>
              <a:rPr kumimoji="1" lang="en-US" altLang="ja-JP" sz="1100" b="1" dirty="0" smtClean="0">
                <a:solidFill>
                  <a:schemeClr val="tx1"/>
                </a:solidFill>
                <a:latin typeface="+mn-ea"/>
              </a:rPr>
              <a:t>､</a:t>
            </a:r>
            <a:r>
              <a:rPr kumimoji="1" lang="ja-JP" altLang="en-US" sz="1100" b="1" dirty="0" smtClean="0">
                <a:solidFill>
                  <a:schemeClr val="tx1"/>
                </a:solidFill>
                <a:latin typeface="+mn-ea"/>
              </a:rPr>
              <a:t>月</a:t>
            </a:r>
            <a:r>
              <a:rPr kumimoji="1" lang="en-US" altLang="ja-JP" sz="1100" b="1" dirty="0">
                <a:solidFill>
                  <a:schemeClr val="tx1"/>
                </a:solidFill>
                <a:latin typeface="+mn-ea"/>
              </a:rPr>
              <a:t>45</a:t>
            </a:r>
            <a:r>
              <a:rPr kumimoji="1" lang="ja-JP" altLang="en-US" sz="1100" b="1" dirty="0">
                <a:solidFill>
                  <a:schemeClr val="tx1"/>
                </a:solidFill>
                <a:latin typeface="+mn-ea"/>
              </a:rPr>
              <a:t>時間・</a:t>
            </a:r>
            <a:r>
              <a:rPr kumimoji="1" lang="ja-JP" altLang="en-US" sz="1100" b="1" dirty="0">
                <a:solidFill>
                  <a:srgbClr val="FF0000"/>
                </a:solidFill>
                <a:latin typeface="+mn-ea"/>
              </a:rPr>
              <a:t>年</a:t>
            </a:r>
            <a:r>
              <a:rPr kumimoji="1" lang="en-US" altLang="ja-JP" sz="1100" b="1" dirty="0">
                <a:solidFill>
                  <a:srgbClr val="FF0000"/>
                </a:solidFill>
                <a:latin typeface="+mn-ea"/>
              </a:rPr>
              <a:t>360</a:t>
            </a:r>
            <a:r>
              <a:rPr kumimoji="1" lang="ja-JP" altLang="en-US" sz="1100" b="1" dirty="0">
                <a:solidFill>
                  <a:srgbClr val="FF0000"/>
                </a:solidFill>
                <a:latin typeface="+mn-ea"/>
              </a:rPr>
              <a:t>時間</a:t>
            </a:r>
            <a:r>
              <a:rPr kumimoji="1" lang="ja-JP" altLang="en-US" sz="1100" b="1" dirty="0">
                <a:solidFill>
                  <a:schemeClr val="tx1"/>
                </a:solidFill>
                <a:latin typeface="+mn-ea"/>
              </a:rPr>
              <a:t>となり</a:t>
            </a:r>
            <a:r>
              <a:rPr kumimoji="1" lang="ja-JP" altLang="en-US" sz="1100" b="1" dirty="0" smtClean="0">
                <a:solidFill>
                  <a:schemeClr val="tx1"/>
                </a:solidFill>
                <a:latin typeface="+mn-ea"/>
              </a:rPr>
              <a:t>、臨時的</a:t>
            </a:r>
            <a:r>
              <a:rPr kumimoji="1" lang="ja-JP" altLang="en-US" sz="1100" b="1" dirty="0">
                <a:solidFill>
                  <a:schemeClr val="tx1"/>
                </a:solidFill>
                <a:latin typeface="+mn-ea"/>
              </a:rPr>
              <a:t>な特別の事情がなければ</a:t>
            </a:r>
            <a:r>
              <a:rPr kumimoji="1" lang="ja-JP" altLang="en-US" sz="1100" b="1" dirty="0" smtClean="0">
                <a:solidFill>
                  <a:schemeClr val="tx1"/>
                </a:solidFill>
                <a:latin typeface="+mn-ea"/>
              </a:rPr>
              <a:t>、</a:t>
            </a:r>
            <a:endParaRPr kumimoji="1" lang="en-US" altLang="ja-JP" sz="1100" b="1" dirty="0" smtClean="0">
              <a:solidFill>
                <a:schemeClr val="tx1"/>
              </a:solidFill>
              <a:latin typeface="+mn-ea"/>
            </a:endParaRPr>
          </a:p>
          <a:p>
            <a:r>
              <a:rPr kumimoji="1" lang="ja-JP" altLang="en-US" sz="1100" b="1" dirty="0" smtClean="0">
                <a:solidFill>
                  <a:schemeClr val="tx1"/>
                </a:solidFill>
                <a:latin typeface="+mn-ea"/>
              </a:rPr>
              <a:t>　これ</a:t>
            </a:r>
            <a:r>
              <a:rPr kumimoji="1" lang="ja-JP" altLang="en-US" sz="1100" b="1" dirty="0">
                <a:solidFill>
                  <a:schemeClr val="tx1"/>
                </a:solidFill>
                <a:latin typeface="+mn-ea"/>
              </a:rPr>
              <a:t>を超えることはできなくなります。</a:t>
            </a:r>
          </a:p>
          <a:p>
            <a:r>
              <a:rPr kumimoji="1" lang="ja-JP" altLang="en-US" sz="1100" b="1" dirty="0" smtClean="0">
                <a:solidFill>
                  <a:schemeClr val="tx1"/>
                </a:solidFill>
                <a:latin typeface="+mn-ea"/>
              </a:rPr>
              <a:t>●</a:t>
            </a:r>
            <a:r>
              <a:rPr kumimoji="1" lang="ja-JP" altLang="en-US" sz="1100" b="1" dirty="0" smtClean="0">
                <a:solidFill>
                  <a:srgbClr val="FF0000"/>
                </a:solidFill>
                <a:latin typeface="+mn-ea"/>
              </a:rPr>
              <a:t>臨時的</a:t>
            </a:r>
            <a:r>
              <a:rPr kumimoji="1" lang="ja-JP" altLang="en-US" sz="1100" b="1" dirty="0">
                <a:solidFill>
                  <a:srgbClr val="FF0000"/>
                </a:solidFill>
                <a:latin typeface="+mn-ea"/>
              </a:rPr>
              <a:t>な特別の事情</a:t>
            </a:r>
            <a:r>
              <a:rPr kumimoji="1" lang="ja-JP" altLang="en-US" sz="1100" b="1" dirty="0">
                <a:solidFill>
                  <a:schemeClr val="tx1"/>
                </a:solidFill>
                <a:latin typeface="+mn-ea"/>
              </a:rPr>
              <a:t>があって労使が合意する場合でも、</a:t>
            </a:r>
          </a:p>
          <a:p>
            <a:r>
              <a:rPr kumimoji="1" lang="ja-JP" altLang="en-US" sz="1100" b="1" dirty="0" smtClean="0">
                <a:solidFill>
                  <a:schemeClr val="tx1"/>
                </a:solidFill>
                <a:latin typeface="+mn-ea"/>
              </a:rPr>
              <a:t>　・</a:t>
            </a:r>
            <a:r>
              <a:rPr kumimoji="1" lang="ja-JP" altLang="en-US" sz="1100" b="1" dirty="0">
                <a:solidFill>
                  <a:schemeClr val="tx1"/>
                </a:solidFill>
                <a:latin typeface="+mn-ea"/>
              </a:rPr>
              <a:t>時間外労働・</a:t>
            </a:r>
            <a:r>
              <a:rPr kumimoji="1" lang="ja-JP" altLang="en-US" sz="1100" b="1" dirty="0" smtClean="0">
                <a:solidFill>
                  <a:schemeClr val="tx1"/>
                </a:solidFill>
                <a:latin typeface="+mn-ea"/>
              </a:rPr>
              <a:t>・・・・・・・</a:t>
            </a:r>
            <a:r>
              <a:rPr kumimoji="1" lang="ja-JP" altLang="en-US" sz="1100" b="1" dirty="0">
                <a:solidFill>
                  <a:srgbClr val="FF0000"/>
                </a:solidFill>
                <a:latin typeface="+mn-ea"/>
              </a:rPr>
              <a:t>年</a:t>
            </a:r>
            <a:r>
              <a:rPr kumimoji="1" lang="en-US" altLang="ja-JP" sz="1100" b="1" dirty="0">
                <a:solidFill>
                  <a:srgbClr val="FF0000"/>
                </a:solidFill>
                <a:latin typeface="+mn-ea"/>
              </a:rPr>
              <a:t>720</a:t>
            </a:r>
            <a:r>
              <a:rPr kumimoji="1" lang="ja-JP" altLang="en-US" sz="1100" b="1" dirty="0">
                <a:solidFill>
                  <a:srgbClr val="FF0000"/>
                </a:solidFill>
                <a:latin typeface="+mn-ea"/>
              </a:rPr>
              <a:t>時間以内</a:t>
            </a:r>
          </a:p>
          <a:p>
            <a:r>
              <a:rPr kumimoji="1" lang="ja-JP" altLang="en-US" sz="1100" b="1" dirty="0" smtClean="0">
                <a:solidFill>
                  <a:schemeClr val="tx1"/>
                </a:solidFill>
                <a:latin typeface="+mn-ea"/>
              </a:rPr>
              <a:t>　・</a:t>
            </a:r>
            <a:r>
              <a:rPr kumimoji="1" lang="ja-JP" altLang="en-US" sz="1100" b="1" dirty="0">
                <a:solidFill>
                  <a:schemeClr val="tx1"/>
                </a:solidFill>
                <a:latin typeface="+mn-ea"/>
              </a:rPr>
              <a:t>時間外労働＋休日労働・・・月</a:t>
            </a:r>
            <a:r>
              <a:rPr kumimoji="1" lang="en-US" altLang="ja-JP" sz="1100" b="1" dirty="0">
                <a:solidFill>
                  <a:schemeClr val="tx1"/>
                </a:solidFill>
                <a:latin typeface="+mn-ea"/>
              </a:rPr>
              <a:t>100</a:t>
            </a:r>
            <a:r>
              <a:rPr kumimoji="1" lang="ja-JP" altLang="en-US" sz="1100" b="1" dirty="0">
                <a:solidFill>
                  <a:schemeClr val="tx1"/>
                </a:solidFill>
                <a:latin typeface="+mn-ea"/>
              </a:rPr>
              <a:t>時間未満、２</a:t>
            </a:r>
            <a:r>
              <a:rPr kumimoji="1" lang="en-US" altLang="ja-JP" sz="1100" b="1" dirty="0">
                <a:solidFill>
                  <a:schemeClr val="tx1"/>
                </a:solidFill>
                <a:latin typeface="+mn-ea"/>
              </a:rPr>
              <a:t>〜</a:t>
            </a:r>
            <a:r>
              <a:rPr kumimoji="1" lang="ja-JP" altLang="en-US" sz="1100" b="1" dirty="0">
                <a:solidFill>
                  <a:schemeClr val="tx1"/>
                </a:solidFill>
                <a:latin typeface="+mn-ea"/>
              </a:rPr>
              <a:t>６か月平均</a:t>
            </a:r>
            <a:r>
              <a:rPr kumimoji="1" lang="en-US" altLang="ja-JP" sz="1100" b="1" dirty="0">
                <a:solidFill>
                  <a:schemeClr val="tx1"/>
                </a:solidFill>
                <a:latin typeface="+mn-ea"/>
              </a:rPr>
              <a:t>80</a:t>
            </a:r>
            <a:r>
              <a:rPr kumimoji="1" lang="ja-JP" altLang="en-US" sz="1100" b="1" dirty="0" smtClean="0">
                <a:solidFill>
                  <a:schemeClr val="tx1"/>
                </a:solidFill>
                <a:latin typeface="+mn-ea"/>
              </a:rPr>
              <a:t>時間以内　　と</a:t>
            </a:r>
            <a:r>
              <a:rPr kumimoji="1" lang="ja-JP" altLang="en-US" sz="1100" b="1" dirty="0">
                <a:solidFill>
                  <a:schemeClr val="tx1"/>
                </a:solidFill>
                <a:latin typeface="+mn-ea"/>
              </a:rPr>
              <a:t>する必要があります。</a:t>
            </a:r>
          </a:p>
          <a:p>
            <a:r>
              <a:rPr kumimoji="1" lang="ja-JP" altLang="en-US" sz="1100" b="1" dirty="0" smtClean="0">
                <a:solidFill>
                  <a:schemeClr val="tx1"/>
                </a:solidFill>
                <a:latin typeface="+mn-ea"/>
              </a:rPr>
              <a:t>●原則</a:t>
            </a:r>
            <a:r>
              <a:rPr kumimoji="1" lang="ja-JP" altLang="en-US" sz="1100" b="1" dirty="0">
                <a:solidFill>
                  <a:schemeClr val="tx1"/>
                </a:solidFill>
                <a:latin typeface="+mn-ea"/>
              </a:rPr>
              <a:t>である月</a:t>
            </a:r>
            <a:r>
              <a:rPr kumimoji="1" lang="en-US" altLang="ja-JP" sz="1100" b="1" dirty="0">
                <a:solidFill>
                  <a:schemeClr val="tx1"/>
                </a:solidFill>
                <a:latin typeface="+mn-ea"/>
              </a:rPr>
              <a:t>45</a:t>
            </a:r>
            <a:r>
              <a:rPr kumimoji="1" lang="ja-JP" altLang="en-US" sz="1100" b="1" dirty="0">
                <a:solidFill>
                  <a:schemeClr val="tx1"/>
                </a:solidFill>
                <a:latin typeface="+mn-ea"/>
              </a:rPr>
              <a:t>時間を超えることができるのは、年６か月までです。</a:t>
            </a:r>
          </a:p>
          <a:p>
            <a:r>
              <a:rPr kumimoji="1" lang="ja-JP" altLang="en-US" sz="1100" b="1" dirty="0" smtClean="0">
                <a:solidFill>
                  <a:schemeClr val="tx1"/>
                </a:solidFill>
                <a:latin typeface="+mn-ea"/>
              </a:rPr>
              <a:t>●法</a:t>
            </a:r>
            <a:r>
              <a:rPr kumimoji="1" lang="ja-JP" altLang="en-US" sz="1100" b="1" dirty="0">
                <a:solidFill>
                  <a:schemeClr val="tx1"/>
                </a:solidFill>
                <a:latin typeface="+mn-ea"/>
              </a:rPr>
              <a:t>違反の有無は「所定外労働時間」ではなく、「法定外労働時間」の超過時間で</a:t>
            </a:r>
            <a:r>
              <a:rPr kumimoji="1" lang="ja-JP" altLang="en-US" sz="1100" b="1" dirty="0" smtClean="0">
                <a:solidFill>
                  <a:schemeClr val="tx1"/>
                </a:solidFill>
                <a:latin typeface="+mn-ea"/>
              </a:rPr>
              <a:t>判断されます。</a:t>
            </a:r>
          </a:p>
          <a:p>
            <a:r>
              <a:rPr kumimoji="1" lang="ja-JP" altLang="en-US" sz="1100" b="1" dirty="0" smtClean="0">
                <a:solidFill>
                  <a:schemeClr val="tx1"/>
                </a:solidFill>
                <a:latin typeface="+mn-ea"/>
              </a:rPr>
              <a:t>●</a:t>
            </a:r>
            <a:r>
              <a:rPr kumimoji="1" lang="ja-JP" altLang="en-US" sz="1100" b="1" dirty="0" smtClean="0">
                <a:solidFill>
                  <a:srgbClr val="FF0000"/>
                </a:solidFill>
                <a:latin typeface="+mn-ea"/>
              </a:rPr>
              <a:t>⼤</a:t>
            </a:r>
            <a:r>
              <a:rPr kumimoji="1" lang="ja-JP" altLang="en-US" sz="1100" b="1" dirty="0">
                <a:solidFill>
                  <a:srgbClr val="FF0000"/>
                </a:solidFill>
                <a:latin typeface="+mn-ea"/>
              </a:rPr>
              <a:t>企業への施⾏は</a:t>
            </a:r>
            <a:r>
              <a:rPr kumimoji="1" lang="en-US" altLang="ja-JP" sz="1100" b="1" dirty="0">
                <a:solidFill>
                  <a:srgbClr val="FF0000"/>
                </a:solidFill>
                <a:latin typeface="+mn-ea"/>
              </a:rPr>
              <a:t>2019</a:t>
            </a:r>
            <a:r>
              <a:rPr kumimoji="1" lang="ja-JP" altLang="en-US" sz="1100" b="1" dirty="0">
                <a:solidFill>
                  <a:srgbClr val="FF0000"/>
                </a:solidFill>
                <a:latin typeface="+mn-ea"/>
              </a:rPr>
              <a:t>年４月</a:t>
            </a:r>
            <a:r>
              <a:rPr kumimoji="1" lang="ja-JP" altLang="en-US" sz="1100" b="1" dirty="0">
                <a:solidFill>
                  <a:schemeClr val="tx1"/>
                </a:solidFill>
                <a:latin typeface="+mn-ea"/>
              </a:rPr>
              <a:t>ですが、</a:t>
            </a:r>
            <a:r>
              <a:rPr kumimoji="1" lang="ja-JP" altLang="en-US" sz="1100" b="1" dirty="0">
                <a:solidFill>
                  <a:srgbClr val="FF0000"/>
                </a:solidFill>
                <a:latin typeface="+mn-ea"/>
              </a:rPr>
              <a:t>中⼩企業への適⽤</a:t>
            </a:r>
            <a:r>
              <a:rPr kumimoji="1" lang="ja-JP" altLang="en-US" sz="1100" b="1" dirty="0">
                <a:solidFill>
                  <a:schemeClr val="tx1"/>
                </a:solidFill>
                <a:latin typeface="+mn-ea"/>
              </a:rPr>
              <a:t>は１年猶予され</a:t>
            </a:r>
            <a:r>
              <a:rPr kumimoji="1" lang="en-US" altLang="ja-JP" sz="1100" b="1" dirty="0">
                <a:solidFill>
                  <a:srgbClr val="FF0000"/>
                </a:solidFill>
                <a:latin typeface="+mn-ea"/>
              </a:rPr>
              <a:t>2020</a:t>
            </a:r>
            <a:r>
              <a:rPr kumimoji="1" lang="ja-JP" altLang="en-US" sz="1100" b="1" dirty="0" smtClean="0">
                <a:solidFill>
                  <a:srgbClr val="FF0000"/>
                </a:solidFill>
                <a:latin typeface="+mn-ea"/>
              </a:rPr>
              <a:t>年４月</a:t>
            </a:r>
            <a:r>
              <a:rPr kumimoji="1" lang="ja-JP" altLang="en-US" sz="1100" b="1" dirty="0">
                <a:solidFill>
                  <a:schemeClr val="tx1"/>
                </a:solidFill>
                <a:latin typeface="+mn-ea"/>
              </a:rPr>
              <a:t>と</a:t>
            </a:r>
            <a:r>
              <a:rPr kumimoji="1" lang="ja-JP" altLang="en-US" sz="1100" b="1" dirty="0" smtClean="0">
                <a:solidFill>
                  <a:schemeClr val="tx1"/>
                </a:solidFill>
                <a:latin typeface="+mn-ea"/>
              </a:rPr>
              <a:t>なります。</a:t>
            </a:r>
            <a:endParaRPr kumimoji="1" lang="en-US" altLang="ja-JP" sz="1100" b="1" dirty="0" smtClean="0">
              <a:solidFill>
                <a:schemeClr val="tx1"/>
              </a:solidFill>
              <a:latin typeface="+mn-ea"/>
            </a:endParaRPr>
          </a:p>
          <a:p>
            <a:endParaRPr kumimoji="1" lang="en-US" altLang="ja-JP" sz="1100" b="1" dirty="0" smtClean="0">
              <a:solidFill>
                <a:schemeClr val="tx1"/>
              </a:solidFill>
              <a:latin typeface="+mn-ea"/>
            </a:endParaRPr>
          </a:p>
          <a:p>
            <a:r>
              <a:rPr kumimoji="1" lang="ja-JP" altLang="en-US" sz="1200" b="1" dirty="0" smtClean="0">
                <a:solidFill>
                  <a:schemeClr val="tx1"/>
                </a:solidFill>
                <a:latin typeface="+mn-ea"/>
              </a:rPr>
              <a:t>　</a:t>
            </a:r>
            <a:endParaRPr kumimoji="1" lang="en-US" altLang="ja-JP" sz="1000" dirty="0">
              <a:solidFill>
                <a:schemeClr val="tx1"/>
              </a:solidFill>
              <a:latin typeface="+mn-ea"/>
            </a:endParaRPr>
          </a:p>
          <a:p>
            <a:endParaRPr kumimoji="1" lang="en-US" altLang="ja-JP" sz="1000" dirty="0" smtClean="0">
              <a:solidFill>
                <a:schemeClr val="tx1"/>
              </a:solidFill>
              <a:latin typeface="+mn-ea"/>
            </a:endParaRPr>
          </a:p>
          <a:p>
            <a:endParaRPr kumimoji="1" lang="en-US" altLang="ja-JP" sz="1000" dirty="0" smtClean="0">
              <a:solidFill>
                <a:schemeClr val="tx1"/>
              </a:solidFill>
              <a:latin typeface="+mn-ea"/>
            </a:endParaRPr>
          </a:p>
          <a:p>
            <a:endParaRPr kumimoji="1" lang="en-US" altLang="ja-JP" sz="1000" dirty="0" smtClean="0">
              <a:solidFill>
                <a:schemeClr val="tx1"/>
              </a:solidFill>
              <a:latin typeface="+mn-ea"/>
            </a:endParaRPr>
          </a:p>
          <a:p>
            <a:endParaRPr kumimoji="1" lang="en-US" altLang="ja-JP" sz="1000" dirty="0">
              <a:solidFill>
                <a:schemeClr val="tx1"/>
              </a:solidFill>
              <a:latin typeface="+mn-ea"/>
            </a:endParaRPr>
          </a:p>
          <a:p>
            <a:endParaRPr kumimoji="1" lang="en-US" altLang="ja-JP" sz="1000" dirty="0" smtClean="0">
              <a:solidFill>
                <a:schemeClr val="tx1"/>
              </a:solidFill>
              <a:latin typeface="+mn-ea"/>
            </a:endParaRPr>
          </a:p>
          <a:p>
            <a:endParaRPr kumimoji="1" lang="en-US" altLang="ja-JP" sz="1000" dirty="0" smtClean="0">
              <a:solidFill>
                <a:schemeClr val="tx1"/>
              </a:solidFill>
              <a:latin typeface="+mn-ea"/>
            </a:endParaRPr>
          </a:p>
          <a:p>
            <a:endParaRPr kumimoji="1" lang="en-US" altLang="ja-JP" sz="1000" dirty="0">
              <a:solidFill>
                <a:schemeClr val="tx1"/>
              </a:solidFill>
              <a:latin typeface="+mn-ea"/>
            </a:endParaRPr>
          </a:p>
          <a:p>
            <a:endParaRPr kumimoji="1" lang="en-US" altLang="ja-JP" sz="1000" dirty="0" smtClean="0">
              <a:solidFill>
                <a:schemeClr val="tx1"/>
              </a:solidFill>
              <a:latin typeface="+mn-ea"/>
            </a:endParaRPr>
          </a:p>
          <a:p>
            <a:endParaRPr kumimoji="1" lang="en-US" altLang="ja-JP" sz="1000" dirty="0">
              <a:solidFill>
                <a:schemeClr val="tx1"/>
              </a:solidFill>
              <a:latin typeface="+mn-ea"/>
            </a:endParaRPr>
          </a:p>
          <a:p>
            <a:endParaRPr kumimoji="1" lang="en-US" altLang="ja-JP" sz="1000" dirty="0" smtClean="0">
              <a:solidFill>
                <a:schemeClr val="tx1"/>
              </a:solidFill>
              <a:latin typeface="+mn-ea"/>
            </a:endParaRPr>
          </a:p>
          <a:p>
            <a:endParaRPr kumimoji="1" lang="en-US" altLang="ja-JP" sz="1000" dirty="0">
              <a:solidFill>
                <a:schemeClr val="tx1"/>
              </a:solidFill>
              <a:latin typeface="+mn-ea"/>
            </a:endParaRPr>
          </a:p>
          <a:p>
            <a:endParaRPr kumimoji="1" lang="en-US" altLang="ja-JP" sz="1000" dirty="0" smtClean="0">
              <a:solidFill>
                <a:schemeClr val="tx1"/>
              </a:solidFill>
              <a:latin typeface="+mn-ea"/>
            </a:endParaRPr>
          </a:p>
          <a:p>
            <a:endParaRPr kumimoji="1" lang="ja-JP" altLang="en-US" sz="1200" b="1" dirty="0">
              <a:solidFill>
                <a:schemeClr val="tx1"/>
              </a:solidFill>
              <a:latin typeface="+mn-ea"/>
            </a:endParaRPr>
          </a:p>
        </p:txBody>
      </p:sp>
      <p:sp>
        <p:nvSpPr>
          <p:cNvPr id="8" name="角丸四角形 7"/>
          <p:cNvSpPr/>
          <p:nvPr/>
        </p:nvSpPr>
        <p:spPr>
          <a:xfrm>
            <a:off x="3542589" y="2633926"/>
            <a:ext cx="1976467" cy="227179"/>
          </a:xfrm>
          <a:prstGeom prst="roundRect">
            <a:avLst/>
          </a:pr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t>法改正のポイント</a:t>
            </a:r>
            <a:endParaRPr kumimoji="1" lang="ja-JP" altLang="en-US" sz="1400" b="1" dirty="0"/>
          </a:p>
        </p:txBody>
      </p:sp>
      <p:graphicFrame>
        <p:nvGraphicFramePr>
          <p:cNvPr id="9" name="表 8"/>
          <p:cNvGraphicFramePr>
            <a:graphicFrameLocks noGrp="1"/>
          </p:cNvGraphicFramePr>
          <p:nvPr>
            <p:extLst>
              <p:ext uri="{D42A27DB-BD31-4B8C-83A1-F6EECF244321}">
                <p14:modId xmlns:p14="http://schemas.microsoft.com/office/powerpoint/2010/main" val="181696509"/>
              </p:ext>
            </p:extLst>
          </p:nvPr>
        </p:nvGraphicFramePr>
        <p:xfrm>
          <a:off x="316159" y="4281567"/>
          <a:ext cx="8511682" cy="2407920"/>
        </p:xfrm>
        <a:graphic>
          <a:graphicData uri="http://schemas.openxmlformats.org/drawingml/2006/table">
            <a:tbl>
              <a:tblPr firstRow="1" bandRow="1">
                <a:tableStyleId>{5C22544A-7EE6-4342-B048-85BDC9FD1C3A}</a:tableStyleId>
              </a:tblPr>
              <a:tblGrid>
                <a:gridCol w="1355508">
                  <a:extLst>
                    <a:ext uri="{9D8B030D-6E8A-4147-A177-3AD203B41FA5}">
                      <a16:colId xmlns:a16="http://schemas.microsoft.com/office/drawing/2014/main" val="2827358411"/>
                    </a:ext>
                  </a:extLst>
                </a:gridCol>
                <a:gridCol w="7156174">
                  <a:extLst>
                    <a:ext uri="{9D8B030D-6E8A-4147-A177-3AD203B41FA5}">
                      <a16:colId xmlns:a16="http://schemas.microsoft.com/office/drawing/2014/main" val="261020704"/>
                    </a:ext>
                  </a:extLst>
                </a:gridCol>
              </a:tblGrid>
              <a:tr h="179697">
                <a:tc gridSpan="2">
                  <a:txBody>
                    <a:bodyPr/>
                    <a:lstStyle/>
                    <a:p>
                      <a:pPr algn="ctr"/>
                      <a:r>
                        <a:rPr kumimoji="1" lang="ja-JP" altLang="en-US" sz="1000" b="1" dirty="0" smtClean="0">
                          <a:solidFill>
                            <a:srgbClr val="FF0000"/>
                          </a:solidFill>
                          <a:latin typeface="+mn-ea"/>
                          <a:ea typeface="+mn-ea"/>
                        </a:rPr>
                        <a:t>適用猶予</a:t>
                      </a:r>
                      <a:r>
                        <a:rPr kumimoji="1" lang="ja-JP" altLang="en-US" sz="1000" b="1" dirty="0" smtClean="0">
                          <a:solidFill>
                            <a:schemeClr val="tx1"/>
                          </a:solidFill>
                          <a:latin typeface="+mn-ea"/>
                          <a:ea typeface="+mn-ea"/>
                        </a:rPr>
                        <a:t>・除外の事業・</a:t>
                      </a:r>
                      <a:r>
                        <a:rPr kumimoji="1" lang="ja-JP" altLang="en-US" sz="1000" b="1" dirty="0" smtClean="0">
                          <a:solidFill>
                            <a:srgbClr val="FF0000"/>
                          </a:solidFill>
                          <a:latin typeface="+mn-ea"/>
                          <a:ea typeface="+mn-ea"/>
                        </a:rPr>
                        <a:t>業務</a:t>
                      </a:r>
                      <a:endParaRPr kumimoji="1" lang="ja-JP" altLang="en-US" sz="1000" b="1" dirty="0">
                        <a:solidFill>
                          <a:srgbClr val="FF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dirty="0"/>
                    </a:p>
                  </a:txBody>
                  <a:tcPr/>
                </a:tc>
                <a:extLst>
                  <a:ext uri="{0D108BD9-81ED-4DB2-BD59-A6C34878D82A}">
                    <a16:rowId xmlns:a16="http://schemas.microsoft.com/office/drawing/2014/main" val="1232118176"/>
                  </a:ext>
                </a:extLst>
              </a:tr>
              <a:tr h="370840">
                <a:tc>
                  <a:txBody>
                    <a:bodyPr/>
                    <a:lstStyle/>
                    <a:p>
                      <a:r>
                        <a:rPr kumimoji="1" lang="ja-JP" altLang="en-US" sz="1000" b="1" dirty="0" smtClean="0">
                          <a:solidFill>
                            <a:schemeClr val="tx1"/>
                          </a:solidFill>
                          <a:latin typeface="+mn-ea"/>
                          <a:ea typeface="+mn-ea"/>
                        </a:rPr>
                        <a:t>自動車運転の業務</a:t>
                      </a:r>
                      <a:endParaRPr kumimoji="1" lang="ja-JP" altLang="en-US" sz="10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1" dirty="0" smtClean="0">
                          <a:solidFill>
                            <a:schemeClr val="tx1"/>
                          </a:solidFill>
                          <a:latin typeface="+mn-ea"/>
                          <a:ea typeface="+mn-ea"/>
                        </a:rPr>
                        <a:t>改正法施行５年後に</a:t>
                      </a:r>
                      <a:r>
                        <a:rPr kumimoji="1" lang="en-US" altLang="ja-JP" sz="1000" b="1" dirty="0" smtClean="0">
                          <a:solidFill>
                            <a:schemeClr val="tx1"/>
                          </a:solidFill>
                          <a:latin typeface="+mn-ea"/>
                          <a:ea typeface="+mn-ea"/>
                        </a:rPr>
                        <a:t>､</a:t>
                      </a:r>
                      <a:r>
                        <a:rPr kumimoji="1" lang="ja-JP" altLang="en-US" sz="1000" b="1" dirty="0" smtClean="0">
                          <a:solidFill>
                            <a:schemeClr val="tx1"/>
                          </a:solidFill>
                          <a:latin typeface="+mn-ea"/>
                          <a:ea typeface="+mn-ea"/>
                        </a:rPr>
                        <a:t>時間外労働の上限規制を適用。上限時間は</a:t>
                      </a:r>
                      <a:r>
                        <a:rPr kumimoji="1" lang="en-US" altLang="ja-JP" sz="1000" b="1" dirty="0" smtClean="0">
                          <a:solidFill>
                            <a:schemeClr val="tx1"/>
                          </a:solidFill>
                          <a:latin typeface="+mn-ea"/>
                          <a:ea typeface="+mn-ea"/>
                        </a:rPr>
                        <a:t>､</a:t>
                      </a:r>
                      <a:r>
                        <a:rPr kumimoji="1" lang="ja-JP" altLang="en-US" sz="1000" b="1" dirty="0" smtClean="0">
                          <a:solidFill>
                            <a:schemeClr val="tx1"/>
                          </a:solidFill>
                          <a:latin typeface="+mn-ea"/>
                          <a:ea typeface="+mn-ea"/>
                        </a:rPr>
                        <a:t>年９６０時間とし</a:t>
                      </a:r>
                      <a:r>
                        <a:rPr kumimoji="1" lang="en-US" altLang="ja-JP" sz="1000" b="1" dirty="0" smtClean="0">
                          <a:solidFill>
                            <a:schemeClr val="tx1"/>
                          </a:solidFill>
                          <a:latin typeface="+mn-ea"/>
                          <a:ea typeface="+mn-ea"/>
                        </a:rPr>
                        <a:t>､</a:t>
                      </a:r>
                      <a:r>
                        <a:rPr kumimoji="1" lang="ja-JP" altLang="en-US" sz="1000" b="1" dirty="0" smtClean="0">
                          <a:solidFill>
                            <a:schemeClr val="tx1"/>
                          </a:solidFill>
                          <a:latin typeface="+mn-ea"/>
                          <a:ea typeface="+mn-ea"/>
                        </a:rPr>
                        <a:t>将来的な一般則の適用について引き続き検討する旨を附則に規定。</a:t>
                      </a:r>
                      <a:endParaRPr kumimoji="1" lang="ja-JP" altLang="en-US" sz="10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7351807"/>
                  </a:ext>
                </a:extLst>
              </a:tr>
              <a:tr h="370840">
                <a:tc>
                  <a:txBody>
                    <a:bodyPr/>
                    <a:lstStyle/>
                    <a:p>
                      <a:r>
                        <a:rPr kumimoji="1" lang="ja-JP" altLang="en-US" sz="1000" b="1" dirty="0" smtClean="0">
                          <a:solidFill>
                            <a:schemeClr val="tx1"/>
                          </a:solidFill>
                          <a:latin typeface="+mn-ea"/>
                          <a:ea typeface="+mn-ea"/>
                        </a:rPr>
                        <a:t>建設事業</a:t>
                      </a:r>
                      <a:endParaRPr kumimoji="1" lang="ja-JP" altLang="en-US" sz="10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1" dirty="0" smtClean="0">
                          <a:solidFill>
                            <a:schemeClr val="tx1"/>
                          </a:solidFill>
                          <a:latin typeface="+mn-ea"/>
                          <a:ea typeface="+mn-ea"/>
                        </a:rPr>
                        <a:t>改正法施行５年後に</a:t>
                      </a:r>
                      <a:r>
                        <a:rPr kumimoji="1" lang="en-US" altLang="ja-JP" sz="1000" b="1" dirty="0" smtClean="0">
                          <a:solidFill>
                            <a:schemeClr val="tx1"/>
                          </a:solidFill>
                          <a:latin typeface="+mn-ea"/>
                          <a:ea typeface="+mn-ea"/>
                        </a:rPr>
                        <a:t>､</a:t>
                      </a:r>
                      <a:r>
                        <a:rPr kumimoji="1" lang="ja-JP" altLang="en-US" sz="1000" b="1" dirty="0" smtClean="0">
                          <a:solidFill>
                            <a:schemeClr val="tx1"/>
                          </a:solidFill>
                          <a:latin typeface="+mn-ea"/>
                          <a:ea typeface="+mn-ea"/>
                        </a:rPr>
                        <a:t>一般則を適用。</a:t>
                      </a:r>
                      <a:r>
                        <a:rPr kumimoji="1" lang="en-US" altLang="ja-JP" sz="900" b="1" dirty="0" smtClean="0">
                          <a:solidFill>
                            <a:schemeClr val="tx1"/>
                          </a:solidFill>
                          <a:latin typeface="+mn-ea"/>
                          <a:ea typeface="+mn-ea"/>
                        </a:rPr>
                        <a:t>(</a:t>
                      </a:r>
                      <a:r>
                        <a:rPr kumimoji="1" lang="ja-JP" altLang="en-US" sz="900" b="1" dirty="0" smtClean="0">
                          <a:solidFill>
                            <a:schemeClr val="tx1"/>
                          </a:solidFill>
                          <a:latin typeface="+mn-ea"/>
                          <a:ea typeface="+mn-ea"/>
                        </a:rPr>
                        <a:t>ただし</a:t>
                      </a:r>
                      <a:r>
                        <a:rPr kumimoji="1" lang="en-US" altLang="ja-JP" sz="900" b="1" dirty="0" smtClean="0">
                          <a:solidFill>
                            <a:schemeClr val="tx1"/>
                          </a:solidFill>
                          <a:latin typeface="+mn-ea"/>
                          <a:ea typeface="+mn-ea"/>
                        </a:rPr>
                        <a:t>､</a:t>
                      </a:r>
                      <a:r>
                        <a:rPr kumimoji="1" lang="ja-JP" altLang="en-US" sz="900" b="1" dirty="0" smtClean="0">
                          <a:solidFill>
                            <a:schemeClr val="tx1"/>
                          </a:solidFill>
                          <a:latin typeface="+mn-ea"/>
                          <a:ea typeface="+mn-ea"/>
                        </a:rPr>
                        <a:t>災害時における復旧・復興の事業については</a:t>
                      </a:r>
                      <a:r>
                        <a:rPr kumimoji="1" lang="en-US" altLang="ja-JP" sz="900" b="1" dirty="0" smtClean="0">
                          <a:solidFill>
                            <a:schemeClr val="tx1"/>
                          </a:solidFill>
                          <a:latin typeface="+mn-ea"/>
                          <a:ea typeface="+mn-ea"/>
                        </a:rPr>
                        <a:t>､</a:t>
                      </a:r>
                      <a:r>
                        <a:rPr kumimoji="1" lang="ja-JP" altLang="en-US" sz="900" b="1" dirty="0" smtClean="0">
                          <a:solidFill>
                            <a:schemeClr val="tx1"/>
                          </a:solidFill>
                          <a:latin typeface="+mn-ea"/>
                          <a:ea typeface="+mn-ea"/>
                        </a:rPr>
                        <a:t>１か月１００時間未満・複数月平均８０時間以内の要件は適用しない。この点についても</a:t>
                      </a:r>
                      <a:r>
                        <a:rPr kumimoji="1" lang="en-US" altLang="ja-JP" sz="900" b="1" dirty="0" smtClean="0">
                          <a:solidFill>
                            <a:schemeClr val="tx1"/>
                          </a:solidFill>
                          <a:latin typeface="+mn-ea"/>
                          <a:ea typeface="+mn-ea"/>
                        </a:rPr>
                        <a:t>､</a:t>
                      </a:r>
                      <a:r>
                        <a:rPr kumimoji="1" lang="ja-JP" altLang="en-US" sz="900" b="1" dirty="0" smtClean="0">
                          <a:solidFill>
                            <a:schemeClr val="tx1"/>
                          </a:solidFill>
                          <a:latin typeface="+mn-ea"/>
                          <a:ea typeface="+mn-ea"/>
                        </a:rPr>
                        <a:t>将来的な一般則の適用について引き続き検討する旨を附則に規定。</a:t>
                      </a:r>
                      <a:r>
                        <a:rPr kumimoji="1" lang="en-US" altLang="ja-JP" sz="900" b="1" dirty="0" smtClean="0">
                          <a:solidFill>
                            <a:schemeClr val="tx1"/>
                          </a:solidFill>
                          <a:latin typeface="+mn-ea"/>
                          <a:ea typeface="+mn-ea"/>
                        </a:rPr>
                        <a:t>)</a:t>
                      </a:r>
                      <a:r>
                        <a:rPr kumimoji="1" lang="ja-JP" altLang="en-US" sz="900" b="1" dirty="0" err="1" smtClean="0">
                          <a:solidFill>
                            <a:schemeClr val="tx1"/>
                          </a:solidFill>
                          <a:latin typeface="+mn-ea"/>
                          <a:ea typeface="+mn-ea"/>
                        </a:rPr>
                        <a:t>。</a:t>
                      </a:r>
                      <a:endParaRPr kumimoji="1" lang="ja-JP" altLang="en-US" sz="9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08060787"/>
                  </a:ext>
                </a:extLst>
              </a:tr>
              <a:tr h="370840">
                <a:tc>
                  <a:txBody>
                    <a:bodyPr/>
                    <a:lstStyle/>
                    <a:p>
                      <a:r>
                        <a:rPr kumimoji="1" lang="ja-JP" altLang="en-US" sz="1100" b="1" dirty="0" smtClean="0">
                          <a:solidFill>
                            <a:srgbClr val="FF0000"/>
                          </a:solidFill>
                          <a:latin typeface="+mn-ea"/>
                          <a:ea typeface="+mn-ea"/>
                        </a:rPr>
                        <a:t>医　　師</a:t>
                      </a:r>
                      <a:endParaRPr kumimoji="1" lang="ja-JP" altLang="en-US" sz="1100" b="1" dirty="0">
                        <a:solidFill>
                          <a:srgbClr val="FF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1" dirty="0" smtClean="0">
                          <a:solidFill>
                            <a:srgbClr val="FF0000"/>
                          </a:solidFill>
                          <a:latin typeface="+mn-ea"/>
                          <a:ea typeface="+mn-ea"/>
                        </a:rPr>
                        <a:t>改正法施行５年後</a:t>
                      </a:r>
                      <a:r>
                        <a:rPr kumimoji="1" lang="en-US" altLang="ja-JP" sz="1100" b="1" dirty="0" smtClean="0">
                          <a:solidFill>
                            <a:srgbClr val="FF0000"/>
                          </a:solidFill>
                          <a:latin typeface="+mn-ea"/>
                          <a:ea typeface="+mn-ea"/>
                        </a:rPr>
                        <a:t>(2024</a:t>
                      </a:r>
                      <a:r>
                        <a:rPr kumimoji="1" lang="ja-JP" altLang="en-US" sz="1100" b="1" dirty="0" smtClean="0">
                          <a:solidFill>
                            <a:srgbClr val="FF0000"/>
                          </a:solidFill>
                          <a:latin typeface="+mn-ea"/>
                          <a:ea typeface="+mn-ea"/>
                        </a:rPr>
                        <a:t>年４月</a:t>
                      </a:r>
                      <a:r>
                        <a:rPr kumimoji="1" lang="en-US" altLang="ja-JP" sz="1100" b="1" dirty="0" smtClean="0">
                          <a:solidFill>
                            <a:srgbClr val="FF0000"/>
                          </a:solidFill>
                          <a:latin typeface="+mn-ea"/>
                          <a:ea typeface="+mn-ea"/>
                        </a:rPr>
                        <a:t>)</a:t>
                      </a:r>
                      <a:r>
                        <a:rPr kumimoji="1" lang="ja-JP" altLang="en-US" sz="1100" b="1" dirty="0" smtClean="0">
                          <a:solidFill>
                            <a:srgbClr val="FF0000"/>
                          </a:solidFill>
                          <a:latin typeface="+mn-ea"/>
                          <a:ea typeface="+mn-ea"/>
                        </a:rPr>
                        <a:t>に、時間外労働の上限規制を適用</a:t>
                      </a:r>
                      <a:r>
                        <a:rPr kumimoji="1" lang="ja-JP" altLang="en-US" sz="1100" b="1" dirty="0" smtClean="0">
                          <a:solidFill>
                            <a:schemeClr val="tx1"/>
                          </a:solidFill>
                          <a:latin typeface="+mn-ea"/>
                          <a:ea typeface="+mn-ea"/>
                        </a:rPr>
                        <a:t>。</a:t>
                      </a:r>
                    </a:p>
                    <a:p>
                      <a:r>
                        <a:rPr kumimoji="1" lang="ja-JP" altLang="en-US" sz="1100" b="1" dirty="0" smtClean="0">
                          <a:solidFill>
                            <a:schemeClr val="tx1"/>
                          </a:solidFill>
                          <a:latin typeface="+mn-ea"/>
                          <a:ea typeface="+mn-ea"/>
                        </a:rPr>
                        <a:t>具体的な上限時間等は</a:t>
                      </a:r>
                      <a:r>
                        <a:rPr kumimoji="1" lang="ja-JP" altLang="en-US" sz="1100" b="1" u="none" dirty="0" smtClean="0">
                          <a:solidFill>
                            <a:schemeClr val="tx1"/>
                          </a:solidFill>
                          <a:latin typeface="+mn-ea"/>
                          <a:ea typeface="+mn-ea"/>
                        </a:rPr>
                        <a:t>省令で定める</a:t>
                      </a:r>
                      <a:r>
                        <a:rPr kumimoji="1" lang="ja-JP" altLang="en-US" sz="1100" b="1" dirty="0" smtClean="0">
                          <a:solidFill>
                            <a:schemeClr val="tx1"/>
                          </a:solidFill>
                          <a:latin typeface="+mn-ea"/>
                          <a:ea typeface="+mn-ea"/>
                        </a:rPr>
                        <a:t>こととし、医療界の参加による検討の場において、規制の具体的あり方、労働時間の短縮策等について検討し、結論を得る。</a:t>
                      </a:r>
                      <a:endParaRPr kumimoji="1" lang="ja-JP" altLang="en-US"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2906397"/>
                  </a:ext>
                </a:extLst>
              </a:tr>
              <a:tr h="370840">
                <a:tc>
                  <a:txBody>
                    <a:bodyPr/>
                    <a:lstStyle/>
                    <a:p>
                      <a:r>
                        <a:rPr kumimoji="1" lang="ja-JP" altLang="en-US" sz="1000" b="1" dirty="0" smtClean="0">
                          <a:solidFill>
                            <a:schemeClr val="tx1"/>
                          </a:solidFill>
                          <a:latin typeface="+mn-ea"/>
                          <a:ea typeface="+mn-ea"/>
                        </a:rPr>
                        <a:t>鹿児島県及び沖縄県における砂糖製造業</a:t>
                      </a:r>
                      <a:endParaRPr kumimoji="1" lang="ja-JP" altLang="en-US" sz="10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1" dirty="0" smtClean="0">
                          <a:solidFill>
                            <a:schemeClr val="tx1"/>
                          </a:solidFill>
                          <a:latin typeface="+mn-ea"/>
                          <a:ea typeface="+mn-ea"/>
                        </a:rPr>
                        <a:t>改正法施行５年間は</a:t>
                      </a:r>
                      <a:r>
                        <a:rPr kumimoji="1" lang="en-US" altLang="ja-JP" sz="1000" b="1" dirty="0" smtClean="0">
                          <a:solidFill>
                            <a:schemeClr val="tx1"/>
                          </a:solidFill>
                          <a:latin typeface="+mn-ea"/>
                          <a:ea typeface="+mn-ea"/>
                        </a:rPr>
                        <a:t>､</a:t>
                      </a:r>
                      <a:r>
                        <a:rPr kumimoji="1" lang="ja-JP" altLang="en-US" sz="1000" b="1" dirty="0" smtClean="0">
                          <a:solidFill>
                            <a:schemeClr val="tx1"/>
                          </a:solidFill>
                          <a:latin typeface="+mn-ea"/>
                          <a:ea typeface="+mn-ea"/>
                        </a:rPr>
                        <a:t>１か月１００時間未満･複数月８０時間以内の要件は適用しない。</a:t>
                      </a:r>
                      <a:r>
                        <a:rPr kumimoji="1" lang="en-US" altLang="ja-JP" sz="900" b="1" dirty="0" smtClean="0">
                          <a:solidFill>
                            <a:schemeClr val="tx1"/>
                          </a:solidFill>
                          <a:latin typeface="+mn-ea"/>
                          <a:ea typeface="+mn-ea"/>
                        </a:rPr>
                        <a:t>(</a:t>
                      </a:r>
                      <a:r>
                        <a:rPr kumimoji="1" lang="ja-JP" altLang="en-US" sz="900" b="1" dirty="0" smtClean="0">
                          <a:solidFill>
                            <a:schemeClr val="tx1"/>
                          </a:solidFill>
                          <a:latin typeface="+mn-ea"/>
                          <a:ea typeface="+mn-ea"/>
                        </a:rPr>
                        <a:t>改正法施行５年後に</a:t>
                      </a:r>
                      <a:r>
                        <a:rPr kumimoji="1" lang="en-US" altLang="ja-JP" sz="900" b="1" dirty="0" smtClean="0">
                          <a:solidFill>
                            <a:schemeClr val="tx1"/>
                          </a:solidFill>
                          <a:latin typeface="+mn-ea"/>
                          <a:ea typeface="+mn-ea"/>
                        </a:rPr>
                        <a:t>､</a:t>
                      </a:r>
                      <a:r>
                        <a:rPr kumimoji="1" lang="ja-JP" altLang="en-US" sz="900" b="1" dirty="0" smtClean="0">
                          <a:solidFill>
                            <a:schemeClr val="tx1"/>
                          </a:solidFill>
                          <a:latin typeface="+mn-ea"/>
                          <a:ea typeface="+mn-ea"/>
                        </a:rPr>
                        <a:t>一般則を適用</a:t>
                      </a:r>
                      <a:r>
                        <a:rPr kumimoji="1" lang="en-US" altLang="ja-JP" sz="900" b="1" dirty="0" smtClean="0">
                          <a:solidFill>
                            <a:schemeClr val="tx1"/>
                          </a:solidFill>
                          <a:latin typeface="+mn-ea"/>
                          <a:ea typeface="+mn-ea"/>
                        </a:rPr>
                        <a:t>)</a:t>
                      </a:r>
                      <a:endParaRPr kumimoji="1" lang="ja-JP" altLang="en-US" sz="9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06274282"/>
                  </a:ext>
                </a:extLst>
              </a:tr>
              <a:tr h="370840">
                <a:tc>
                  <a:txBody>
                    <a:bodyPr/>
                    <a:lstStyle/>
                    <a:p>
                      <a:r>
                        <a:rPr kumimoji="1" lang="ja-JP" altLang="en-US" sz="1000" b="1" dirty="0" smtClean="0">
                          <a:solidFill>
                            <a:schemeClr val="tx1"/>
                          </a:solidFill>
                          <a:latin typeface="+mn-ea"/>
                          <a:ea typeface="+mn-ea"/>
                        </a:rPr>
                        <a:t>新技術・新商品等の研究開発業務</a:t>
                      </a:r>
                      <a:endParaRPr kumimoji="1" lang="ja-JP" altLang="en-US" sz="10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1" dirty="0" smtClean="0">
                          <a:solidFill>
                            <a:schemeClr val="tx1"/>
                          </a:solidFill>
                          <a:latin typeface="+mn-ea"/>
                          <a:ea typeface="+mn-ea"/>
                        </a:rPr>
                        <a:t>医師の面接指導</a:t>
                      </a:r>
                      <a:r>
                        <a:rPr kumimoji="1" lang="en-US" altLang="ja-JP" sz="800" b="1" dirty="0" smtClean="0">
                          <a:solidFill>
                            <a:schemeClr val="tx1"/>
                          </a:solidFill>
                          <a:latin typeface="+mn-ea"/>
                          <a:ea typeface="+mn-ea"/>
                        </a:rPr>
                        <a:t>(※)</a:t>
                      </a:r>
                      <a:r>
                        <a:rPr kumimoji="1" lang="en-US" altLang="ja-JP" sz="1000" b="1" dirty="0" smtClean="0">
                          <a:solidFill>
                            <a:schemeClr val="tx1"/>
                          </a:solidFill>
                          <a:latin typeface="+mn-ea"/>
                          <a:ea typeface="+mn-ea"/>
                        </a:rPr>
                        <a:t>､</a:t>
                      </a:r>
                      <a:r>
                        <a:rPr kumimoji="1" lang="ja-JP" altLang="en-US" sz="1000" b="1" dirty="0" smtClean="0">
                          <a:solidFill>
                            <a:schemeClr val="tx1"/>
                          </a:solidFill>
                          <a:latin typeface="+mn-ea"/>
                          <a:ea typeface="+mn-ea"/>
                        </a:rPr>
                        <a:t> 代替休暇の付与等の健康確保措置を設けた上で</a:t>
                      </a:r>
                      <a:r>
                        <a:rPr kumimoji="1" lang="en-US" altLang="ja-JP" sz="1000" b="1" dirty="0" smtClean="0">
                          <a:solidFill>
                            <a:schemeClr val="tx1"/>
                          </a:solidFill>
                          <a:latin typeface="+mn-ea"/>
                          <a:ea typeface="+mn-ea"/>
                        </a:rPr>
                        <a:t>､</a:t>
                      </a:r>
                      <a:r>
                        <a:rPr kumimoji="1" lang="ja-JP" altLang="en-US" sz="1000" b="1" dirty="0" smtClean="0">
                          <a:solidFill>
                            <a:schemeClr val="tx1"/>
                          </a:solidFill>
                          <a:latin typeface="+mn-ea"/>
                          <a:ea typeface="+mn-ea"/>
                        </a:rPr>
                        <a:t>時間外労働の上限規制は適用しない。</a:t>
                      </a:r>
                      <a:r>
                        <a:rPr kumimoji="1" lang="en-US" altLang="ja-JP" sz="800" b="1" dirty="0" smtClean="0">
                          <a:solidFill>
                            <a:schemeClr val="tx1"/>
                          </a:solidFill>
                          <a:latin typeface="+mn-ea"/>
                          <a:ea typeface="+mn-ea"/>
                        </a:rPr>
                        <a:t>※</a:t>
                      </a:r>
                      <a:r>
                        <a:rPr kumimoji="1" lang="ja-JP" altLang="en-US" sz="800" b="1" dirty="0" smtClean="0">
                          <a:solidFill>
                            <a:schemeClr val="tx1"/>
                          </a:solidFill>
                          <a:latin typeface="+mn-ea"/>
                          <a:ea typeface="+mn-ea"/>
                        </a:rPr>
                        <a:t>時間外労働が 一定時間を超える場合には</a:t>
                      </a:r>
                      <a:r>
                        <a:rPr kumimoji="1" lang="en-US" altLang="ja-JP" sz="800" b="1" dirty="0" smtClean="0">
                          <a:solidFill>
                            <a:schemeClr val="tx1"/>
                          </a:solidFill>
                          <a:latin typeface="+mn-ea"/>
                          <a:ea typeface="+mn-ea"/>
                        </a:rPr>
                        <a:t>､</a:t>
                      </a:r>
                      <a:r>
                        <a:rPr kumimoji="1" lang="ja-JP" altLang="en-US" sz="800" b="1" dirty="0" smtClean="0">
                          <a:solidFill>
                            <a:schemeClr val="tx1"/>
                          </a:solidFill>
                          <a:latin typeface="+mn-ea"/>
                          <a:ea typeface="+mn-ea"/>
                        </a:rPr>
                        <a:t>事業主は</a:t>
                      </a:r>
                      <a:r>
                        <a:rPr kumimoji="1" lang="en-US" altLang="ja-JP" sz="800" b="1" dirty="0" smtClean="0">
                          <a:solidFill>
                            <a:schemeClr val="tx1"/>
                          </a:solidFill>
                          <a:latin typeface="+mn-ea"/>
                          <a:ea typeface="+mn-ea"/>
                        </a:rPr>
                        <a:t>､</a:t>
                      </a:r>
                      <a:r>
                        <a:rPr kumimoji="1" lang="ja-JP" altLang="en-US" sz="800" b="1" dirty="0" smtClean="0">
                          <a:solidFill>
                            <a:schemeClr val="tx1"/>
                          </a:solidFill>
                          <a:latin typeface="+mn-ea"/>
                          <a:ea typeface="+mn-ea"/>
                        </a:rPr>
                        <a:t>その者に必ず医師による面接指導を受けさせなければならないこととする。</a:t>
                      </a:r>
                      <a:r>
                        <a:rPr kumimoji="1" lang="en-US" altLang="ja-JP" sz="800" b="1" dirty="0" smtClean="0">
                          <a:solidFill>
                            <a:schemeClr val="tx1"/>
                          </a:solidFill>
                          <a:latin typeface="+mn-ea"/>
                          <a:ea typeface="+mn-ea"/>
                        </a:rPr>
                        <a:t>(</a:t>
                      </a:r>
                      <a:r>
                        <a:rPr kumimoji="1" lang="ja-JP" altLang="en-US" sz="800" b="1" dirty="0" smtClean="0">
                          <a:solidFill>
                            <a:schemeClr val="tx1"/>
                          </a:solidFill>
                          <a:latin typeface="+mn-ea"/>
                          <a:ea typeface="+mn-ea"/>
                        </a:rPr>
                        <a:t>労働安全衛生法の改正</a:t>
                      </a:r>
                      <a:r>
                        <a:rPr kumimoji="1" lang="en-US" altLang="ja-JP" sz="800" b="1" dirty="0" smtClean="0">
                          <a:solidFill>
                            <a:schemeClr val="tx1"/>
                          </a:solidFill>
                          <a:latin typeface="+mn-ea"/>
                          <a:ea typeface="+mn-ea"/>
                        </a:rPr>
                        <a:t>)</a:t>
                      </a:r>
                      <a:endParaRPr kumimoji="1" lang="ja-JP" altLang="en-US" sz="8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65950790"/>
                  </a:ext>
                </a:extLst>
              </a:tr>
            </a:tbl>
          </a:graphicData>
        </a:graphic>
      </p:graphicFrame>
      <p:sp>
        <p:nvSpPr>
          <p:cNvPr id="10" name="テキスト ボックス 9"/>
          <p:cNvSpPr txBox="1"/>
          <p:nvPr/>
        </p:nvSpPr>
        <p:spPr>
          <a:xfrm>
            <a:off x="7298162" y="3277204"/>
            <a:ext cx="1357402" cy="861774"/>
          </a:xfrm>
          <a:prstGeom prst="rect">
            <a:avLst/>
          </a:prstGeom>
          <a:solidFill>
            <a:schemeClr val="bg1"/>
          </a:solidFill>
          <a:ln>
            <a:solidFill>
              <a:schemeClr val="bg1">
                <a:lumMod val="65000"/>
              </a:schemeClr>
            </a:solidFill>
          </a:ln>
        </p:spPr>
        <p:txBody>
          <a:bodyPr wrap="square" rtlCol="0">
            <a:spAutoFit/>
          </a:bodyPr>
          <a:lstStyle/>
          <a:p>
            <a:r>
              <a:rPr kumimoji="1" lang="ja-JP" altLang="en-US" sz="1000" dirty="0" smtClean="0">
                <a:latin typeface="+mn-ea"/>
              </a:rPr>
              <a:t>違反</a:t>
            </a:r>
            <a:r>
              <a:rPr kumimoji="1" lang="ja-JP" altLang="en-US" sz="1000" dirty="0">
                <a:latin typeface="+mn-ea"/>
              </a:rPr>
              <a:t>した場合には、罰則（６か⽉以下の懲役または</a:t>
            </a:r>
            <a:r>
              <a:rPr kumimoji="1" lang="en-US" altLang="ja-JP" sz="1000" dirty="0">
                <a:latin typeface="+mn-ea"/>
              </a:rPr>
              <a:t>30</a:t>
            </a:r>
            <a:r>
              <a:rPr kumimoji="1" lang="ja-JP" altLang="en-US" sz="1000" dirty="0">
                <a:latin typeface="+mn-ea"/>
              </a:rPr>
              <a:t>万円以下の罰⾦）が科されるおそれが</a:t>
            </a:r>
            <a:r>
              <a:rPr kumimoji="1" lang="ja-JP" altLang="en-US" sz="1000" dirty="0" smtClean="0">
                <a:latin typeface="+mn-ea"/>
              </a:rPr>
              <a:t>ある。</a:t>
            </a:r>
            <a:endParaRPr kumimoji="1" lang="ja-JP" altLang="en-US" sz="1000" dirty="0">
              <a:latin typeface="+mn-ea"/>
            </a:endParaRPr>
          </a:p>
        </p:txBody>
      </p:sp>
      <p:sp>
        <p:nvSpPr>
          <p:cNvPr id="11" name="テキスト ボックス 10"/>
          <p:cNvSpPr txBox="1"/>
          <p:nvPr/>
        </p:nvSpPr>
        <p:spPr>
          <a:xfrm>
            <a:off x="5008374" y="5645794"/>
            <a:ext cx="3584713" cy="230832"/>
          </a:xfrm>
          <a:prstGeom prst="rect">
            <a:avLst/>
          </a:prstGeom>
          <a:noFill/>
          <a:ln>
            <a:noFill/>
          </a:ln>
        </p:spPr>
        <p:txBody>
          <a:bodyPr wrap="square" rtlCol="0">
            <a:spAutoFit/>
          </a:bodyPr>
          <a:lstStyle/>
          <a:p>
            <a:r>
              <a:rPr kumimoji="1" lang="en-US" altLang="ja-JP" sz="900" b="1" dirty="0" smtClean="0">
                <a:solidFill>
                  <a:srgbClr val="FF0000"/>
                </a:solidFill>
                <a:latin typeface="+mn-ea"/>
              </a:rPr>
              <a:t>※R4.1.19</a:t>
            </a:r>
            <a:r>
              <a:rPr kumimoji="1" lang="ja-JP" altLang="en-US" sz="900" b="1" dirty="0" smtClean="0">
                <a:solidFill>
                  <a:srgbClr val="FF0000"/>
                </a:solidFill>
                <a:latin typeface="+mn-ea"/>
              </a:rPr>
              <a:t>公布 年間上限</a:t>
            </a:r>
            <a:r>
              <a:rPr kumimoji="1" lang="en-US" altLang="ja-JP" sz="900" b="1" dirty="0" smtClean="0">
                <a:solidFill>
                  <a:srgbClr val="FF0000"/>
                </a:solidFill>
                <a:latin typeface="+mn-ea"/>
              </a:rPr>
              <a:t>960</a:t>
            </a:r>
            <a:r>
              <a:rPr kumimoji="1" lang="ja-JP" altLang="en-US" sz="900" b="1" dirty="0" smtClean="0">
                <a:solidFill>
                  <a:srgbClr val="FF0000"/>
                </a:solidFill>
                <a:latin typeface="+mn-ea"/>
              </a:rPr>
              <a:t>時間</a:t>
            </a:r>
            <a:r>
              <a:rPr kumimoji="1" lang="en-US" altLang="ja-JP" sz="900" b="1" dirty="0" smtClean="0">
                <a:solidFill>
                  <a:srgbClr val="FF0000"/>
                </a:solidFill>
                <a:latin typeface="+mn-ea"/>
              </a:rPr>
              <a:t>､1860</a:t>
            </a:r>
            <a:r>
              <a:rPr kumimoji="1" lang="ja-JP" altLang="en-US" sz="900" b="1" dirty="0" smtClean="0">
                <a:solidFill>
                  <a:srgbClr val="FF0000"/>
                </a:solidFill>
                <a:latin typeface="+mn-ea"/>
              </a:rPr>
              <a:t>時間</a:t>
            </a:r>
            <a:r>
              <a:rPr kumimoji="1" lang="en-US" altLang="ja-JP" sz="900" b="1" dirty="0" smtClean="0">
                <a:solidFill>
                  <a:srgbClr val="FF0000"/>
                </a:solidFill>
                <a:latin typeface="+mn-ea"/>
              </a:rPr>
              <a:t>(</a:t>
            </a:r>
            <a:r>
              <a:rPr kumimoji="1" lang="ja-JP" altLang="en-US" sz="900" b="1" dirty="0" smtClean="0">
                <a:solidFill>
                  <a:srgbClr val="FF0000"/>
                </a:solidFill>
                <a:latin typeface="+mn-ea"/>
              </a:rPr>
              <a:t>労働基準法施行規則</a:t>
            </a:r>
            <a:r>
              <a:rPr kumimoji="1" lang="en-US" altLang="ja-JP" sz="900" b="1" dirty="0" smtClean="0">
                <a:solidFill>
                  <a:srgbClr val="FF0000"/>
                </a:solidFill>
                <a:latin typeface="+mn-ea"/>
              </a:rPr>
              <a:t>)</a:t>
            </a:r>
          </a:p>
        </p:txBody>
      </p:sp>
      <p:cxnSp>
        <p:nvCxnSpPr>
          <p:cNvPr id="13" name="直線矢印コネクタ 12"/>
          <p:cNvCxnSpPr>
            <a:endCxn id="11" idx="1"/>
          </p:cNvCxnSpPr>
          <p:nvPr/>
        </p:nvCxnSpPr>
        <p:spPr>
          <a:xfrm>
            <a:off x="3964293" y="5645794"/>
            <a:ext cx="1044081" cy="11541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3191881" y="5645794"/>
            <a:ext cx="77241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5277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0" y="1629732"/>
            <a:ext cx="9144001" cy="276999"/>
          </a:xfrm>
          <a:prstGeom prst="rect">
            <a:avLst/>
          </a:prstGeom>
          <a:solidFill>
            <a:schemeClr val="accent1">
              <a:lumMod val="20000"/>
              <a:lumOff val="80000"/>
            </a:schemeClr>
          </a:solidFill>
        </p:spPr>
        <p:txBody>
          <a:bodyPr wrap="square" rtlCol="0">
            <a:spAutoFit/>
          </a:bodyPr>
          <a:lstStyle/>
          <a:p>
            <a:r>
              <a:rPr kumimoji="1" lang="en-US" altLang="ja-JP" sz="1200" b="1" dirty="0" smtClean="0">
                <a:solidFill>
                  <a:srgbClr val="002060"/>
                </a:solidFill>
                <a:latin typeface="+mn-ea"/>
              </a:rPr>
              <a:t>〈</a:t>
            </a:r>
            <a:r>
              <a:rPr kumimoji="1" lang="ja-JP" altLang="en-US" sz="1200" b="1" dirty="0" smtClean="0">
                <a:solidFill>
                  <a:srgbClr val="002060"/>
                </a:solidFill>
                <a:latin typeface="+mn-ea"/>
              </a:rPr>
              <a:t>医師の働き方改革</a:t>
            </a:r>
            <a:r>
              <a:rPr kumimoji="1" lang="en-US" altLang="ja-JP" sz="1200" b="1" dirty="0" smtClean="0">
                <a:solidFill>
                  <a:srgbClr val="002060"/>
                </a:solidFill>
                <a:latin typeface="+mn-ea"/>
              </a:rPr>
              <a:t>〉</a:t>
            </a:r>
            <a:endParaRPr kumimoji="1" lang="ja-JP" altLang="en-US" sz="1200" b="1" dirty="0">
              <a:solidFill>
                <a:srgbClr val="002060"/>
              </a:solidFill>
              <a:latin typeface="+mn-ea"/>
            </a:endParaRPr>
          </a:p>
        </p:txBody>
      </p:sp>
      <p:sp>
        <p:nvSpPr>
          <p:cNvPr id="4" name="正方形/長方形 3"/>
          <p:cNvSpPr/>
          <p:nvPr/>
        </p:nvSpPr>
        <p:spPr>
          <a:xfrm>
            <a:off x="0" y="1629732"/>
            <a:ext cx="9144000" cy="1461875"/>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b="1" u="sng" dirty="0" smtClean="0">
              <a:solidFill>
                <a:srgbClr val="002060"/>
              </a:solidFill>
              <a:latin typeface="+mn-ea"/>
            </a:endParaRPr>
          </a:p>
          <a:p>
            <a:r>
              <a:rPr kumimoji="1" lang="ja-JP" altLang="en-US" sz="1200" b="1" u="sng" dirty="0" smtClean="0">
                <a:solidFill>
                  <a:srgbClr val="002060"/>
                </a:solidFill>
                <a:latin typeface="+mn-ea"/>
              </a:rPr>
              <a:t>長時間</a:t>
            </a:r>
            <a:r>
              <a:rPr kumimoji="1" lang="ja-JP" altLang="en-US" sz="1200" b="1" u="sng" dirty="0">
                <a:solidFill>
                  <a:srgbClr val="002060"/>
                </a:solidFill>
                <a:latin typeface="+mn-ea"/>
              </a:rPr>
              <a:t>労働の医師の労働時間短縮及び健康確保のための措置の整備</a:t>
            </a:r>
            <a:r>
              <a:rPr kumimoji="1" lang="ja-JP" altLang="en-US" sz="1200" b="1" u="sng" dirty="0" smtClean="0">
                <a:solidFill>
                  <a:srgbClr val="002060"/>
                </a:solidFill>
                <a:latin typeface="+mn-ea"/>
              </a:rPr>
              <a:t>等</a:t>
            </a:r>
            <a:r>
              <a:rPr kumimoji="1" lang="ja-JP" altLang="en-US" sz="1000" b="1" dirty="0" smtClean="0">
                <a:solidFill>
                  <a:schemeClr val="tx1"/>
                </a:solidFill>
                <a:latin typeface="+mn-ea"/>
              </a:rPr>
              <a:t>（</a:t>
            </a:r>
            <a:r>
              <a:rPr kumimoji="1" lang="ja-JP" altLang="en-US" sz="1000" b="1" dirty="0">
                <a:solidFill>
                  <a:schemeClr val="tx1"/>
                </a:solidFill>
                <a:latin typeface="+mn-ea"/>
              </a:rPr>
              <a:t>医</a:t>
            </a:r>
            <a:r>
              <a:rPr kumimoji="1" lang="ja-JP" altLang="en-US" sz="1000" b="1" dirty="0" smtClean="0">
                <a:solidFill>
                  <a:schemeClr val="tx1"/>
                </a:solidFill>
                <a:latin typeface="+mn-ea"/>
              </a:rPr>
              <a:t>療法）</a:t>
            </a:r>
            <a:r>
              <a:rPr kumimoji="1" lang="en-US" altLang="ja-JP" sz="1000" b="1" dirty="0" smtClean="0">
                <a:solidFill>
                  <a:schemeClr val="tx1"/>
                </a:solidFill>
                <a:latin typeface="+mn-ea"/>
              </a:rPr>
              <a:t>【 </a:t>
            </a:r>
            <a:r>
              <a:rPr kumimoji="1" lang="ja-JP" altLang="en-US" sz="1000" b="1" dirty="0">
                <a:solidFill>
                  <a:schemeClr val="tx1"/>
                </a:solidFill>
                <a:latin typeface="+mn-ea"/>
              </a:rPr>
              <a:t>令和６年４月１日に向け段階的に施行 </a:t>
            </a:r>
            <a:r>
              <a:rPr kumimoji="1" lang="en-US" altLang="ja-JP" sz="1000" b="1" dirty="0">
                <a:solidFill>
                  <a:schemeClr val="tx1"/>
                </a:solidFill>
                <a:latin typeface="+mn-ea"/>
              </a:rPr>
              <a:t>】</a:t>
            </a:r>
          </a:p>
          <a:p>
            <a:r>
              <a:rPr kumimoji="1" lang="ja-JP" altLang="en-US" sz="1200" b="1" dirty="0" smtClean="0">
                <a:solidFill>
                  <a:schemeClr val="tx1"/>
                </a:solidFill>
                <a:latin typeface="+mn-ea"/>
              </a:rPr>
              <a:t>　医師に</a:t>
            </a:r>
            <a:r>
              <a:rPr kumimoji="1" lang="ja-JP" altLang="en-US" sz="1200" b="1" dirty="0">
                <a:solidFill>
                  <a:schemeClr val="tx1"/>
                </a:solidFill>
                <a:latin typeface="+mn-ea"/>
              </a:rPr>
              <a:t>対する時間外労働の上限規制の適用開始（令和６年４月１日）に向け、次の措置を講じる 。</a:t>
            </a:r>
          </a:p>
          <a:p>
            <a:r>
              <a:rPr kumimoji="1" lang="ja-JP" altLang="en-US" sz="1200" b="1" dirty="0" smtClean="0">
                <a:solidFill>
                  <a:schemeClr val="tx1"/>
                </a:solidFill>
                <a:latin typeface="+mn-ea"/>
              </a:rPr>
              <a:t>　・勤務</a:t>
            </a:r>
            <a:r>
              <a:rPr kumimoji="1" lang="ja-JP" altLang="en-US" sz="1200" b="1" dirty="0">
                <a:solidFill>
                  <a:schemeClr val="tx1"/>
                </a:solidFill>
                <a:latin typeface="+mn-ea"/>
              </a:rPr>
              <a:t>する医師が長時間労働となる医療機関における</a:t>
            </a:r>
            <a:r>
              <a:rPr kumimoji="1" lang="ja-JP" altLang="en-US" sz="1200" b="1" dirty="0">
                <a:solidFill>
                  <a:srgbClr val="FF0000"/>
                </a:solidFill>
                <a:latin typeface="+mn-ea"/>
              </a:rPr>
              <a:t>医師労働時間短縮計画の作成</a:t>
            </a:r>
          </a:p>
          <a:p>
            <a:r>
              <a:rPr kumimoji="1" lang="ja-JP" altLang="en-US" sz="1200" b="1" dirty="0" smtClean="0">
                <a:solidFill>
                  <a:schemeClr val="tx1"/>
                </a:solidFill>
                <a:latin typeface="+mn-ea"/>
              </a:rPr>
              <a:t>　・地域</a:t>
            </a:r>
            <a:r>
              <a:rPr kumimoji="1" lang="ja-JP" altLang="en-US" sz="1200" b="1" dirty="0">
                <a:solidFill>
                  <a:schemeClr val="tx1"/>
                </a:solidFill>
                <a:latin typeface="+mn-ea"/>
              </a:rPr>
              <a:t>医療の確保や集中的な研修実施の観点から、</a:t>
            </a:r>
            <a:r>
              <a:rPr kumimoji="1" lang="ja-JP" altLang="en-US" sz="1200" b="1" dirty="0">
                <a:solidFill>
                  <a:srgbClr val="FF0000"/>
                </a:solidFill>
                <a:latin typeface="+mn-ea"/>
              </a:rPr>
              <a:t>やむを得ず高い上限時間を適用する医療機関を都道府県知事が指定する</a:t>
            </a:r>
            <a:r>
              <a:rPr kumimoji="1" lang="ja-JP" altLang="en-US" sz="1200" b="1" dirty="0" smtClean="0">
                <a:solidFill>
                  <a:srgbClr val="FF0000"/>
                </a:solidFill>
                <a:latin typeface="+mn-ea"/>
              </a:rPr>
              <a:t>制度　</a:t>
            </a:r>
            <a:endParaRPr kumimoji="1" lang="en-US" altLang="ja-JP" sz="1200" b="1" dirty="0" smtClean="0">
              <a:solidFill>
                <a:srgbClr val="FF0000"/>
              </a:solidFill>
              <a:latin typeface="+mn-ea"/>
            </a:endParaRPr>
          </a:p>
          <a:p>
            <a:r>
              <a:rPr kumimoji="1" lang="ja-JP" altLang="en-US" sz="1200" b="1" dirty="0" smtClean="0">
                <a:solidFill>
                  <a:srgbClr val="FF0000"/>
                </a:solidFill>
                <a:latin typeface="+mn-ea"/>
              </a:rPr>
              <a:t>　　の</a:t>
            </a:r>
            <a:r>
              <a:rPr kumimoji="1" lang="ja-JP" altLang="en-US" sz="1200" b="1" dirty="0">
                <a:solidFill>
                  <a:srgbClr val="FF0000"/>
                </a:solidFill>
                <a:latin typeface="+mn-ea"/>
              </a:rPr>
              <a:t>創設</a:t>
            </a:r>
          </a:p>
          <a:p>
            <a:r>
              <a:rPr kumimoji="1" lang="ja-JP" altLang="en-US" sz="1200" b="1" dirty="0" smtClean="0">
                <a:solidFill>
                  <a:schemeClr val="tx1"/>
                </a:solidFill>
                <a:latin typeface="+mn-ea"/>
              </a:rPr>
              <a:t>　・当該</a:t>
            </a:r>
            <a:r>
              <a:rPr kumimoji="1" lang="ja-JP" altLang="en-US" sz="1200" b="1" dirty="0">
                <a:solidFill>
                  <a:schemeClr val="tx1"/>
                </a:solidFill>
                <a:latin typeface="+mn-ea"/>
              </a:rPr>
              <a:t>医療機関における健康確保</a:t>
            </a:r>
            <a:r>
              <a:rPr kumimoji="1" lang="ja-JP" altLang="en-US" sz="1200" b="1" dirty="0">
                <a:solidFill>
                  <a:schemeClr val="tx1"/>
                </a:solidFill>
              </a:rPr>
              <a:t>措置（</a:t>
            </a:r>
            <a:r>
              <a:rPr kumimoji="1" lang="ja-JP" altLang="en-US" sz="1200" b="1" dirty="0">
                <a:solidFill>
                  <a:srgbClr val="FF0000"/>
                </a:solidFill>
              </a:rPr>
              <a:t>面接指導、連続勤務時間制限、勤務間インターバル規制</a:t>
            </a:r>
            <a:r>
              <a:rPr kumimoji="1" lang="ja-JP" altLang="en-US" sz="1200" b="1" dirty="0">
                <a:solidFill>
                  <a:schemeClr val="tx1"/>
                </a:solidFill>
              </a:rPr>
              <a:t>等）の実施 等</a:t>
            </a:r>
          </a:p>
        </p:txBody>
      </p:sp>
      <p:sp>
        <p:nvSpPr>
          <p:cNvPr id="2" name="正方形/長方形 1"/>
          <p:cNvSpPr/>
          <p:nvPr/>
        </p:nvSpPr>
        <p:spPr>
          <a:xfrm>
            <a:off x="0" y="1495"/>
            <a:ext cx="9144000" cy="355391"/>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1400" b="1" dirty="0" smtClean="0">
                <a:latin typeface="+mn-ea"/>
              </a:rPr>
              <a:t>良質</a:t>
            </a:r>
            <a:r>
              <a:rPr lang="ja-JP" altLang="en-US" sz="1400" b="1" dirty="0">
                <a:latin typeface="+mn-ea"/>
              </a:rPr>
              <a:t>かつ適切な医療を効率的に提供する体制の確保を推進するための医療法</a:t>
            </a:r>
            <a:r>
              <a:rPr lang="ja-JP" altLang="en-US" sz="1400" b="1" dirty="0" smtClean="0">
                <a:latin typeface="+mn-ea"/>
              </a:rPr>
              <a:t>等の</a:t>
            </a:r>
            <a:r>
              <a:rPr lang="ja-JP" altLang="en-US" sz="1400" b="1" dirty="0">
                <a:latin typeface="+mn-ea"/>
              </a:rPr>
              <a:t>一部を改正</a:t>
            </a:r>
            <a:r>
              <a:rPr lang="ja-JP" altLang="en-US" sz="1400" b="1" dirty="0" smtClean="0">
                <a:latin typeface="+mn-ea"/>
              </a:rPr>
              <a:t>する法律の概要</a:t>
            </a:r>
            <a:endParaRPr lang="ja-JP" altLang="en-US" sz="1400" b="1" dirty="0">
              <a:latin typeface="+mn-ea"/>
            </a:endParaRPr>
          </a:p>
        </p:txBody>
      </p:sp>
      <p:sp>
        <p:nvSpPr>
          <p:cNvPr id="3" name="正方形/長方形 2"/>
          <p:cNvSpPr/>
          <p:nvPr/>
        </p:nvSpPr>
        <p:spPr>
          <a:xfrm>
            <a:off x="0" y="690078"/>
            <a:ext cx="9144000" cy="606462"/>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　良質</a:t>
            </a:r>
            <a:r>
              <a:rPr kumimoji="1" lang="ja-JP" altLang="en-US" sz="1200" b="1" dirty="0">
                <a:solidFill>
                  <a:schemeClr val="tx1"/>
                </a:solidFill>
              </a:rPr>
              <a:t>かつ適切な医療を効率的に提供</a:t>
            </a:r>
            <a:r>
              <a:rPr kumimoji="1" lang="ja-JP" altLang="en-US" sz="1200" b="1" dirty="0" smtClean="0">
                <a:solidFill>
                  <a:schemeClr val="tx1"/>
                </a:solidFill>
              </a:rPr>
              <a:t>する体制 </a:t>
            </a:r>
            <a:r>
              <a:rPr kumimoji="1" lang="ja-JP" altLang="en-US" sz="1200" b="1" dirty="0">
                <a:solidFill>
                  <a:schemeClr val="tx1"/>
                </a:solidFill>
              </a:rPr>
              <a:t>の確保を推進 する 観点から、医師の働き方改革 、 各医療関係職種の専門性の 活用 、</a:t>
            </a:r>
            <a:r>
              <a:rPr kumimoji="1" lang="ja-JP" altLang="en-US" sz="1200" b="1" dirty="0" smtClean="0">
                <a:solidFill>
                  <a:schemeClr val="tx1"/>
                </a:solidFill>
              </a:rPr>
              <a:t>地域の</a:t>
            </a:r>
            <a:r>
              <a:rPr kumimoji="1" lang="ja-JP" altLang="en-US" sz="1200" b="1" dirty="0">
                <a:solidFill>
                  <a:schemeClr val="tx1"/>
                </a:solidFill>
              </a:rPr>
              <a:t>実情に応じた医療提供体制の確保を進めるため 、長時間 労働の医師に対し医療機関が講ずべき健康確保措置 等 の 整備や 地域医療</a:t>
            </a:r>
            <a:r>
              <a:rPr kumimoji="1" lang="ja-JP" altLang="en-US" sz="1200" b="1" dirty="0" smtClean="0">
                <a:solidFill>
                  <a:schemeClr val="tx1"/>
                </a:solidFill>
              </a:rPr>
              <a:t>構想</a:t>
            </a:r>
            <a:r>
              <a:rPr kumimoji="1" lang="ja-JP" altLang="en-US" sz="1200" b="1" dirty="0">
                <a:solidFill>
                  <a:schemeClr val="tx1"/>
                </a:solidFill>
              </a:rPr>
              <a:t>の実現に向けた医療機関 の 取組 に 対する支援の強化等の措置を講ずる 。</a:t>
            </a:r>
          </a:p>
        </p:txBody>
      </p:sp>
      <p:sp>
        <p:nvSpPr>
          <p:cNvPr id="6" name="テキスト ボックス 5"/>
          <p:cNvSpPr txBox="1"/>
          <p:nvPr/>
        </p:nvSpPr>
        <p:spPr>
          <a:xfrm>
            <a:off x="7068710" y="359106"/>
            <a:ext cx="1987826" cy="276999"/>
          </a:xfrm>
          <a:prstGeom prst="rect">
            <a:avLst/>
          </a:prstGeom>
          <a:solidFill>
            <a:schemeClr val="bg1"/>
          </a:solidFill>
          <a:ln>
            <a:solidFill>
              <a:schemeClr val="bg1">
                <a:lumMod val="50000"/>
              </a:schemeClr>
            </a:solidFill>
          </a:ln>
        </p:spPr>
        <p:txBody>
          <a:bodyPr wrap="square" rtlCol="0" anchor="ctr" anchorCtr="0">
            <a:spAutoFit/>
          </a:bodyPr>
          <a:lstStyle/>
          <a:p>
            <a:pPr algn="ctr"/>
            <a:r>
              <a:rPr kumimoji="1" lang="ja-JP" altLang="en-US" sz="1200" b="1" dirty="0" smtClean="0">
                <a:latin typeface="+mn-ea"/>
              </a:rPr>
              <a:t>令和３年５月</a:t>
            </a:r>
            <a:r>
              <a:rPr kumimoji="1" lang="en-US" altLang="ja-JP" sz="1200" b="1" dirty="0" smtClean="0">
                <a:latin typeface="+mn-ea"/>
              </a:rPr>
              <a:t>28</a:t>
            </a:r>
            <a:r>
              <a:rPr kumimoji="1" lang="ja-JP" altLang="en-US" sz="1200" b="1" dirty="0" smtClean="0">
                <a:latin typeface="+mn-ea"/>
              </a:rPr>
              <a:t>日公布</a:t>
            </a:r>
            <a:endParaRPr kumimoji="1" lang="ja-JP" altLang="en-US" sz="1200" b="1" dirty="0">
              <a:latin typeface="+mn-ea"/>
            </a:endParaRPr>
          </a:p>
        </p:txBody>
      </p:sp>
      <p:sp>
        <p:nvSpPr>
          <p:cNvPr id="7" name="正方形/長方形 6"/>
          <p:cNvSpPr/>
          <p:nvPr/>
        </p:nvSpPr>
        <p:spPr>
          <a:xfrm>
            <a:off x="0" y="422135"/>
            <a:ext cx="1047749" cy="266543"/>
          </a:xfrm>
          <a:prstGeom prst="rect">
            <a:avLst/>
          </a:prstGeom>
          <a:solidFill>
            <a:schemeClr val="accent1">
              <a:lumMod val="20000"/>
              <a:lumOff val="80000"/>
            </a:scheme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　趣　旨</a:t>
            </a:r>
            <a:endParaRPr kumimoji="1" lang="ja-JP" altLang="en-US" sz="1200" b="1" dirty="0">
              <a:solidFill>
                <a:schemeClr val="tx1"/>
              </a:solidFill>
            </a:endParaRPr>
          </a:p>
        </p:txBody>
      </p:sp>
      <p:sp>
        <p:nvSpPr>
          <p:cNvPr id="8" name="正方形/長方形 7"/>
          <p:cNvSpPr/>
          <p:nvPr/>
        </p:nvSpPr>
        <p:spPr>
          <a:xfrm>
            <a:off x="0" y="1363189"/>
            <a:ext cx="1047749" cy="266543"/>
          </a:xfrm>
          <a:prstGeom prst="rect">
            <a:avLst/>
          </a:prstGeom>
          <a:solidFill>
            <a:schemeClr val="accent1">
              <a:lumMod val="20000"/>
              <a:lumOff val="80000"/>
            </a:scheme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　概　要</a:t>
            </a:r>
            <a:endParaRPr kumimoji="1" lang="ja-JP" altLang="en-US" sz="1200" b="1" dirty="0">
              <a:solidFill>
                <a:schemeClr val="tx1"/>
              </a:solidFill>
            </a:endParaRPr>
          </a:p>
        </p:txBody>
      </p:sp>
      <p:sp>
        <p:nvSpPr>
          <p:cNvPr id="15" name="テキスト ボックス 14"/>
          <p:cNvSpPr txBox="1"/>
          <p:nvPr/>
        </p:nvSpPr>
        <p:spPr>
          <a:xfrm>
            <a:off x="3680317" y="2628040"/>
            <a:ext cx="4924130" cy="230832"/>
          </a:xfrm>
          <a:prstGeom prst="rect">
            <a:avLst/>
          </a:prstGeom>
          <a:noFill/>
          <a:ln>
            <a:noFill/>
          </a:ln>
        </p:spPr>
        <p:txBody>
          <a:bodyPr wrap="square" rtlCol="0">
            <a:spAutoFit/>
          </a:bodyPr>
          <a:lstStyle/>
          <a:p>
            <a:r>
              <a:rPr kumimoji="1" lang="ja-JP" altLang="en-US" sz="900" b="1" dirty="0" smtClean="0">
                <a:solidFill>
                  <a:schemeClr val="accent6">
                    <a:lumMod val="50000"/>
                  </a:schemeClr>
                </a:solidFill>
                <a:latin typeface="+mn-ea"/>
              </a:rPr>
              <a:t>⇒</a:t>
            </a:r>
            <a:r>
              <a:rPr kumimoji="1" lang="ja-JP" altLang="en-US" sz="900" b="1" u="sng" dirty="0" smtClean="0">
                <a:solidFill>
                  <a:schemeClr val="accent6">
                    <a:lumMod val="50000"/>
                  </a:schemeClr>
                </a:solidFill>
                <a:latin typeface="+mn-ea"/>
              </a:rPr>
              <a:t>連続</a:t>
            </a:r>
            <a:r>
              <a:rPr kumimoji="1" lang="ja-JP" altLang="en-US" sz="900" b="1" u="sng" dirty="0">
                <a:solidFill>
                  <a:schemeClr val="accent6">
                    <a:lumMod val="50000"/>
                  </a:schemeClr>
                </a:solidFill>
                <a:latin typeface="+mn-ea"/>
              </a:rPr>
              <a:t>勤務時間制限</a:t>
            </a:r>
            <a:r>
              <a:rPr kumimoji="1" lang="en-US" altLang="ja-JP" sz="900" b="1" u="sng" dirty="0" smtClean="0">
                <a:solidFill>
                  <a:schemeClr val="accent6">
                    <a:lumMod val="50000"/>
                  </a:schemeClr>
                </a:solidFill>
                <a:latin typeface="+mn-ea"/>
              </a:rPr>
              <a:t>24</a:t>
            </a:r>
            <a:r>
              <a:rPr kumimoji="1" lang="ja-JP" altLang="en-US" sz="900" b="1" u="sng" dirty="0" smtClean="0">
                <a:solidFill>
                  <a:schemeClr val="accent6">
                    <a:lumMod val="50000"/>
                  </a:schemeClr>
                </a:solidFill>
                <a:latin typeface="+mn-ea"/>
              </a:rPr>
              <a:t>時間</a:t>
            </a:r>
            <a:r>
              <a:rPr kumimoji="1" lang="ja-JP" altLang="en-US" sz="900" b="1" u="sng" dirty="0">
                <a:solidFill>
                  <a:schemeClr val="accent6">
                    <a:lumMod val="50000"/>
                  </a:schemeClr>
                </a:solidFill>
                <a:latin typeface="+mn-ea"/>
              </a:rPr>
              <a:t>・勤務間</a:t>
            </a:r>
            <a:r>
              <a:rPr kumimoji="1" lang="ja-JP" altLang="en-US" sz="900" b="1" u="sng" dirty="0" smtClean="0">
                <a:solidFill>
                  <a:schemeClr val="accent6">
                    <a:lumMod val="50000"/>
                  </a:schemeClr>
                </a:solidFill>
                <a:latin typeface="+mn-ea"/>
              </a:rPr>
              <a:t>インターバル</a:t>
            </a:r>
            <a:r>
              <a:rPr kumimoji="1" lang="ja-JP" altLang="en-US" sz="900" b="1" u="sng" dirty="0">
                <a:solidFill>
                  <a:schemeClr val="accent6">
                    <a:lumMod val="50000"/>
                  </a:schemeClr>
                </a:solidFill>
                <a:latin typeface="+mn-ea"/>
              </a:rPr>
              <a:t>９時間の確保・代償休息の</a:t>
            </a:r>
            <a:r>
              <a:rPr kumimoji="1" lang="ja-JP" altLang="en-US" sz="900" b="1" u="sng" dirty="0" smtClean="0">
                <a:solidFill>
                  <a:schemeClr val="accent6">
                    <a:lumMod val="50000"/>
                  </a:schemeClr>
                </a:solidFill>
                <a:latin typeface="+mn-ea"/>
              </a:rPr>
              <a:t>セット</a:t>
            </a:r>
            <a:r>
              <a:rPr kumimoji="1" lang="en-US" altLang="ja-JP" sz="900" b="1" u="sng" dirty="0" smtClean="0">
                <a:solidFill>
                  <a:schemeClr val="accent6">
                    <a:lumMod val="50000"/>
                  </a:schemeClr>
                </a:solidFill>
                <a:latin typeface="+mn-ea"/>
              </a:rPr>
              <a:t>(</a:t>
            </a:r>
            <a:r>
              <a:rPr kumimoji="1" lang="ja-JP" altLang="en-US" sz="900" b="1" u="sng" dirty="0" smtClean="0">
                <a:solidFill>
                  <a:schemeClr val="accent6">
                    <a:lumMod val="50000"/>
                  </a:schemeClr>
                </a:solidFill>
                <a:latin typeface="+mn-ea"/>
              </a:rPr>
              <a:t>義務</a:t>
            </a:r>
            <a:r>
              <a:rPr kumimoji="1" lang="en-US" altLang="ja-JP" sz="900" b="1" u="sng" dirty="0" smtClean="0">
                <a:solidFill>
                  <a:schemeClr val="accent6">
                    <a:lumMod val="50000"/>
                  </a:schemeClr>
                </a:solidFill>
                <a:latin typeface="+mn-ea"/>
              </a:rPr>
              <a:t>)</a:t>
            </a:r>
          </a:p>
        </p:txBody>
      </p:sp>
      <p:sp>
        <p:nvSpPr>
          <p:cNvPr id="17" name="テキスト ボックス 16"/>
          <p:cNvSpPr txBox="1"/>
          <p:nvPr/>
        </p:nvSpPr>
        <p:spPr>
          <a:xfrm>
            <a:off x="0" y="3717630"/>
            <a:ext cx="9144000" cy="3152410"/>
          </a:xfrm>
          <a:prstGeom prst="rect">
            <a:avLst/>
          </a:prstGeom>
          <a:noFill/>
          <a:ln w="28575">
            <a:solidFill>
              <a:schemeClr val="tx1"/>
            </a:solidFill>
          </a:ln>
        </p:spPr>
        <p:txBody>
          <a:bodyPr wrap="square" rtlCol="0">
            <a:noAutofit/>
          </a:bodyPr>
          <a:lstStyle/>
          <a:p>
            <a:pPr algn="ctr"/>
            <a:r>
              <a:rPr kumimoji="1" lang="ja-JP" altLang="en-US" sz="1100" b="1" dirty="0" smtClean="0">
                <a:latin typeface="+mn-ea"/>
              </a:rPr>
              <a:t>一定の健康確保措置の実施を前提に、長時間労働を認める医療機関</a:t>
            </a:r>
            <a:endParaRPr kumimoji="1" lang="en-US" altLang="ja-JP" sz="1100" b="1" dirty="0" smtClean="0">
              <a:latin typeface="+mn-ea"/>
            </a:endParaRPr>
          </a:p>
          <a:p>
            <a:r>
              <a:rPr kumimoji="1" lang="ja-JP" altLang="en-US" sz="1100" b="1" dirty="0" smtClean="0">
                <a:latin typeface="+mn-ea"/>
              </a:rPr>
              <a:t>　</a:t>
            </a:r>
            <a:endParaRPr kumimoji="1" lang="ja-JP" altLang="en-US" sz="1100" b="1" dirty="0">
              <a:latin typeface="+mn-ea"/>
            </a:endParaRPr>
          </a:p>
        </p:txBody>
      </p:sp>
      <p:sp>
        <p:nvSpPr>
          <p:cNvPr id="18" name="正方形/長方形 17"/>
          <p:cNvSpPr/>
          <p:nvPr/>
        </p:nvSpPr>
        <p:spPr>
          <a:xfrm>
            <a:off x="0" y="3717630"/>
            <a:ext cx="9144000" cy="23805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19" name="テキスト ボックス 18"/>
          <p:cNvSpPr txBox="1"/>
          <p:nvPr/>
        </p:nvSpPr>
        <p:spPr>
          <a:xfrm>
            <a:off x="7332237" y="4058326"/>
            <a:ext cx="1681133" cy="436656"/>
          </a:xfrm>
          <a:prstGeom prst="rect">
            <a:avLst/>
          </a:prstGeom>
          <a:solidFill>
            <a:srgbClr val="00B050"/>
          </a:solidFill>
        </p:spPr>
        <p:txBody>
          <a:bodyPr wrap="square" rtlCol="0" anchor="ctr" anchorCtr="0">
            <a:noAutofit/>
          </a:bodyPr>
          <a:lstStyle/>
          <a:p>
            <a:pPr algn="ctr"/>
            <a:r>
              <a:rPr kumimoji="1" lang="ja-JP" altLang="en-US" sz="1100" b="1" dirty="0" smtClean="0">
                <a:latin typeface="+mn-ea"/>
              </a:rPr>
              <a:t>Ｂ水準</a:t>
            </a:r>
            <a:endParaRPr kumimoji="1" lang="ja-JP" altLang="en-US" sz="1100" b="1" dirty="0">
              <a:latin typeface="+mn-ea"/>
            </a:endParaRPr>
          </a:p>
        </p:txBody>
      </p:sp>
      <p:sp>
        <p:nvSpPr>
          <p:cNvPr id="20" name="テキスト ボックス 19"/>
          <p:cNvSpPr txBox="1"/>
          <p:nvPr/>
        </p:nvSpPr>
        <p:spPr>
          <a:xfrm>
            <a:off x="7332236" y="4580085"/>
            <a:ext cx="1681134" cy="286592"/>
          </a:xfrm>
          <a:prstGeom prst="rect">
            <a:avLst/>
          </a:prstGeom>
          <a:solidFill>
            <a:schemeClr val="accent1">
              <a:lumMod val="60000"/>
              <a:lumOff val="40000"/>
            </a:schemeClr>
          </a:solidFill>
        </p:spPr>
        <p:txBody>
          <a:bodyPr wrap="square" rtlCol="0" anchor="ctr" anchorCtr="0">
            <a:noAutofit/>
          </a:bodyPr>
          <a:lstStyle/>
          <a:p>
            <a:pPr algn="ctr"/>
            <a:r>
              <a:rPr kumimoji="1" lang="ja-JP" altLang="en-US" sz="1100" b="1" dirty="0" smtClean="0">
                <a:latin typeface="+mn-ea"/>
              </a:rPr>
              <a:t>連携Ｂ水準</a:t>
            </a:r>
            <a:endParaRPr kumimoji="1" lang="ja-JP" altLang="en-US" sz="1100" b="1" dirty="0">
              <a:latin typeface="+mn-ea"/>
            </a:endParaRPr>
          </a:p>
        </p:txBody>
      </p:sp>
      <p:sp>
        <p:nvSpPr>
          <p:cNvPr id="21" name="テキスト ボックス 20"/>
          <p:cNvSpPr txBox="1"/>
          <p:nvPr/>
        </p:nvSpPr>
        <p:spPr>
          <a:xfrm>
            <a:off x="7332236" y="4950991"/>
            <a:ext cx="1681134" cy="431312"/>
          </a:xfrm>
          <a:prstGeom prst="rect">
            <a:avLst/>
          </a:prstGeom>
          <a:solidFill>
            <a:schemeClr val="accent4">
              <a:lumMod val="60000"/>
              <a:lumOff val="40000"/>
            </a:schemeClr>
          </a:solidFill>
        </p:spPr>
        <p:txBody>
          <a:bodyPr wrap="square" rtlCol="0" anchor="ctr" anchorCtr="0">
            <a:noAutofit/>
          </a:bodyPr>
          <a:lstStyle/>
          <a:p>
            <a:pPr algn="ctr"/>
            <a:r>
              <a:rPr kumimoji="1" lang="ja-JP" altLang="en-US" sz="1100" b="1" dirty="0" smtClean="0">
                <a:latin typeface="+mn-ea"/>
              </a:rPr>
              <a:t>Ｃ－１水準</a:t>
            </a:r>
            <a:endParaRPr kumimoji="1" lang="ja-JP" altLang="en-US" sz="1100" b="1" dirty="0">
              <a:latin typeface="+mn-ea"/>
            </a:endParaRPr>
          </a:p>
        </p:txBody>
      </p:sp>
      <p:sp>
        <p:nvSpPr>
          <p:cNvPr id="22" name="テキスト ボックス 21"/>
          <p:cNvSpPr txBox="1"/>
          <p:nvPr/>
        </p:nvSpPr>
        <p:spPr>
          <a:xfrm>
            <a:off x="7332235" y="5481234"/>
            <a:ext cx="1681134" cy="442948"/>
          </a:xfrm>
          <a:prstGeom prst="rect">
            <a:avLst/>
          </a:prstGeom>
          <a:solidFill>
            <a:schemeClr val="accent4">
              <a:lumMod val="60000"/>
              <a:lumOff val="40000"/>
            </a:schemeClr>
          </a:solidFill>
        </p:spPr>
        <p:txBody>
          <a:bodyPr wrap="square" rtlCol="0" anchor="ctr" anchorCtr="0">
            <a:noAutofit/>
          </a:bodyPr>
          <a:lstStyle/>
          <a:p>
            <a:pPr algn="ctr"/>
            <a:r>
              <a:rPr kumimoji="1" lang="ja-JP" altLang="en-US" sz="1100" b="1" dirty="0" smtClean="0">
                <a:latin typeface="+mn-ea"/>
              </a:rPr>
              <a:t>Ｃ－２水準</a:t>
            </a:r>
            <a:endParaRPr kumimoji="1" lang="ja-JP" altLang="en-US" sz="1100" b="1" dirty="0">
              <a:latin typeface="+mn-ea"/>
            </a:endParaRPr>
          </a:p>
        </p:txBody>
      </p:sp>
      <p:sp>
        <p:nvSpPr>
          <p:cNvPr id="23" name="テキスト ボックス 22"/>
          <p:cNvSpPr txBox="1"/>
          <p:nvPr/>
        </p:nvSpPr>
        <p:spPr>
          <a:xfrm>
            <a:off x="7332237" y="6326671"/>
            <a:ext cx="1681133" cy="261610"/>
          </a:xfrm>
          <a:prstGeom prst="rect">
            <a:avLst/>
          </a:prstGeom>
          <a:solidFill>
            <a:srgbClr val="0070C0"/>
          </a:solidFill>
        </p:spPr>
        <p:txBody>
          <a:bodyPr wrap="square" rtlCol="0">
            <a:spAutoFit/>
          </a:bodyPr>
          <a:lstStyle/>
          <a:p>
            <a:pPr algn="ctr"/>
            <a:r>
              <a:rPr kumimoji="1" lang="ja-JP" altLang="en-US" sz="1100" b="1" dirty="0" smtClean="0">
                <a:latin typeface="+mn-ea"/>
              </a:rPr>
              <a:t>Ａ水準</a:t>
            </a:r>
            <a:endParaRPr kumimoji="1" lang="ja-JP" altLang="en-US" sz="1100" b="1" dirty="0">
              <a:latin typeface="+mn-ea"/>
            </a:endParaRPr>
          </a:p>
        </p:txBody>
      </p:sp>
      <p:sp>
        <p:nvSpPr>
          <p:cNvPr id="24" name="テキスト ボックス 23"/>
          <p:cNvSpPr txBox="1"/>
          <p:nvPr/>
        </p:nvSpPr>
        <p:spPr>
          <a:xfrm>
            <a:off x="0" y="6018486"/>
            <a:ext cx="9144000" cy="862174"/>
          </a:xfrm>
          <a:prstGeom prst="rect">
            <a:avLst/>
          </a:prstGeom>
          <a:noFill/>
          <a:ln w="28575">
            <a:solidFill>
              <a:schemeClr val="tx1"/>
            </a:solidFill>
          </a:ln>
        </p:spPr>
        <p:txBody>
          <a:bodyPr wrap="square" rtlCol="0">
            <a:noAutofit/>
          </a:bodyPr>
          <a:lstStyle/>
          <a:p>
            <a:pPr algn="ctr"/>
            <a:r>
              <a:rPr kumimoji="1" lang="ja-JP" altLang="en-US" sz="1100" b="1" dirty="0" smtClean="0">
                <a:latin typeface="+mn-ea"/>
              </a:rPr>
              <a:t>一般労働者と同等の時間外労働の上限規制が適用される医療機関</a:t>
            </a:r>
            <a:endParaRPr kumimoji="1" lang="en-US" altLang="ja-JP" sz="1100" b="1" dirty="0" smtClean="0">
              <a:latin typeface="+mn-ea"/>
            </a:endParaRPr>
          </a:p>
          <a:p>
            <a:pPr algn="ctr"/>
            <a:endParaRPr kumimoji="1" lang="ja-JP" altLang="en-US" sz="1100" b="1" dirty="0">
              <a:latin typeface="+mn-ea"/>
            </a:endParaRPr>
          </a:p>
        </p:txBody>
      </p:sp>
      <p:sp>
        <p:nvSpPr>
          <p:cNvPr id="25" name="テキスト ボックス 24"/>
          <p:cNvSpPr txBox="1"/>
          <p:nvPr/>
        </p:nvSpPr>
        <p:spPr>
          <a:xfrm>
            <a:off x="229603" y="6345410"/>
            <a:ext cx="6490192" cy="261610"/>
          </a:xfrm>
          <a:prstGeom prst="rect">
            <a:avLst/>
          </a:prstGeom>
          <a:solidFill>
            <a:srgbClr val="0070C0"/>
          </a:solidFill>
        </p:spPr>
        <p:txBody>
          <a:bodyPr wrap="square" rtlCol="0">
            <a:spAutoFit/>
          </a:bodyPr>
          <a:lstStyle/>
          <a:p>
            <a:r>
              <a:rPr kumimoji="1" lang="ja-JP" altLang="en-US" sz="1100" b="1" dirty="0" smtClean="0">
                <a:latin typeface="+mn-ea"/>
              </a:rPr>
              <a:t>上記以外の医療機関</a:t>
            </a:r>
            <a:endParaRPr kumimoji="1" lang="ja-JP" altLang="en-US" sz="1100" b="1" dirty="0">
              <a:latin typeface="+mn-ea"/>
            </a:endParaRPr>
          </a:p>
        </p:txBody>
      </p:sp>
      <p:sp>
        <p:nvSpPr>
          <p:cNvPr id="26" name="テキスト ボックス 25"/>
          <p:cNvSpPr txBox="1"/>
          <p:nvPr/>
        </p:nvSpPr>
        <p:spPr>
          <a:xfrm>
            <a:off x="229602" y="4066672"/>
            <a:ext cx="6490192" cy="430887"/>
          </a:xfrm>
          <a:prstGeom prst="rect">
            <a:avLst/>
          </a:prstGeom>
          <a:solidFill>
            <a:srgbClr val="00B050"/>
          </a:solidFill>
        </p:spPr>
        <p:txBody>
          <a:bodyPr wrap="square" rtlCol="0">
            <a:spAutoFit/>
          </a:bodyPr>
          <a:lstStyle/>
          <a:p>
            <a:r>
              <a:rPr kumimoji="1" lang="ja-JP" altLang="en-US" sz="1100" b="1" dirty="0" smtClean="0">
                <a:latin typeface="+mn-ea"/>
              </a:rPr>
              <a:t>救急医療</a:t>
            </a:r>
            <a:r>
              <a:rPr kumimoji="1" lang="ja-JP" altLang="en-US" sz="1100" dirty="0" smtClean="0">
                <a:latin typeface="+mn-ea"/>
              </a:rPr>
              <a:t>等の</a:t>
            </a:r>
            <a:r>
              <a:rPr kumimoji="1" lang="ja-JP" altLang="en-US" sz="1100" b="1" dirty="0" smtClean="0">
                <a:latin typeface="+mn-ea"/>
              </a:rPr>
              <a:t>地域医療提供体制の確保</a:t>
            </a:r>
            <a:r>
              <a:rPr kumimoji="1" lang="ja-JP" altLang="en-US" sz="1100" dirty="0" smtClean="0">
                <a:latin typeface="+mn-ea"/>
              </a:rPr>
              <a:t>の観点から必須とされる機能を果たす上で、やむを得ず長時間労働が必要となる医療機関</a:t>
            </a:r>
            <a:endParaRPr kumimoji="1" lang="ja-JP" altLang="en-US" sz="1100" dirty="0">
              <a:latin typeface="+mn-ea"/>
            </a:endParaRPr>
          </a:p>
        </p:txBody>
      </p:sp>
      <p:sp>
        <p:nvSpPr>
          <p:cNvPr id="27" name="テキスト ボックス 26"/>
          <p:cNvSpPr txBox="1"/>
          <p:nvPr/>
        </p:nvSpPr>
        <p:spPr>
          <a:xfrm>
            <a:off x="229602" y="4582498"/>
            <a:ext cx="6490192" cy="261610"/>
          </a:xfrm>
          <a:prstGeom prst="rect">
            <a:avLst/>
          </a:prstGeom>
          <a:solidFill>
            <a:schemeClr val="accent1">
              <a:lumMod val="60000"/>
              <a:lumOff val="40000"/>
            </a:schemeClr>
          </a:solidFill>
        </p:spPr>
        <p:txBody>
          <a:bodyPr wrap="square" rtlCol="0">
            <a:spAutoFit/>
          </a:bodyPr>
          <a:lstStyle/>
          <a:p>
            <a:r>
              <a:rPr kumimoji="1" lang="ja-JP" altLang="en-US" sz="1100" b="1" dirty="0" smtClean="0">
                <a:latin typeface="+mn-ea"/>
              </a:rPr>
              <a:t>医師の派遣</a:t>
            </a:r>
            <a:r>
              <a:rPr kumimoji="1" lang="ja-JP" altLang="en-US" sz="1100" dirty="0" smtClean="0">
                <a:latin typeface="+mn-ea"/>
              </a:rPr>
              <a:t>を通じて、</a:t>
            </a:r>
            <a:r>
              <a:rPr kumimoji="1" lang="ja-JP" altLang="en-US" sz="1100" b="1" dirty="0" smtClean="0">
                <a:latin typeface="+mn-ea"/>
              </a:rPr>
              <a:t>地域医療提供体制を確保</a:t>
            </a:r>
            <a:r>
              <a:rPr kumimoji="1" lang="ja-JP" altLang="en-US" sz="1100" dirty="0" smtClean="0">
                <a:latin typeface="+mn-ea"/>
              </a:rPr>
              <a:t>する上でやむを得ず長時間労働が必要となる医療機関</a:t>
            </a:r>
            <a:endParaRPr kumimoji="1" lang="ja-JP" altLang="en-US" sz="1100" dirty="0">
              <a:latin typeface="+mn-ea"/>
            </a:endParaRPr>
          </a:p>
        </p:txBody>
      </p:sp>
      <p:sp>
        <p:nvSpPr>
          <p:cNvPr id="28" name="テキスト ボックス 27"/>
          <p:cNvSpPr txBox="1"/>
          <p:nvPr/>
        </p:nvSpPr>
        <p:spPr>
          <a:xfrm>
            <a:off x="229602" y="4951415"/>
            <a:ext cx="6490192" cy="430887"/>
          </a:xfrm>
          <a:prstGeom prst="rect">
            <a:avLst/>
          </a:prstGeom>
          <a:solidFill>
            <a:schemeClr val="accent4">
              <a:lumMod val="60000"/>
              <a:lumOff val="40000"/>
            </a:schemeClr>
          </a:solidFill>
        </p:spPr>
        <p:txBody>
          <a:bodyPr wrap="square" rtlCol="0">
            <a:spAutoFit/>
          </a:bodyPr>
          <a:lstStyle/>
          <a:p>
            <a:r>
              <a:rPr kumimoji="1" lang="ja-JP" altLang="en-US" sz="1100" b="1" dirty="0" smtClean="0">
                <a:latin typeface="+mn-ea"/>
              </a:rPr>
              <a:t>臨床研修医・専門研修医</a:t>
            </a:r>
            <a:r>
              <a:rPr kumimoji="1" lang="ja-JP" altLang="en-US" sz="1100" dirty="0" smtClean="0">
                <a:latin typeface="+mn-ea"/>
              </a:rPr>
              <a:t>が医師としての</a:t>
            </a:r>
            <a:r>
              <a:rPr kumimoji="1" lang="ja-JP" altLang="en-US" sz="1100" b="1" dirty="0" smtClean="0">
                <a:latin typeface="+mn-ea"/>
              </a:rPr>
              <a:t>資質を確保</a:t>
            </a:r>
            <a:r>
              <a:rPr kumimoji="1" lang="ja-JP" altLang="en-US" sz="1100" dirty="0" smtClean="0">
                <a:latin typeface="+mn-ea"/>
              </a:rPr>
              <a:t>するために、やむを得ず長時間労働が必要となる医療機関</a:t>
            </a:r>
            <a:endParaRPr kumimoji="1" lang="ja-JP" altLang="en-US" sz="1100" dirty="0">
              <a:latin typeface="+mn-ea"/>
            </a:endParaRPr>
          </a:p>
        </p:txBody>
      </p:sp>
      <p:sp>
        <p:nvSpPr>
          <p:cNvPr id="29" name="テキスト ボックス 28"/>
          <p:cNvSpPr txBox="1"/>
          <p:nvPr/>
        </p:nvSpPr>
        <p:spPr>
          <a:xfrm>
            <a:off x="229601" y="5493294"/>
            <a:ext cx="6490193" cy="430887"/>
          </a:xfrm>
          <a:prstGeom prst="rect">
            <a:avLst/>
          </a:prstGeom>
          <a:solidFill>
            <a:schemeClr val="accent4">
              <a:lumMod val="60000"/>
              <a:lumOff val="40000"/>
            </a:schemeClr>
          </a:solidFill>
        </p:spPr>
        <p:txBody>
          <a:bodyPr wrap="square" rtlCol="0">
            <a:spAutoFit/>
          </a:bodyPr>
          <a:lstStyle/>
          <a:p>
            <a:r>
              <a:rPr kumimoji="1" lang="ja-JP" altLang="en-US" sz="1100" dirty="0" smtClean="0">
                <a:latin typeface="+mn-ea"/>
              </a:rPr>
              <a:t>臨床従事６年目以降の医師が、</a:t>
            </a:r>
            <a:r>
              <a:rPr kumimoji="1" lang="ja-JP" altLang="en-US" sz="1100" b="1" dirty="0" smtClean="0">
                <a:latin typeface="+mn-ea"/>
              </a:rPr>
              <a:t>高度な技能を有する医師の育成が公益上必要な分野</a:t>
            </a:r>
            <a:r>
              <a:rPr kumimoji="1" lang="ja-JP" altLang="en-US" sz="1100" dirty="0" smtClean="0">
                <a:latin typeface="+mn-ea"/>
              </a:rPr>
              <a:t>において、当該</a:t>
            </a:r>
            <a:r>
              <a:rPr kumimoji="1" lang="ja-JP" altLang="en-US" sz="1100" b="1" dirty="0" smtClean="0">
                <a:latin typeface="+mn-ea"/>
              </a:rPr>
              <a:t>技能の育成</a:t>
            </a:r>
            <a:r>
              <a:rPr kumimoji="1" lang="ja-JP" altLang="en-US" sz="1100" dirty="0" smtClean="0">
                <a:latin typeface="+mn-ea"/>
              </a:rPr>
              <a:t>に関する診療業務を行うためにやむを得ず長時間労働が必要となる医療機関</a:t>
            </a:r>
            <a:endParaRPr kumimoji="1" lang="ja-JP" altLang="en-US" sz="1100" dirty="0">
              <a:latin typeface="+mn-ea"/>
            </a:endParaRPr>
          </a:p>
        </p:txBody>
      </p:sp>
      <p:sp>
        <p:nvSpPr>
          <p:cNvPr id="32" name="右矢印 31"/>
          <p:cNvSpPr/>
          <p:nvPr/>
        </p:nvSpPr>
        <p:spPr>
          <a:xfrm>
            <a:off x="6804044" y="4528559"/>
            <a:ext cx="471398" cy="33811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sz="1100"/>
          </a:p>
        </p:txBody>
      </p:sp>
      <p:sp>
        <p:nvSpPr>
          <p:cNvPr id="36" name="正方形/長方形 35"/>
          <p:cNvSpPr/>
          <p:nvPr/>
        </p:nvSpPr>
        <p:spPr>
          <a:xfrm>
            <a:off x="0" y="5995916"/>
            <a:ext cx="9144000" cy="27776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38" name="右矢印 37"/>
          <p:cNvSpPr/>
          <p:nvPr/>
        </p:nvSpPr>
        <p:spPr>
          <a:xfrm>
            <a:off x="6804044" y="5014648"/>
            <a:ext cx="471398" cy="33811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sz="1100"/>
          </a:p>
        </p:txBody>
      </p:sp>
      <p:sp>
        <p:nvSpPr>
          <p:cNvPr id="39" name="右矢印 38"/>
          <p:cNvSpPr/>
          <p:nvPr/>
        </p:nvSpPr>
        <p:spPr>
          <a:xfrm>
            <a:off x="6817673" y="5533069"/>
            <a:ext cx="471398" cy="33811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sz="1100"/>
          </a:p>
        </p:txBody>
      </p:sp>
      <p:sp>
        <p:nvSpPr>
          <p:cNvPr id="40" name="右矢印 39"/>
          <p:cNvSpPr/>
          <p:nvPr/>
        </p:nvSpPr>
        <p:spPr>
          <a:xfrm>
            <a:off x="6817673" y="4116456"/>
            <a:ext cx="471398" cy="33811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sz="1100"/>
          </a:p>
        </p:txBody>
      </p:sp>
      <p:sp>
        <p:nvSpPr>
          <p:cNvPr id="41" name="右矢印 40"/>
          <p:cNvSpPr/>
          <p:nvPr/>
        </p:nvSpPr>
        <p:spPr>
          <a:xfrm>
            <a:off x="6833011" y="6307156"/>
            <a:ext cx="471398" cy="33811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sz="1100"/>
          </a:p>
        </p:txBody>
      </p:sp>
      <p:pic>
        <p:nvPicPr>
          <p:cNvPr id="42" name="図 41"/>
          <p:cNvPicPr>
            <a:picLocks noChangeAspect="1"/>
          </p:cNvPicPr>
          <p:nvPr/>
        </p:nvPicPr>
        <p:blipFill>
          <a:blip r:embed="rId2"/>
          <a:stretch>
            <a:fillRect/>
          </a:stretch>
        </p:blipFill>
        <p:spPr>
          <a:xfrm>
            <a:off x="-61362" y="3124173"/>
            <a:ext cx="9266723" cy="609653"/>
          </a:xfrm>
          <a:prstGeom prst="rect">
            <a:avLst/>
          </a:prstGeom>
        </p:spPr>
      </p:pic>
    </p:spTree>
    <p:extLst>
      <p:ext uri="{BB962C8B-B14F-4D97-AF65-F5344CB8AC3E}">
        <p14:creationId xmlns:p14="http://schemas.microsoft.com/office/powerpoint/2010/main" val="2199817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角丸四角形 39"/>
          <p:cNvSpPr/>
          <p:nvPr/>
        </p:nvSpPr>
        <p:spPr>
          <a:xfrm>
            <a:off x="1960177" y="3674616"/>
            <a:ext cx="7000154" cy="213789"/>
          </a:xfrm>
          <a:prstGeom prst="roundRect">
            <a:avLst/>
          </a:prstGeom>
          <a:solidFill>
            <a:srgbClr val="D65AD0">
              <a:alpha val="58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月の上限を超える場合の面接指導と就業上の措置</a:t>
            </a:r>
            <a:endParaRPr kumimoji="1" lang="en-US" altLang="ja-JP" sz="1200" b="1" dirty="0" smtClean="0">
              <a:solidFill>
                <a:schemeClr val="tx1"/>
              </a:solidFill>
            </a:endParaRPr>
          </a:p>
        </p:txBody>
      </p:sp>
      <p:cxnSp>
        <p:nvCxnSpPr>
          <p:cNvPr id="25" name="直線コネクタ 24"/>
          <p:cNvCxnSpPr/>
          <p:nvPr/>
        </p:nvCxnSpPr>
        <p:spPr>
          <a:xfrm flipH="1">
            <a:off x="1783566" y="439384"/>
            <a:ext cx="46104" cy="641861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952820" y="2257210"/>
            <a:ext cx="744126" cy="116553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369332" y="2785421"/>
            <a:ext cx="1327613" cy="65637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0" y="1495"/>
            <a:ext cx="9144000" cy="365940"/>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smtClean="0">
                <a:latin typeface="+mn-ea"/>
              </a:rPr>
              <a:t>医師</a:t>
            </a:r>
            <a:r>
              <a:rPr lang="ja-JP" altLang="en-US" b="1" dirty="0">
                <a:latin typeface="+mn-ea"/>
              </a:rPr>
              <a:t>の時間外労働規制について</a:t>
            </a:r>
          </a:p>
        </p:txBody>
      </p:sp>
      <p:sp>
        <p:nvSpPr>
          <p:cNvPr id="3" name="テキスト ボックス 2"/>
          <p:cNvSpPr txBox="1"/>
          <p:nvPr/>
        </p:nvSpPr>
        <p:spPr>
          <a:xfrm>
            <a:off x="151591" y="445206"/>
            <a:ext cx="1538896" cy="285269"/>
          </a:xfrm>
          <a:prstGeom prst="rect">
            <a:avLst/>
          </a:prstGeom>
          <a:noFill/>
          <a:ln>
            <a:solidFill>
              <a:schemeClr val="tx1"/>
            </a:solidFill>
          </a:ln>
        </p:spPr>
        <p:txBody>
          <a:bodyPr wrap="square" rtlCol="0" anchor="ctr" anchorCtr="0">
            <a:spAutoFit/>
          </a:bodyPr>
          <a:lstStyle/>
          <a:p>
            <a:pPr algn="ctr"/>
            <a:r>
              <a:rPr kumimoji="1" lang="ja-JP" altLang="en-US" sz="1200" b="1" dirty="0" smtClean="0"/>
              <a:t>一般則</a:t>
            </a:r>
            <a:endParaRPr kumimoji="1" lang="ja-JP" altLang="en-US" sz="1200" b="1" dirty="0"/>
          </a:p>
        </p:txBody>
      </p:sp>
      <p:sp>
        <p:nvSpPr>
          <p:cNvPr id="4" name="テキスト ボックス 3"/>
          <p:cNvSpPr txBox="1"/>
          <p:nvPr/>
        </p:nvSpPr>
        <p:spPr>
          <a:xfrm>
            <a:off x="1929211" y="449752"/>
            <a:ext cx="5039974" cy="280723"/>
          </a:xfrm>
          <a:prstGeom prst="rect">
            <a:avLst/>
          </a:prstGeom>
          <a:noFill/>
          <a:ln>
            <a:solidFill>
              <a:schemeClr val="tx1"/>
            </a:solidFill>
          </a:ln>
        </p:spPr>
        <p:txBody>
          <a:bodyPr wrap="square" rtlCol="0" anchor="ctr" anchorCtr="0">
            <a:spAutoFit/>
          </a:bodyPr>
          <a:lstStyle/>
          <a:p>
            <a:pPr algn="ctr"/>
            <a:r>
              <a:rPr kumimoji="1" lang="ja-JP" altLang="en-US" sz="1200" b="1" dirty="0" smtClean="0"/>
              <a:t>２０２４年</a:t>
            </a:r>
            <a:r>
              <a:rPr kumimoji="1" lang="ja-JP" altLang="en-US" sz="1200" b="1" dirty="0"/>
              <a:t>４月～</a:t>
            </a:r>
          </a:p>
        </p:txBody>
      </p:sp>
      <p:sp>
        <p:nvSpPr>
          <p:cNvPr id="5" name="テキスト ボックス 4"/>
          <p:cNvSpPr txBox="1"/>
          <p:nvPr/>
        </p:nvSpPr>
        <p:spPr>
          <a:xfrm>
            <a:off x="7053943" y="454772"/>
            <a:ext cx="2032661" cy="615553"/>
          </a:xfrm>
          <a:prstGeom prst="rect">
            <a:avLst/>
          </a:prstGeom>
          <a:noFill/>
          <a:ln>
            <a:solidFill>
              <a:schemeClr val="tx1"/>
            </a:solidFill>
          </a:ln>
        </p:spPr>
        <p:txBody>
          <a:bodyPr wrap="square" rtlCol="0" anchor="ctr" anchorCtr="0">
            <a:spAutoFit/>
          </a:bodyPr>
          <a:lstStyle/>
          <a:p>
            <a:pPr algn="ctr"/>
            <a:r>
              <a:rPr kumimoji="1" lang="ja-JP" altLang="en-US" sz="1200" b="1" dirty="0" smtClean="0">
                <a:latin typeface="+mn-ea"/>
              </a:rPr>
              <a:t>将　　来</a:t>
            </a:r>
            <a:endParaRPr kumimoji="1" lang="ja-JP" altLang="en-US" sz="1200" b="1" dirty="0">
              <a:latin typeface="+mn-ea"/>
            </a:endParaRPr>
          </a:p>
          <a:p>
            <a:pPr algn="ctr"/>
            <a:r>
              <a:rPr kumimoji="1" lang="en-US" altLang="ja-JP" sz="1100" b="1" dirty="0" smtClean="0">
                <a:latin typeface="+mn-ea"/>
              </a:rPr>
              <a:t>[</a:t>
            </a:r>
            <a:r>
              <a:rPr kumimoji="1" lang="ja-JP" altLang="en-US" sz="1100" b="1" dirty="0" smtClean="0">
                <a:latin typeface="+mn-ea"/>
              </a:rPr>
              <a:t>暫定</a:t>
            </a:r>
            <a:r>
              <a:rPr kumimoji="1" lang="ja-JP" altLang="en-US" sz="1100" b="1" dirty="0">
                <a:latin typeface="+mn-ea"/>
              </a:rPr>
              <a:t>特例水準の</a:t>
            </a:r>
            <a:r>
              <a:rPr kumimoji="1" lang="ja-JP" altLang="en-US" sz="1100" b="1" dirty="0" smtClean="0">
                <a:latin typeface="+mn-ea"/>
              </a:rPr>
              <a:t>解消</a:t>
            </a:r>
            <a:r>
              <a:rPr kumimoji="1" lang="en-US" altLang="ja-JP" sz="1100" b="1" dirty="0" smtClean="0">
                <a:latin typeface="+mn-ea"/>
              </a:rPr>
              <a:t>(</a:t>
            </a:r>
            <a:r>
              <a:rPr kumimoji="1" lang="ja-JP" altLang="en-US" sz="1100" b="1" dirty="0" smtClean="0">
                <a:latin typeface="+mn-ea"/>
              </a:rPr>
              <a:t>＝</a:t>
            </a:r>
            <a:endParaRPr kumimoji="1" lang="ja-JP" altLang="en-US" sz="1100" b="1" dirty="0">
              <a:latin typeface="+mn-ea"/>
            </a:endParaRPr>
          </a:p>
          <a:p>
            <a:pPr algn="ctr"/>
            <a:r>
              <a:rPr kumimoji="1" lang="en-US" altLang="ja-JP" sz="1100" b="1" dirty="0" smtClean="0">
                <a:latin typeface="+mn-ea"/>
              </a:rPr>
              <a:t>2035</a:t>
            </a:r>
            <a:r>
              <a:rPr kumimoji="1" lang="ja-JP" altLang="en-US" sz="1100" b="1" dirty="0" smtClean="0">
                <a:latin typeface="+mn-ea"/>
              </a:rPr>
              <a:t>年度</a:t>
            </a:r>
            <a:r>
              <a:rPr kumimoji="1" lang="ja-JP" altLang="en-US" sz="1100" b="1" dirty="0">
                <a:latin typeface="+mn-ea"/>
              </a:rPr>
              <a:t>末を</a:t>
            </a:r>
            <a:r>
              <a:rPr kumimoji="1" lang="ja-JP" altLang="en-US" sz="1100" b="1" dirty="0" smtClean="0">
                <a:latin typeface="+mn-ea"/>
              </a:rPr>
              <a:t>目標</a:t>
            </a:r>
            <a:r>
              <a:rPr kumimoji="1" lang="en-US" altLang="ja-JP" sz="1100" b="1" dirty="0" smtClean="0">
                <a:latin typeface="+mn-ea"/>
              </a:rPr>
              <a:t>)</a:t>
            </a:r>
            <a:r>
              <a:rPr kumimoji="1" lang="ja-JP" altLang="en-US" sz="1100" b="1" dirty="0" smtClean="0">
                <a:latin typeface="+mn-ea"/>
              </a:rPr>
              <a:t>後</a:t>
            </a:r>
            <a:r>
              <a:rPr kumimoji="1" lang="en-US" altLang="ja-JP" sz="1100" b="1" dirty="0" smtClean="0">
                <a:latin typeface="+mn-ea"/>
              </a:rPr>
              <a:t>]</a:t>
            </a:r>
            <a:endParaRPr kumimoji="1" lang="ja-JP" altLang="en-US" sz="1100" b="1" dirty="0">
              <a:latin typeface="+mn-ea"/>
            </a:endParaRPr>
          </a:p>
        </p:txBody>
      </p:sp>
      <p:sp>
        <p:nvSpPr>
          <p:cNvPr id="6" name="テキスト ボックス 5"/>
          <p:cNvSpPr txBox="1"/>
          <p:nvPr/>
        </p:nvSpPr>
        <p:spPr>
          <a:xfrm>
            <a:off x="318656" y="789868"/>
            <a:ext cx="1967344" cy="1277273"/>
          </a:xfrm>
          <a:prstGeom prst="rect">
            <a:avLst/>
          </a:prstGeom>
          <a:noFill/>
          <a:ln>
            <a:noFill/>
          </a:ln>
        </p:spPr>
        <p:txBody>
          <a:bodyPr wrap="square" rtlCol="0" anchor="ctr" anchorCtr="0">
            <a:spAutoFit/>
          </a:bodyPr>
          <a:lstStyle/>
          <a:p>
            <a:r>
              <a:rPr kumimoji="1" lang="ja-JP" altLang="en-US" sz="1100" b="1" dirty="0" smtClean="0">
                <a:latin typeface="+mn-ea"/>
              </a:rPr>
              <a:t>（</a:t>
            </a:r>
            <a:r>
              <a:rPr kumimoji="1" lang="ja-JP" altLang="en-US" sz="1100" b="1" dirty="0">
                <a:latin typeface="+mn-ea"/>
              </a:rPr>
              <a:t>例外）</a:t>
            </a:r>
          </a:p>
          <a:p>
            <a:r>
              <a:rPr kumimoji="1" lang="ja-JP" altLang="en-US" sz="1100" b="1" dirty="0">
                <a:latin typeface="+mn-ea"/>
              </a:rPr>
              <a:t>・</a:t>
            </a:r>
            <a:r>
              <a:rPr kumimoji="1" lang="ja-JP" altLang="en-US" sz="1100" b="1" dirty="0" smtClean="0">
                <a:latin typeface="+mn-ea"/>
              </a:rPr>
              <a:t>年</a:t>
            </a:r>
            <a:r>
              <a:rPr kumimoji="1" lang="en-US" altLang="ja-JP" sz="1100" b="1" dirty="0" smtClean="0">
                <a:latin typeface="+mn-ea"/>
              </a:rPr>
              <a:t>720</a:t>
            </a:r>
            <a:r>
              <a:rPr kumimoji="1" lang="ja-JP" altLang="en-US" sz="1100" b="1" dirty="0" smtClean="0">
                <a:latin typeface="+mn-ea"/>
              </a:rPr>
              <a:t>時間</a:t>
            </a:r>
            <a:endParaRPr kumimoji="1" lang="ja-JP" altLang="en-US" sz="1100" b="1" dirty="0">
              <a:latin typeface="+mn-ea"/>
            </a:endParaRPr>
          </a:p>
          <a:p>
            <a:r>
              <a:rPr kumimoji="1" lang="ja-JP" altLang="en-US" sz="1100" b="1" dirty="0">
                <a:latin typeface="+mn-ea"/>
              </a:rPr>
              <a:t>・複数月</a:t>
            </a:r>
            <a:r>
              <a:rPr kumimoji="1" lang="ja-JP" altLang="en-US" sz="1100" b="1" dirty="0" smtClean="0">
                <a:latin typeface="+mn-ea"/>
              </a:rPr>
              <a:t>平均</a:t>
            </a:r>
            <a:r>
              <a:rPr kumimoji="1" lang="en-US" altLang="ja-JP" sz="1100" b="1" dirty="0" smtClean="0">
                <a:latin typeface="+mn-ea"/>
              </a:rPr>
              <a:t>80</a:t>
            </a:r>
            <a:r>
              <a:rPr kumimoji="1" lang="ja-JP" altLang="en-US" sz="1100" b="1" dirty="0" smtClean="0">
                <a:latin typeface="+mn-ea"/>
              </a:rPr>
              <a:t>時間</a:t>
            </a:r>
            <a:endParaRPr kumimoji="1" lang="ja-JP" altLang="en-US" sz="1100" b="1" dirty="0">
              <a:latin typeface="+mn-ea"/>
            </a:endParaRPr>
          </a:p>
          <a:p>
            <a:r>
              <a:rPr kumimoji="1" lang="ja-JP" altLang="en-US" sz="1100" b="1" dirty="0" smtClean="0">
                <a:latin typeface="+mn-ea"/>
              </a:rPr>
              <a:t>　（</a:t>
            </a:r>
            <a:r>
              <a:rPr kumimoji="1" lang="ja-JP" altLang="en-US" sz="1100" b="1" dirty="0">
                <a:latin typeface="+mn-ea"/>
              </a:rPr>
              <a:t>休日労働</a:t>
            </a:r>
            <a:r>
              <a:rPr kumimoji="1" lang="ja-JP" altLang="en-US" sz="1100" b="1" dirty="0" smtClean="0">
                <a:latin typeface="+mn-ea"/>
              </a:rPr>
              <a:t>含む）</a:t>
            </a:r>
            <a:endParaRPr kumimoji="1" lang="ja-JP" altLang="en-US" sz="1100" b="1" dirty="0">
              <a:latin typeface="+mn-ea"/>
            </a:endParaRPr>
          </a:p>
          <a:p>
            <a:r>
              <a:rPr kumimoji="1" lang="ja-JP" altLang="en-US" sz="1100" b="1" dirty="0">
                <a:latin typeface="+mn-ea"/>
              </a:rPr>
              <a:t>・</a:t>
            </a:r>
            <a:r>
              <a:rPr kumimoji="1" lang="ja-JP" altLang="en-US" sz="1100" b="1" dirty="0" smtClean="0">
                <a:latin typeface="+mn-ea"/>
              </a:rPr>
              <a:t>月</a:t>
            </a:r>
            <a:r>
              <a:rPr kumimoji="1" lang="en-US" altLang="ja-JP" sz="1100" b="1" dirty="0" smtClean="0">
                <a:latin typeface="+mn-ea"/>
              </a:rPr>
              <a:t>100</a:t>
            </a:r>
            <a:r>
              <a:rPr kumimoji="1" lang="ja-JP" altLang="en-US" sz="1100" b="1" dirty="0" smtClean="0">
                <a:latin typeface="+mn-ea"/>
              </a:rPr>
              <a:t>時間</a:t>
            </a:r>
            <a:r>
              <a:rPr kumimoji="1" lang="ja-JP" altLang="en-US" sz="1100" b="1" dirty="0">
                <a:latin typeface="+mn-ea"/>
              </a:rPr>
              <a:t>未満</a:t>
            </a:r>
          </a:p>
          <a:p>
            <a:r>
              <a:rPr kumimoji="1" lang="ja-JP" altLang="en-US" sz="1100" b="1" dirty="0" smtClean="0">
                <a:latin typeface="+mn-ea"/>
              </a:rPr>
              <a:t>　（</a:t>
            </a:r>
            <a:r>
              <a:rPr kumimoji="1" lang="ja-JP" altLang="en-US" sz="1100" b="1" dirty="0">
                <a:latin typeface="+mn-ea"/>
              </a:rPr>
              <a:t>休日労働含む）</a:t>
            </a:r>
          </a:p>
          <a:p>
            <a:r>
              <a:rPr kumimoji="1" lang="ja-JP" altLang="en-US" sz="1100" b="1" dirty="0">
                <a:latin typeface="+mn-ea"/>
              </a:rPr>
              <a:t>年間６か月まで</a:t>
            </a:r>
          </a:p>
        </p:txBody>
      </p:sp>
      <p:sp>
        <p:nvSpPr>
          <p:cNvPr id="7" name="テキスト ボックス 6"/>
          <p:cNvSpPr txBox="1"/>
          <p:nvPr/>
        </p:nvSpPr>
        <p:spPr>
          <a:xfrm>
            <a:off x="0" y="1085715"/>
            <a:ext cx="369332" cy="1797629"/>
          </a:xfrm>
          <a:prstGeom prst="rect">
            <a:avLst/>
          </a:prstGeom>
          <a:noFill/>
          <a:ln>
            <a:noFill/>
          </a:ln>
        </p:spPr>
        <p:txBody>
          <a:bodyPr vert="eaVert" wrap="square" rtlCol="0" anchor="ctr" anchorCtr="0">
            <a:spAutoFit/>
          </a:bodyPr>
          <a:lstStyle/>
          <a:p>
            <a:pPr algn="ctr"/>
            <a:r>
              <a:rPr kumimoji="1" lang="en-US" altLang="ja-JP" sz="1200" b="1" dirty="0" smtClean="0">
                <a:latin typeface="+mn-ea"/>
              </a:rPr>
              <a:t>【</a:t>
            </a:r>
            <a:r>
              <a:rPr kumimoji="1" lang="ja-JP" altLang="en-US" sz="1200" b="1" dirty="0" smtClean="0">
                <a:latin typeface="+mn-ea"/>
              </a:rPr>
              <a:t>時間外労働の上限</a:t>
            </a:r>
            <a:r>
              <a:rPr kumimoji="1" lang="en-US" altLang="ja-JP" sz="1200" b="1" dirty="0" smtClean="0">
                <a:latin typeface="+mn-ea"/>
              </a:rPr>
              <a:t>】</a:t>
            </a:r>
            <a:endParaRPr kumimoji="1" lang="ja-JP" altLang="en-US" sz="1200" b="1" dirty="0">
              <a:latin typeface="+mn-ea"/>
            </a:endParaRPr>
          </a:p>
        </p:txBody>
      </p:sp>
      <p:sp>
        <p:nvSpPr>
          <p:cNvPr id="8" name="テキスト ボックス 7"/>
          <p:cNvSpPr txBox="1"/>
          <p:nvPr/>
        </p:nvSpPr>
        <p:spPr>
          <a:xfrm>
            <a:off x="1571197" y="1663132"/>
            <a:ext cx="1724947" cy="553998"/>
          </a:xfrm>
          <a:prstGeom prst="rect">
            <a:avLst/>
          </a:prstGeom>
          <a:noFill/>
          <a:ln>
            <a:noFill/>
          </a:ln>
        </p:spPr>
        <p:txBody>
          <a:bodyPr wrap="square" rtlCol="0" anchor="ctr" anchorCtr="0">
            <a:spAutoFit/>
          </a:bodyPr>
          <a:lstStyle/>
          <a:p>
            <a:pPr algn="ctr"/>
            <a:r>
              <a:rPr kumimoji="1" lang="ja-JP" altLang="en-US" sz="1000" b="1" dirty="0" smtClean="0">
                <a:solidFill>
                  <a:srgbClr val="FF0000"/>
                </a:solidFill>
                <a:latin typeface="+mn-ea"/>
              </a:rPr>
              <a:t>年</a:t>
            </a:r>
            <a:r>
              <a:rPr kumimoji="1" lang="en-US" altLang="ja-JP" sz="1000" b="1" dirty="0" smtClean="0">
                <a:solidFill>
                  <a:srgbClr val="FF0000"/>
                </a:solidFill>
                <a:latin typeface="+mn-ea"/>
              </a:rPr>
              <a:t>960</a:t>
            </a:r>
            <a:r>
              <a:rPr kumimoji="1" lang="ja-JP" altLang="en-US" sz="1000" b="1" dirty="0" smtClean="0">
                <a:solidFill>
                  <a:srgbClr val="FF0000"/>
                </a:solidFill>
                <a:latin typeface="+mn-ea"/>
              </a:rPr>
              <a:t>時間／月</a:t>
            </a:r>
            <a:r>
              <a:rPr kumimoji="1" lang="en-US" altLang="ja-JP" sz="1000" b="1" dirty="0" smtClean="0">
                <a:solidFill>
                  <a:srgbClr val="FF0000"/>
                </a:solidFill>
                <a:latin typeface="+mn-ea"/>
              </a:rPr>
              <a:t>100</a:t>
            </a:r>
            <a:r>
              <a:rPr kumimoji="1" lang="ja-JP" altLang="en-US" sz="1000" b="1" dirty="0" smtClean="0">
                <a:solidFill>
                  <a:srgbClr val="FF0000"/>
                </a:solidFill>
                <a:latin typeface="+mn-ea"/>
              </a:rPr>
              <a:t>時間</a:t>
            </a:r>
            <a:endParaRPr kumimoji="1" lang="en-US" altLang="ja-JP" sz="1000" b="1" dirty="0" smtClean="0">
              <a:solidFill>
                <a:srgbClr val="FF0000"/>
              </a:solidFill>
              <a:latin typeface="+mn-ea"/>
            </a:endParaRPr>
          </a:p>
          <a:p>
            <a:pPr algn="ctr"/>
            <a:r>
              <a:rPr kumimoji="1" lang="ja-JP" altLang="en-US" sz="1000" b="1" dirty="0" smtClean="0">
                <a:solidFill>
                  <a:srgbClr val="FF0000"/>
                </a:solidFill>
                <a:latin typeface="+mn-ea"/>
              </a:rPr>
              <a:t>未満</a:t>
            </a:r>
            <a:r>
              <a:rPr kumimoji="1" lang="en-US" altLang="ja-JP" sz="1000" b="1" dirty="0" smtClean="0">
                <a:solidFill>
                  <a:srgbClr val="FF0000"/>
                </a:solidFill>
                <a:latin typeface="+mn-ea"/>
              </a:rPr>
              <a:t>(</a:t>
            </a:r>
            <a:r>
              <a:rPr kumimoji="1" lang="ja-JP" altLang="en-US" sz="1000" b="1" dirty="0" smtClean="0">
                <a:solidFill>
                  <a:srgbClr val="FF0000"/>
                </a:solidFill>
                <a:latin typeface="+mn-ea"/>
              </a:rPr>
              <a:t>例外あり</a:t>
            </a:r>
            <a:r>
              <a:rPr kumimoji="1" lang="en-US" altLang="ja-JP" sz="1000" b="1" dirty="0" smtClean="0">
                <a:solidFill>
                  <a:srgbClr val="FF0000"/>
                </a:solidFill>
                <a:latin typeface="+mn-ea"/>
              </a:rPr>
              <a:t>)</a:t>
            </a:r>
            <a:endParaRPr kumimoji="1" lang="ja-JP" altLang="en-US" sz="1000" b="1" dirty="0">
              <a:solidFill>
                <a:srgbClr val="FF0000"/>
              </a:solidFill>
              <a:latin typeface="+mn-ea"/>
            </a:endParaRPr>
          </a:p>
          <a:p>
            <a:pPr algn="ctr"/>
            <a:r>
              <a:rPr kumimoji="1" lang="en-US" altLang="ja-JP" sz="1000" b="1" dirty="0" smtClean="0">
                <a:solidFill>
                  <a:srgbClr val="FF0000"/>
                </a:solidFill>
                <a:latin typeface="+mn-ea"/>
              </a:rPr>
              <a:t>※</a:t>
            </a:r>
            <a:r>
              <a:rPr kumimoji="1" lang="ja-JP" altLang="en-US" sz="1000" b="1" dirty="0" smtClean="0">
                <a:solidFill>
                  <a:srgbClr val="FF0000"/>
                </a:solidFill>
                <a:latin typeface="+mn-ea"/>
              </a:rPr>
              <a:t>いずれ</a:t>
            </a:r>
            <a:r>
              <a:rPr kumimoji="1" lang="ja-JP" altLang="en-US" sz="1000" b="1" dirty="0">
                <a:solidFill>
                  <a:srgbClr val="FF0000"/>
                </a:solidFill>
                <a:latin typeface="+mn-ea"/>
              </a:rPr>
              <a:t>も休日労働含む</a:t>
            </a:r>
          </a:p>
        </p:txBody>
      </p:sp>
      <p:sp>
        <p:nvSpPr>
          <p:cNvPr id="9" name="テキスト ボックス 8"/>
          <p:cNvSpPr txBox="1"/>
          <p:nvPr/>
        </p:nvSpPr>
        <p:spPr>
          <a:xfrm>
            <a:off x="5253467" y="5810827"/>
            <a:ext cx="1674098" cy="954107"/>
          </a:xfrm>
          <a:prstGeom prst="rect">
            <a:avLst/>
          </a:prstGeom>
          <a:noFill/>
          <a:ln>
            <a:noFill/>
          </a:ln>
        </p:spPr>
        <p:txBody>
          <a:bodyPr wrap="square" rtlCol="0" anchor="ctr" anchorCtr="0">
            <a:spAutoFit/>
          </a:bodyPr>
          <a:lstStyle/>
          <a:p>
            <a:r>
              <a:rPr kumimoji="1" lang="en-US" altLang="ja-JP" sz="800" dirty="0" smtClean="0">
                <a:latin typeface="+mn-ea"/>
              </a:rPr>
              <a:t>※</a:t>
            </a:r>
            <a:r>
              <a:rPr kumimoji="1" lang="ja-JP" altLang="en-US" sz="800" dirty="0" smtClean="0">
                <a:latin typeface="+mn-ea"/>
              </a:rPr>
              <a:t>１：あわせて月</a:t>
            </a:r>
            <a:r>
              <a:rPr kumimoji="1" lang="en-US" altLang="ja-JP" sz="800" dirty="0" smtClean="0">
                <a:latin typeface="+mn-ea"/>
              </a:rPr>
              <a:t>155</a:t>
            </a:r>
            <a:r>
              <a:rPr kumimoji="1" lang="ja-JP" altLang="en-US" sz="800" dirty="0" smtClean="0">
                <a:latin typeface="+mn-ea"/>
              </a:rPr>
              <a:t>時間</a:t>
            </a:r>
            <a:r>
              <a:rPr kumimoji="1" lang="ja-JP" altLang="en-US" sz="800" dirty="0">
                <a:latin typeface="+mn-ea"/>
              </a:rPr>
              <a:t>を超える場合には労働時間短縮の具体的措置を講ずる</a:t>
            </a:r>
            <a:r>
              <a:rPr kumimoji="1" lang="ja-JP" altLang="en-US" sz="800" dirty="0" smtClean="0">
                <a:latin typeface="+mn-ea"/>
              </a:rPr>
              <a:t>。</a:t>
            </a:r>
            <a:endParaRPr kumimoji="1" lang="en-US" altLang="ja-JP" sz="800" dirty="0" smtClean="0">
              <a:latin typeface="+mn-ea"/>
            </a:endParaRPr>
          </a:p>
          <a:p>
            <a:r>
              <a:rPr kumimoji="1" lang="en-US" altLang="ja-JP" sz="800" dirty="0" smtClean="0">
                <a:latin typeface="+mn-ea"/>
              </a:rPr>
              <a:t>※</a:t>
            </a:r>
            <a:r>
              <a:rPr kumimoji="1" lang="ja-JP" altLang="en-US" sz="800" dirty="0" smtClean="0">
                <a:latin typeface="+mn-ea"/>
              </a:rPr>
              <a:t>２：特定宿日直以外の宿日直に従事する場合で、</a:t>
            </a:r>
            <a:r>
              <a:rPr kumimoji="1" lang="en-US" altLang="ja-JP" sz="800" dirty="0" smtClean="0">
                <a:latin typeface="+mn-ea"/>
              </a:rPr>
              <a:t>24</a:t>
            </a:r>
            <a:r>
              <a:rPr kumimoji="1" lang="ja-JP" altLang="en-US" sz="800" dirty="0" smtClean="0">
                <a:latin typeface="+mn-ea"/>
              </a:rPr>
              <a:t>時間経過までに９時間継続休息時間が確保できない場合に限る。</a:t>
            </a:r>
            <a:endParaRPr kumimoji="1" lang="ja-JP" altLang="en-US" sz="800" dirty="0">
              <a:latin typeface="+mn-ea"/>
            </a:endParaRPr>
          </a:p>
        </p:txBody>
      </p:sp>
      <p:sp>
        <p:nvSpPr>
          <p:cNvPr id="12" name="テキスト ボックス 11"/>
          <p:cNvSpPr txBox="1"/>
          <p:nvPr/>
        </p:nvSpPr>
        <p:spPr>
          <a:xfrm>
            <a:off x="339381" y="2869374"/>
            <a:ext cx="1205460" cy="600164"/>
          </a:xfrm>
          <a:prstGeom prst="rect">
            <a:avLst/>
          </a:prstGeom>
          <a:noFill/>
          <a:ln>
            <a:noFill/>
          </a:ln>
        </p:spPr>
        <p:txBody>
          <a:bodyPr wrap="square" rtlCol="0" anchor="ctr" anchorCtr="0">
            <a:spAutoFit/>
          </a:bodyPr>
          <a:lstStyle/>
          <a:p>
            <a:r>
              <a:rPr kumimoji="1" lang="ja-JP" altLang="en-US" sz="1100" b="1" dirty="0" smtClean="0">
                <a:latin typeface="+mn-ea"/>
              </a:rPr>
              <a:t>（</a:t>
            </a:r>
            <a:r>
              <a:rPr kumimoji="1" lang="ja-JP" altLang="en-US" sz="1100" b="1" dirty="0">
                <a:latin typeface="+mn-ea"/>
              </a:rPr>
              <a:t>原則）</a:t>
            </a:r>
          </a:p>
          <a:p>
            <a:r>
              <a:rPr kumimoji="1" lang="ja-JP" altLang="en-US" sz="1100" b="1" dirty="0" smtClean="0">
                <a:latin typeface="+mn-ea"/>
              </a:rPr>
              <a:t>１か月</a:t>
            </a:r>
            <a:r>
              <a:rPr kumimoji="1" lang="en-US" altLang="ja-JP" sz="1100" b="1" dirty="0" smtClean="0">
                <a:latin typeface="+mn-ea"/>
              </a:rPr>
              <a:t>45</a:t>
            </a:r>
            <a:r>
              <a:rPr kumimoji="1" lang="ja-JP" altLang="en-US" sz="1100" b="1" dirty="0" smtClean="0">
                <a:latin typeface="+mn-ea"/>
              </a:rPr>
              <a:t>時間</a:t>
            </a:r>
            <a:endParaRPr kumimoji="1" lang="ja-JP" altLang="en-US" sz="1100" b="1" dirty="0">
              <a:latin typeface="+mn-ea"/>
            </a:endParaRPr>
          </a:p>
          <a:p>
            <a:r>
              <a:rPr kumimoji="1" lang="ja-JP" altLang="en-US" sz="1100" b="1" dirty="0" smtClean="0">
                <a:latin typeface="+mn-ea"/>
              </a:rPr>
              <a:t>１年</a:t>
            </a:r>
            <a:r>
              <a:rPr kumimoji="1" lang="en-US" altLang="ja-JP" sz="1100" b="1" dirty="0" smtClean="0">
                <a:latin typeface="+mn-ea"/>
              </a:rPr>
              <a:t>360</a:t>
            </a:r>
            <a:r>
              <a:rPr kumimoji="1" lang="ja-JP" altLang="en-US" sz="1100" b="1" dirty="0" smtClean="0">
                <a:latin typeface="+mn-ea"/>
              </a:rPr>
              <a:t>時間</a:t>
            </a:r>
            <a:endParaRPr kumimoji="1" lang="ja-JP" altLang="en-US" sz="1100" b="1" dirty="0">
              <a:latin typeface="+mn-ea"/>
            </a:endParaRPr>
          </a:p>
        </p:txBody>
      </p:sp>
      <p:sp>
        <p:nvSpPr>
          <p:cNvPr id="13" name="正方形/長方形 12"/>
          <p:cNvSpPr/>
          <p:nvPr/>
        </p:nvSpPr>
        <p:spPr>
          <a:xfrm>
            <a:off x="352302" y="2173257"/>
            <a:ext cx="1344643" cy="1268539"/>
          </a:xfrm>
          <a:prstGeom prst="rect">
            <a:avLst/>
          </a:prstGeom>
          <a:noFill/>
          <a:ln w="3175">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p:cNvCxnSpPr/>
          <p:nvPr/>
        </p:nvCxnSpPr>
        <p:spPr>
          <a:xfrm>
            <a:off x="0" y="3451505"/>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17030" y="4019797"/>
            <a:ext cx="369332" cy="1797629"/>
          </a:xfrm>
          <a:prstGeom prst="rect">
            <a:avLst/>
          </a:prstGeom>
          <a:noFill/>
          <a:ln>
            <a:noFill/>
          </a:ln>
        </p:spPr>
        <p:txBody>
          <a:bodyPr vert="eaVert" wrap="square" rtlCol="0" anchor="ctr" anchorCtr="0">
            <a:spAutoFit/>
          </a:bodyPr>
          <a:lstStyle/>
          <a:p>
            <a:pPr algn="ctr"/>
            <a:r>
              <a:rPr kumimoji="1" lang="en-US" altLang="ja-JP" sz="1200" b="1" dirty="0" smtClean="0">
                <a:latin typeface="+mn-ea"/>
              </a:rPr>
              <a:t>【</a:t>
            </a:r>
            <a:r>
              <a:rPr kumimoji="1" lang="ja-JP" altLang="en-US" sz="1200" b="1" dirty="0" smtClean="0">
                <a:latin typeface="+mn-ea"/>
              </a:rPr>
              <a:t>追加的健康確保措置</a:t>
            </a:r>
            <a:r>
              <a:rPr kumimoji="1" lang="en-US" altLang="ja-JP" sz="1200" b="1" dirty="0" smtClean="0">
                <a:latin typeface="+mn-ea"/>
              </a:rPr>
              <a:t>】</a:t>
            </a:r>
            <a:endParaRPr kumimoji="1" lang="ja-JP" altLang="en-US" sz="1200" b="1" dirty="0">
              <a:latin typeface="+mn-ea"/>
            </a:endParaRPr>
          </a:p>
        </p:txBody>
      </p:sp>
      <p:sp>
        <p:nvSpPr>
          <p:cNvPr id="18" name="テキスト ボックス 17"/>
          <p:cNvSpPr txBox="1"/>
          <p:nvPr/>
        </p:nvSpPr>
        <p:spPr>
          <a:xfrm>
            <a:off x="238768" y="3456682"/>
            <a:ext cx="8595117" cy="261610"/>
          </a:xfrm>
          <a:prstGeom prst="rect">
            <a:avLst/>
          </a:prstGeom>
          <a:noFill/>
          <a:ln>
            <a:noFill/>
          </a:ln>
        </p:spPr>
        <p:txBody>
          <a:bodyPr wrap="square" rtlCol="0" anchor="ctr" anchorCtr="0">
            <a:spAutoFit/>
          </a:bodyPr>
          <a:lstStyle/>
          <a:p>
            <a:r>
              <a:rPr kumimoji="1" lang="en-US" altLang="ja-JP" sz="1000" b="1" dirty="0" smtClean="0">
                <a:latin typeface="+mn-ea"/>
              </a:rPr>
              <a:t>※</a:t>
            </a:r>
            <a:r>
              <a:rPr kumimoji="1" lang="ja-JP" altLang="en-US" sz="1000" b="1" dirty="0" smtClean="0">
                <a:latin typeface="+mn-ea"/>
              </a:rPr>
              <a:t>この</a:t>
            </a:r>
            <a:r>
              <a:rPr kumimoji="1" lang="ja-JP" altLang="en-US" sz="1000" b="1" dirty="0">
                <a:latin typeface="+mn-ea"/>
              </a:rPr>
              <a:t>（原則）については医師も同様</a:t>
            </a:r>
            <a:r>
              <a:rPr kumimoji="1" lang="ja-JP" altLang="en-US" sz="1000" b="1" dirty="0" smtClean="0">
                <a:latin typeface="+mn-ea"/>
              </a:rPr>
              <a:t>。</a:t>
            </a:r>
            <a:r>
              <a:rPr kumimoji="1" lang="ja-JP" altLang="en-US" sz="1100" b="1" dirty="0" smtClean="0">
                <a:latin typeface="+mn-ea"/>
              </a:rPr>
              <a:t>　　　　</a:t>
            </a:r>
            <a:r>
              <a:rPr kumimoji="1" lang="en-US" altLang="ja-JP" sz="1000" b="1" dirty="0" smtClean="0">
                <a:latin typeface="+mn-ea"/>
              </a:rPr>
              <a:t>※</a:t>
            </a:r>
            <a:r>
              <a:rPr kumimoji="1" lang="ja-JP" altLang="en-US" sz="1000" b="1" dirty="0" smtClean="0">
                <a:latin typeface="+mn-ea"/>
              </a:rPr>
              <a:t>連携</a:t>
            </a:r>
            <a:r>
              <a:rPr kumimoji="1" lang="ja-JP" altLang="en-US" sz="1000" b="1" dirty="0">
                <a:latin typeface="+mn-ea"/>
              </a:rPr>
              <a:t>Ｂの場合は、個々の医療機関における時間外・休日労働の上限は</a:t>
            </a:r>
            <a:r>
              <a:rPr kumimoji="1" lang="ja-JP" altLang="en-US" sz="1000" b="1" dirty="0" smtClean="0">
                <a:latin typeface="+mn-ea"/>
              </a:rPr>
              <a:t>年</a:t>
            </a:r>
            <a:r>
              <a:rPr kumimoji="1" lang="en-US" altLang="ja-JP" sz="1000" b="1" dirty="0" smtClean="0">
                <a:latin typeface="+mn-ea"/>
              </a:rPr>
              <a:t>960</a:t>
            </a:r>
            <a:r>
              <a:rPr kumimoji="1" lang="ja-JP" altLang="en-US" sz="1000" b="1" dirty="0" smtClean="0">
                <a:latin typeface="+mn-ea"/>
              </a:rPr>
              <a:t>時間</a:t>
            </a:r>
            <a:r>
              <a:rPr kumimoji="1" lang="ja-JP" altLang="en-US" sz="1000" b="1" dirty="0">
                <a:latin typeface="+mn-ea"/>
              </a:rPr>
              <a:t>以下。</a:t>
            </a:r>
          </a:p>
        </p:txBody>
      </p:sp>
      <p:cxnSp>
        <p:nvCxnSpPr>
          <p:cNvPr id="22" name="直線矢印コネクタ 21"/>
          <p:cNvCxnSpPr/>
          <p:nvPr/>
        </p:nvCxnSpPr>
        <p:spPr>
          <a:xfrm flipH="1">
            <a:off x="1537157" y="1900111"/>
            <a:ext cx="7684" cy="2530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1893078" y="2193208"/>
            <a:ext cx="1218101" cy="126853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smtClean="0">
                <a:latin typeface="+mn-ea"/>
              </a:rPr>
              <a:t>Ａ</a:t>
            </a:r>
            <a:r>
              <a:rPr kumimoji="1" lang="ja-JP" altLang="en-US" sz="1000" b="1" dirty="0">
                <a:latin typeface="+mn-ea"/>
              </a:rPr>
              <a:t>：診療従事勤務</a:t>
            </a:r>
          </a:p>
          <a:p>
            <a:pPr algn="ctr"/>
            <a:r>
              <a:rPr kumimoji="1" lang="ja-JP" altLang="en-US" sz="1000" b="1" dirty="0">
                <a:latin typeface="+mn-ea"/>
              </a:rPr>
              <a:t>医</a:t>
            </a:r>
            <a:r>
              <a:rPr kumimoji="1" lang="ja-JP" altLang="en-US" sz="1000" b="1" dirty="0" smtClean="0">
                <a:latin typeface="+mn-ea"/>
              </a:rPr>
              <a:t>に</a:t>
            </a:r>
            <a:r>
              <a:rPr kumimoji="1" lang="en-US" altLang="ja-JP" sz="1000" b="1" dirty="0" smtClean="0">
                <a:latin typeface="+mn-ea"/>
              </a:rPr>
              <a:t>2024</a:t>
            </a:r>
            <a:r>
              <a:rPr kumimoji="1" lang="ja-JP" altLang="en-US" sz="1000" b="1" dirty="0" smtClean="0">
                <a:latin typeface="+mn-ea"/>
              </a:rPr>
              <a:t>年度以降適用</a:t>
            </a:r>
            <a:r>
              <a:rPr kumimoji="1" lang="ja-JP" altLang="en-US" sz="1000" b="1" dirty="0">
                <a:latin typeface="+mn-ea"/>
              </a:rPr>
              <a:t>される水準</a:t>
            </a:r>
          </a:p>
        </p:txBody>
      </p:sp>
      <p:sp>
        <p:nvSpPr>
          <p:cNvPr id="28" name="テキスト ボックス 27"/>
          <p:cNvSpPr txBox="1"/>
          <p:nvPr/>
        </p:nvSpPr>
        <p:spPr>
          <a:xfrm>
            <a:off x="2423626" y="850836"/>
            <a:ext cx="1724947" cy="553998"/>
          </a:xfrm>
          <a:prstGeom prst="rect">
            <a:avLst/>
          </a:prstGeom>
          <a:noFill/>
          <a:ln>
            <a:noFill/>
          </a:ln>
        </p:spPr>
        <p:txBody>
          <a:bodyPr wrap="square" rtlCol="0" anchor="ctr" anchorCtr="0">
            <a:spAutoFit/>
          </a:bodyPr>
          <a:lstStyle/>
          <a:p>
            <a:pPr algn="ctr"/>
            <a:r>
              <a:rPr kumimoji="1" lang="ja-JP" altLang="en-US" sz="1000" b="1" dirty="0" smtClean="0">
                <a:solidFill>
                  <a:srgbClr val="FF0000"/>
                </a:solidFill>
                <a:latin typeface="+mn-ea"/>
              </a:rPr>
              <a:t>年</a:t>
            </a:r>
            <a:r>
              <a:rPr kumimoji="1" lang="en-US" altLang="ja-JP" sz="1000" b="1" dirty="0" smtClean="0">
                <a:solidFill>
                  <a:srgbClr val="FF0000"/>
                </a:solidFill>
                <a:latin typeface="+mn-ea"/>
              </a:rPr>
              <a:t>1,860</a:t>
            </a:r>
            <a:r>
              <a:rPr kumimoji="1" lang="ja-JP" altLang="en-US" sz="1000" b="1" dirty="0" smtClean="0">
                <a:solidFill>
                  <a:srgbClr val="FF0000"/>
                </a:solidFill>
                <a:latin typeface="+mn-ea"/>
              </a:rPr>
              <a:t>時間／月</a:t>
            </a:r>
            <a:r>
              <a:rPr kumimoji="1" lang="en-US" altLang="ja-JP" sz="1000" b="1" dirty="0" smtClean="0">
                <a:solidFill>
                  <a:srgbClr val="FF0000"/>
                </a:solidFill>
                <a:latin typeface="+mn-ea"/>
              </a:rPr>
              <a:t>100</a:t>
            </a:r>
            <a:r>
              <a:rPr kumimoji="1" lang="ja-JP" altLang="en-US" sz="1000" b="1" dirty="0" smtClean="0">
                <a:solidFill>
                  <a:srgbClr val="FF0000"/>
                </a:solidFill>
                <a:latin typeface="+mn-ea"/>
              </a:rPr>
              <a:t>時間未満</a:t>
            </a:r>
            <a:r>
              <a:rPr kumimoji="1" lang="en-US" altLang="ja-JP" sz="1000" b="1" dirty="0" smtClean="0">
                <a:solidFill>
                  <a:srgbClr val="FF0000"/>
                </a:solidFill>
                <a:latin typeface="+mn-ea"/>
              </a:rPr>
              <a:t>(</a:t>
            </a:r>
            <a:r>
              <a:rPr kumimoji="1" lang="ja-JP" altLang="en-US" sz="1000" b="1" dirty="0" smtClean="0">
                <a:solidFill>
                  <a:srgbClr val="FF0000"/>
                </a:solidFill>
                <a:latin typeface="+mn-ea"/>
              </a:rPr>
              <a:t>例外あり</a:t>
            </a:r>
            <a:r>
              <a:rPr kumimoji="1" lang="en-US" altLang="ja-JP" sz="1000" b="1" dirty="0" smtClean="0">
                <a:solidFill>
                  <a:srgbClr val="FF0000"/>
                </a:solidFill>
                <a:latin typeface="+mn-ea"/>
              </a:rPr>
              <a:t>)</a:t>
            </a:r>
            <a:endParaRPr kumimoji="1" lang="ja-JP" altLang="en-US" sz="1000" b="1" dirty="0">
              <a:solidFill>
                <a:srgbClr val="FF0000"/>
              </a:solidFill>
              <a:latin typeface="+mn-ea"/>
            </a:endParaRPr>
          </a:p>
          <a:p>
            <a:pPr algn="ctr"/>
            <a:r>
              <a:rPr kumimoji="1" lang="en-US" altLang="ja-JP" sz="1000" b="1" dirty="0" smtClean="0">
                <a:solidFill>
                  <a:srgbClr val="FF0000"/>
                </a:solidFill>
                <a:latin typeface="+mn-ea"/>
              </a:rPr>
              <a:t>※</a:t>
            </a:r>
            <a:r>
              <a:rPr kumimoji="1" lang="ja-JP" altLang="en-US" sz="1000" b="1" dirty="0" smtClean="0">
                <a:solidFill>
                  <a:srgbClr val="FF0000"/>
                </a:solidFill>
                <a:latin typeface="+mn-ea"/>
              </a:rPr>
              <a:t>いずれ</a:t>
            </a:r>
            <a:r>
              <a:rPr kumimoji="1" lang="ja-JP" altLang="en-US" sz="1000" b="1" dirty="0">
                <a:solidFill>
                  <a:srgbClr val="FF0000"/>
                </a:solidFill>
                <a:latin typeface="+mn-ea"/>
              </a:rPr>
              <a:t>も休日労働</a:t>
            </a:r>
            <a:r>
              <a:rPr kumimoji="1" lang="ja-JP" altLang="en-US" sz="1000" b="1" dirty="0" smtClean="0">
                <a:solidFill>
                  <a:srgbClr val="FF0000"/>
                </a:solidFill>
                <a:latin typeface="+mn-ea"/>
              </a:rPr>
              <a:t>含む</a:t>
            </a:r>
            <a:endParaRPr kumimoji="1" lang="ja-JP" altLang="en-US" sz="1000" b="1" dirty="0">
              <a:solidFill>
                <a:srgbClr val="FF0000"/>
              </a:solidFill>
              <a:latin typeface="+mn-ea"/>
            </a:endParaRPr>
          </a:p>
        </p:txBody>
      </p:sp>
      <p:sp>
        <p:nvSpPr>
          <p:cNvPr id="29" name="テキスト ボックス 28"/>
          <p:cNvSpPr txBox="1"/>
          <p:nvPr/>
        </p:nvSpPr>
        <p:spPr>
          <a:xfrm>
            <a:off x="3991591" y="838689"/>
            <a:ext cx="2555436" cy="553998"/>
          </a:xfrm>
          <a:prstGeom prst="rect">
            <a:avLst/>
          </a:prstGeom>
          <a:noFill/>
          <a:ln>
            <a:noFill/>
          </a:ln>
        </p:spPr>
        <p:txBody>
          <a:bodyPr wrap="square" rtlCol="0" anchor="ctr" anchorCtr="0">
            <a:spAutoFit/>
          </a:bodyPr>
          <a:lstStyle/>
          <a:p>
            <a:r>
              <a:rPr kumimoji="1" lang="ja-JP" altLang="en-US" sz="1000" b="1" dirty="0" smtClean="0">
                <a:solidFill>
                  <a:srgbClr val="FF0000"/>
                </a:solidFill>
                <a:latin typeface="+mn-ea"/>
              </a:rPr>
              <a:t>年</a:t>
            </a:r>
            <a:r>
              <a:rPr kumimoji="1" lang="en-US" altLang="ja-JP" sz="1000" b="1" dirty="0" smtClean="0">
                <a:solidFill>
                  <a:srgbClr val="FF0000"/>
                </a:solidFill>
                <a:latin typeface="+mn-ea"/>
              </a:rPr>
              <a:t>1,860</a:t>
            </a:r>
            <a:r>
              <a:rPr kumimoji="1" lang="ja-JP" altLang="en-US" sz="1000" b="1" dirty="0" smtClean="0">
                <a:solidFill>
                  <a:srgbClr val="FF0000"/>
                </a:solidFill>
                <a:latin typeface="+mn-ea"/>
              </a:rPr>
              <a:t>時間</a:t>
            </a:r>
            <a:r>
              <a:rPr kumimoji="1" lang="ja-JP" altLang="en-US" sz="1000" b="1" dirty="0">
                <a:solidFill>
                  <a:srgbClr val="FF0000"/>
                </a:solidFill>
                <a:latin typeface="+mn-ea"/>
              </a:rPr>
              <a:t>／</a:t>
            </a:r>
            <a:r>
              <a:rPr kumimoji="1" lang="ja-JP" altLang="en-US" sz="1000" b="1" dirty="0" smtClean="0">
                <a:solidFill>
                  <a:srgbClr val="FF0000"/>
                </a:solidFill>
                <a:latin typeface="+mn-ea"/>
              </a:rPr>
              <a:t>月</a:t>
            </a:r>
            <a:r>
              <a:rPr kumimoji="1" lang="en-US" altLang="ja-JP" sz="1000" b="1" dirty="0" smtClean="0">
                <a:solidFill>
                  <a:srgbClr val="FF0000"/>
                </a:solidFill>
                <a:latin typeface="+mn-ea"/>
              </a:rPr>
              <a:t>100</a:t>
            </a:r>
            <a:r>
              <a:rPr kumimoji="1" lang="ja-JP" altLang="en-US" sz="1000" b="1" dirty="0" smtClean="0">
                <a:solidFill>
                  <a:srgbClr val="FF0000"/>
                </a:solidFill>
                <a:latin typeface="+mn-ea"/>
              </a:rPr>
              <a:t>時間未満</a:t>
            </a:r>
            <a:r>
              <a:rPr kumimoji="1" lang="en-US" altLang="ja-JP" sz="1000" b="1" dirty="0" smtClean="0">
                <a:solidFill>
                  <a:srgbClr val="FF0000"/>
                </a:solidFill>
                <a:latin typeface="+mn-ea"/>
              </a:rPr>
              <a:t>(</a:t>
            </a:r>
            <a:r>
              <a:rPr kumimoji="1" lang="ja-JP" altLang="en-US" sz="1000" b="1" dirty="0" smtClean="0">
                <a:solidFill>
                  <a:srgbClr val="FF0000"/>
                </a:solidFill>
                <a:latin typeface="+mn-ea"/>
              </a:rPr>
              <a:t>例外あり</a:t>
            </a:r>
            <a:r>
              <a:rPr kumimoji="1" lang="en-US" altLang="ja-JP" sz="1000" b="1" dirty="0" smtClean="0">
                <a:solidFill>
                  <a:srgbClr val="FF0000"/>
                </a:solidFill>
                <a:latin typeface="+mn-ea"/>
              </a:rPr>
              <a:t>)</a:t>
            </a:r>
            <a:endParaRPr kumimoji="1" lang="ja-JP" altLang="en-US" sz="1000" b="1" dirty="0">
              <a:solidFill>
                <a:srgbClr val="FF0000"/>
              </a:solidFill>
              <a:latin typeface="+mn-ea"/>
            </a:endParaRPr>
          </a:p>
          <a:p>
            <a:r>
              <a:rPr kumimoji="1" lang="en-US" altLang="ja-JP" sz="1000" b="1" dirty="0" smtClean="0">
                <a:solidFill>
                  <a:srgbClr val="FF0000"/>
                </a:solidFill>
                <a:latin typeface="+mn-ea"/>
              </a:rPr>
              <a:t>※</a:t>
            </a:r>
            <a:r>
              <a:rPr kumimoji="1" lang="ja-JP" altLang="en-US" sz="1000" b="1" dirty="0" smtClean="0">
                <a:solidFill>
                  <a:srgbClr val="FF0000"/>
                </a:solidFill>
                <a:latin typeface="+mn-ea"/>
              </a:rPr>
              <a:t>いずれ</a:t>
            </a:r>
            <a:r>
              <a:rPr kumimoji="1" lang="ja-JP" altLang="en-US" sz="1000" b="1" dirty="0">
                <a:solidFill>
                  <a:srgbClr val="FF0000"/>
                </a:solidFill>
                <a:latin typeface="+mn-ea"/>
              </a:rPr>
              <a:t>も休日労働含む</a:t>
            </a:r>
          </a:p>
          <a:p>
            <a:r>
              <a:rPr kumimoji="1" lang="ja-JP" altLang="en-US" sz="1000" b="1" dirty="0" smtClean="0">
                <a:solidFill>
                  <a:srgbClr val="FF0000"/>
                </a:solidFill>
                <a:latin typeface="+mn-ea"/>
              </a:rPr>
              <a:t>⇒将来</a:t>
            </a:r>
            <a:r>
              <a:rPr kumimoji="1" lang="ja-JP" altLang="en-US" sz="1000" b="1" dirty="0">
                <a:solidFill>
                  <a:srgbClr val="FF0000"/>
                </a:solidFill>
                <a:latin typeface="+mn-ea"/>
              </a:rPr>
              <a:t>に向けて縮減方向</a:t>
            </a:r>
          </a:p>
        </p:txBody>
      </p:sp>
      <p:sp>
        <p:nvSpPr>
          <p:cNvPr id="41" name="テキスト ボックス 40"/>
          <p:cNvSpPr txBox="1"/>
          <p:nvPr/>
        </p:nvSpPr>
        <p:spPr>
          <a:xfrm>
            <a:off x="8194591" y="1098902"/>
            <a:ext cx="969518" cy="400110"/>
          </a:xfrm>
          <a:prstGeom prst="rect">
            <a:avLst/>
          </a:prstGeom>
          <a:noFill/>
          <a:ln>
            <a:noFill/>
          </a:ln>
        </p:spPr>
        <p:txBody>
          <a:bodyPr wrap="square" rtlCol="0" anchor="ctr" anchorCtr="0">
            <a:spAutoFit/>
          </a:bodyPr>
          <a:lstStyle/>
          <a:p>
            <a:r>
              <a:rPr kumimoji="1" lang="ja-JP" altLang="en-US" sz="1000" b="1" dirty="0" smtClean="0">
                <a:solidFill>
                  <a:srgbClr val="FF0000"/>
                </a:solidFill>
                <a:latin typeface="+mn-ea"/>
              </a:rPr>
              <a:t>将来</a:t>
            </a:r>
            <a:r>
              <a:rPr kumimoji="1" lang="ja-JP" altLang="en-US" sz="1000" b="1" dirty="0">
                <a:solidFill>
                  <a:srgbClr val="FF0000"/>
                </a:solidFill>
                <a:latin typeface="+mn-ea"/>
              </a:rPr>
              <a:t>に向けて</a:t>
            </a:r>
          </a:p>
          <a:p>
            <a:r>
              <a:rPr kumimoji="1" lang="ja-JP" altLang="en-US" sz="1000" b="1" dirty="0">
                <a:solidFill>
                  <a:srgbClr val="FF0000"/>
                </a:solidFill>
                <a:latin typeface="+mn-ea"/>
              </a:rPr>
              <a:t>縮減方向</a:t>
            </a:r>
          </a:p>
        </p:txBody>
      </p:sp>
      <p:sp>
        <p:nvSpPr>
          <p:cNvPr id="43" name="正方形/長方形 42"/>
          <p:cNvSpPr/>
          <p:nvPr/>
        </p:nvSpPr>
        <p:spPr>
          <a:xfrm>
            <a:off x="8197773" y="1473102"/>
            <a:ext cx="462339" cy="1986966"/>
          </a:xfrm>
          <a:prstGeom prst="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r>
              <a:rPr kumimoji="1" lang="en-US" altLang="ja-JP" sz="1000" b="1" dirty="0" smtClean="0">
                <a:latin typeface="+mn-ea"/>
              </a:rPr>
              <a:t>C-1</a:t>
            </a:r>
            <a:endParaRPr kumimoji="1" lang="ja-JP" altLang="en-US" sz="1000" b="1" dirty="0">
              <a:latin typeface="+mn-ea"/>
            </a:endParaRPr>
          </a:p>
        </p:txBody>
      </p:sp>
      <p:sp>
        <p:nvSpPr>
          <p:cNvPr id="45" name="正方形/長方形 44"/>
          <p:cNvSpPr/>
          <p:nvPr/>
        </p:nvSpPr>
        <p:spPr>
          <a:xfrm>
            <a:off x="8654103" y="1464715"/>
            <a:ext cx="454963" cy="1995352"/>
          </a:xfrm>
          <a:prstGeom prst="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r>
              <a:rPr kumimoji="1" lang="en-US" altLang="ja-JP" sz="1000" b="1" dirty="0" smtClean="0">
                <a:latin typeface="+mn-ea"/>
              </a:rPr>
              <a:t>C-</a:t>
            </a:r>
            <a:r>
              <a:rPr kumimoji="1" lang="ja-JP" altLang="en-US" sz="1000" b="1" dirty="0" smtClean="0">
                <a:latin typeface="+mn-ea"/>
              </a:rPr>
              <a:t>２</a:t>
            </a:r>
            <a:endParaRPr kumimoji="1" lang="ja-JP" altLang="en-US" sz="1000" b="1" dirty="0">
              <a:latin typeface="+mn-ea"/>
            </a:endParaRPr>
          </a:p>
        </p:txBody>
      </p:sp>
      <p:sp>
        <p:nvSpPr>
          <p:cNvPr id="42" name="テキスト ボックス 41"/>
          <p:cNvSpPr txBox="1"/>
          <p:nvPr/>
        </p:nvSpPr>
        <p:spPr>
          <a:xfrm>
            <a:off x="6927565" y="1790372"/>
            <a:ext cx="1724947" cy="553998"/>
          </a:xfrm>
          <a:prstGeom prst="rect">
            <a:avLst/>
          </a:prstGeom>
          <a:noFill/>
          <a:ln>
            <a:noFill/>
          </a:ln>
        </p:spPr>
        <p:txBody>
          <a:bodyPr wrap="square" rtlCol="0" anchor="ctr" anchorCtr="0">
            <a:spAutoFit/>
          </a:bodyPr>
          <a:lstStyle/>
          <a:p>
            <a:pPr algn="ctr"/>
            <a:r>
              <a:rPr kumimoji="1" lang="ja-JP" altLang="en-US" sz="1000" b="1" dirty="0" smtClean="0">
                <a:solidFill>
                  <a:srgbClr val="FF0000"/>
                </a:solidFill>
                <a:latin typeface="+mn-ea"/>
              </a:rPr>
              <a:t>年</a:t>
            </a:r>
            <a:r>
              <a:rPr kumimoji="1" lang="en-US" altLang="ja-JP" sz="1000" b="1" dirty="0" smtClean="0">
                <a:solidFill>
                  <a:srgbClr val="FF0000"/>
                </a:solidFill>
                <a:latin typeface="+mn-ea"/>
              </a:rPr>
              <a:t>960</a:t>
            </a:r>
            <a:r>
              <a:rPr kumimoji="1" lang="ja-JP" altLang="en-US" sz="1000" b="1" dirty="0" smtClean="0">
                <a:solidFill>
                  <a:srgbClr val="FF0000"/>
                </a:solidFill>
                <a:latin typeface="+mn-ea"/>
              </a:rPr>
              <a:t>時間／月</a:t>
            </a:r>
            <a:endParaRPr kumimoji="1" lang="ja-JP" altLang="en-US" sz="1000" b="1" dirty="0">
              <a:solidFill>
                <a:srgbClr val="FF0000"/>
              </a:solidFill>
              <a:latin typeface="+mn-ea"/>
            </a:endParaRPr>
          </a:p>
          <a:p>
            <a:pPr algn="ctr"/>
            <a:r>
              <a:rPr kumimoji="1" lang="en-US" altLang="ja-JP" sz="1000" b="1" dirty="0" smtClean="0">
                <a:solidFill>
                  <a:srgbClr val="FF0000"/>
                </a:solidFill>
                <a:latin typeface="+mn-ea"/>
              </a:rPr>
              <a:t>100</a:t>
            </a:r>
            <a:r>
              <a:rPr kumimoji="1" lang="ja-JP" altLang="en-US" sz="1000" b="1" dirty="0" smtClean="0">
                <a:solidFill>
                  <a:srgbClr val="FF0000"/>
                </a:solidFill>
                <a:latin typeface="+mn-ea"/>
              </a:rPr>
              <a:t>時間</a:t>
            </a:r>
            <a:r>
              <a:rPr kumimoji="1" lang="en-US" altLang="ja-JP" sz="1000" b="1" dirty="0" smtClean="0">
                <a:solidFill>
                  <a:srgbClr val="FF0000"/>
                </a:solidFill>
                <a:latin typeface="+mn-ea"/>
              </a:rPr>
              <a:t>(</a:t>
            </a:r>
            <a:r>
              <a:rPr kumimoji="1" lang="ja-JP" altLang="en-US" sz="1000" b="1" dirty="0" smtClean="0">
                <a:solidFill>
                  <a:srgbClr val="FF0000"/>
                </a:solidFill>
                <a:latin typeface="+mn-ea"/>
              </a:rPr>
              <a:t>例外あり</a:t>
            </a:r>
            <a:r>
              <a:rPr kumimoji="1" lang="en-US" altLang="ja-JP" sz="1000" b="1" dirty="0" smtClean="0">
                <a:solidFill>
                  <a:srgbClr val="FF0000"/>
                </a:solidFill>
                <a:latin typeface="+mn-ea"/>
              </a:rPr>
              <a:t>)</a:t>
            </a:r>
            <a:endParaRPr kumimoji="1" lang="ja-JP" altLang="en-US" sz="1000" b="1" dirty="0">
              <a:solidFill>
                <a:srgbClr val="FF0000"/>
              </a:solidFill>
              <a:latin typeface="+mn-ea"/>
            </a:endParaRPr>
          </a:p>
          <a:p>
            <a:pPr algn="ctr"/>
            <a:r>
              <a:rPr kumimoji="1" lang="en-US" altLang="ja-JP" sz="1000" b="1" dirty="0" smtClean="0">
                <a:solidFill>
                  <a:srgbClr val="FF0000"/>
                </a:solidFill>
                <a:latin typeface="+mn-ea"/>
              </a:rPr>
              <a:t>※</a:t>
            </a:r>
            <a:r>
              <a:rPr kumimoji="1" lang="ja-JP" altLang="en-US" sz="1000" b="1" dirty="0" smtClean="0">
                <a:solidFill>
                  <a:srgbClr val="FF0000"/>
                </a:solidFill>
                <a:latin typeface="+mn-ea"/>
              </a:rPr>
              <a:t>いずれ</a:t>
            </a:r>
            <a:r>
              <a:rPr kumimoji="1" lang="ja-JP" altLang="en-US" sz="1000" b="1" dirty="0">
                <a:solidFill>
                  <a:srgbClr val="FF0000"/>
                </a:solidFill>
                <a:latin typeface="+mn-ea"/>
              </a:rPr>
              <a:t>も休日労働含む</a:t>
            </a:r>
          </a:p>
        </p:txBody>
      </p:sp>
      <p:sp>
        <p:nvSpPr>
          <p:cNvPr id="46" name="正方形/長方形 45"/>
          <p:cNvSpPr/>
          <p:nvPr/>
        </p:nvSpPr>
        <p:spPr>
          <a:xfrm>
            <a:off x="7196447" y="2344370"/>
            <a:ext cx="1001326" cy="1126430"/>
          </a:xfrm>
          <a:prstGeom prst="rect">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latin typeface="+mn-ea"/>
              </a:rPr>
              <a:t>Ａ</a:t>
            </a:r>
            <a:endParaRPr kumimoji="1" lang="ja-JP" altLang="en-US" sz="1100" b="1" dirty="0">
              <a:latin typeface="+mn-ea"/>
            </a:endParaRPr>
          </a:p>
        </p:txBody>
      </p:sp>
      <p:sp>
        <p:nvSpPr>
          <p:cNvPr id="47" name="下矢印 46"/>
          <p:cNvSpPr/>
          <p:nvPr/>
        </p:nvSpPr>
        <p:spPr>
          <a:xfrm>
            <a:off x="8355644" y="1482696"/>
            <a:ext cx="146595" cy="37025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下矢印 47"/>
          <p:cNvSpPr/>
          <p:nvPr/>
        </p:nvSpPr>
        <p:spPr>
          <a:xfrm>
            <a:off x="8800060" y="1496905"/>
            <a:ext cx="146595" cy="37025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右矢印 48"/>
          <p:cNvSpPr/>
          <p:nvPr/>
        </p:nvSpPr>
        <p:spPr>
          <a:xfrm>
            <a:off x="6993232" y="1555566"/>
            <a:ext cx="129865" cy="1104405"/>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大かっこ 49"/>
          <p:cNvSpPr/>
          <p:nvPr/>
        </p:nvSpPr>
        <p:spPr>
          <a:xfrm>
            <a:off x="5007651" y="1420817"/>
            <a:ext cx="1948906" cy="1956910"/>
          </a:xfrm>
          <a:prstGeom prst="bracketPair">
            <a:avLst>
              <a:gd name="adj" fmla="val 509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kumimoji="1" lang="ja-JP" altLang="en-US" sz="1000" b="1" dirty="0" smtClean="0">
                <a:latin typeface="+mn-ea"/>
              </a:rPr>
              <a:t>Ｃ</a:t>
            </a:r>
            <a:r>
              <a:rPr kumimoji="1" lang="en-US" altLang="ja-JP" sz="1000" b="1" dirty="0" smtClean="0">
                <a:latin typeface="+mn-ea"/>
              </a:rPr>
              <a:t>-1</a:t>
            </a:r>
            <a:r>
              <a:rPr kumimoji="1" lang="ja-JP" altLang="en-US" sz="1000" b="1" dirty="0" smtClean="0">
                <a:latin typeface="+mn-ea"/>
              </a:rPr>
              <a:t>：</a:t>
            </a:r>
            <a:r>
              <a:rPr kumimoji="1" lang="ja-JP" altLang="en-US" sz="1000" b="1" dirty="0">
                <a:latin typeface="+mn-ea"/>
              </a:rPr>
              <a:t>臨床研修医・専攻医が、</a:t>
            </a:r>
            <a:r>
              <a:rPr kumimoji="1" lang="ja-JP" altLang="en-US" sz="1000" b="1" dirty="0" smtClean="0">
                <a:latin typeface="+mn-ea"/>
              </a:rPr>
              <a:t>研修プログラム</a:t>
            </a:r>
            <a:r>
              <a:rPr kumimoji="1" lang="ja-JP" altLang="en-US" sz="1000" b="1" dirty="0">
                <a:latin typeface="+mn-ea"/>
              </a:rPr>
              <a:t>に沿って基礎的な技能</a:t>
            </a:r>
            <a:r>
              <a:rPr kumimoji="1" lang="ja-JP" altLang="en-US" sz="1000" b="1" dirty="0" smtClean="0">
                <a:latin typeface="+mn-ea"/>
              </a:rPr>
              <a:t>や能力</a:t>
            </a:r>
            <a:r>
              <a:rPr kumimoji="1" lang="ja-JP" altLang="en-US" sz="1000" b="1" dirty="0">
                <a:latin typeface="+mn-ea"/>
              </a:rPr>
              <a:t>を修得する際に適用</a:t>
            </a:r>
          </a:p>
          <a:p>
            <a:r>
              <a:rPr kumimoji="1" lang="en-US" altLang="ja-JP" sz="1000" b="1" dirty="0" smtClean="0">
                <a:latin typeface="+mn-ea"/>
              </a:rPr>
              <a:t>※</a:t>
            </a:r>
            <a:r>
              <a:rPr kumimoji="1" lang="ja-JP" altLang="en-US" sz="1000" b="1" dirty="0" smtClean="0">
                <a:latin typeface="+mn-ea"/>
              </a:rPr>
              <a:t>本人</a:t>
            </a:r>
            <a:r>
              <a:rPr kumimoji="1" lang="ja-JP" altLang="en-US" sz="1000" b="1" dirty="0">
                <a:latin typeface="+mn-ea"/>
              </a:rPr>
              <a:t>がプログラムを選択</a:t>
            </a:r>
          </a:p>
          <a:p>
            <a:r>
              <a:rPr kumimoji="1" lang="ja-JP" altLang="en-US" sz="1000" b="1" dirty="0" smtClean="0">
                <a:latin typeface="+mn-ea"/>
              </a:rPr>
              <a:t>Ｃ</a:t>
            </a:r>
            <a:r>
              <a:rPr kumimoji="1" lang="en-US" altLang="ja-JP" sz="1000" b="1" dirty="0" smtClean="0">
                <a:latin typeface="+mn-ea"/>
              </a:rPr>
              <a:t>-</a:t>
            </a:r>
            <a:r>
              <a:rPr kumimoji="1" lang="ja-JP" altLang="en-US" sz="1000" b="1" dirty="0" smtClean="0">
                <a:latin typeface="+mn-ea"/>
              </a:rPr>
              <a:t>２</a:t>
            </a:r>
            <a:r>
              <a:rPr kumimoji="1" lang="ja-JP" altLang="en-US" sz="1000" b="1" dirty="0">
                <a:latin typeface="+mn-ea"/>
              </a:rPr>
              <a:t>：医籍登録後の臨床従事</a:t>
            </a:r>
            <a:r>
              <a:rPr kumimoji="1" lang="ja-JP" altLang="en-US" sz="1000" b="1" dirty="0" smtClean="0">
                <a:latin typeface="+mn-ea"/>
              </a:rPr>
              <a:t>６年目以降</a:t>
            </a:r>
            <a:r>
              <a:rPr kumimoji="1" lang="ja-JP" altLang="en-US" sz="1000" b="1" dirty="0">
                <a:latin typeface="+mn-ea"/>
              </a:rPr>
              <a:t>の者が、高度技能の育成が</a:t>
            </a:r>
            <a:r>
              <a:rPr kumimoji="1" lang="ja-JP" altLang="en-US" sz="1000" b="1" dirty="0" smtClean="0">
                <a:latin typeface="+mn-ea"/>
              </a:rPr>
              <a:t>公益上</a:t>
            </a:r>
            <a:r>
              <a:rPr kumimoji="1" lang="ja-JP" altLang="en-US" sz="1000" b="1" dirty="0">
                <a:latin typeface="+mn-ea"/>
              </a:rPr>
              <a:t>必要な分野について、指定</a:t>
            </a:r>
            <a:r>
              <a:rPr kumimoji="1" lang="ja-JP" altLang="en-US" sz="1000" b="1" dirty="0" smtClean="0">
                <a:latin typeface="+mn-ea"/>
              </a:rPr>
              <a:t>された医療</a:t>
            </a:r>
            <a:r>
              <a:rPr kumimoji="1" lang="ja-JP" altLang="en-US" sz="1000" b="1" dirty="0">
                <a:latin typeface="+mn-ea"/>
              </a:rPr>
              <a:t>機関で診療に従事する際に</a:t>
            </a:r>
            <a:r>
              <a:rPr kumimoji="1" lang="ja-JP" altLang="en-US" sz="1000" b="1" dirty="0" smtClean="0">
                <a:latin typeface="+mn-ea"/>
              </a:rPr>
              <a:t>適用</a:t>
            </a:r>
            <a:endParaRPr kumimoji="1" lang="en-US" altLang="ja-JP" sz="1000" b="1" dirty="0" smtClean="0">
              <a:latin typeface="+mn-ea"/>
            </a:endParaRPr>
          </a:p>
          <a:p>
            <a:r>
              <a:rPr kumimoji="1" lang="en-US" altLang="ja-JP" sz="1000" b="1" dirty="0" smtClean="0">
                <a:latin typeface="+mn-ea"/>
              </a:rPr>
              <a:t>※</a:t>
            </a:r>
            <a:r>
              <a:rPr kumimoji="1" lang="ja-JP" altLang="en-US" sz="1000" b="1" dirty="0" smtClean="0">
                <a:latin typeface="+mn-ea"/>
              </a:rPr>
              <a:t>本人</a:t>
            </a:r>
            <a:r>
              <a:rPr kumimoji="1" lang="ja-JP" altLang="en-US" sz="1000" b="1" dirty="0">
                <a:latin typeface="+mn-ea"/>
              </a:rPr>
              <a:t>の発意により計画を作成し</a:t>
            </a:r>
            <a:r>
              <a:rPr kumimoji="1" lang="ja-JP" altLang="en-US" sz="1000" b="1" dirty="0" smtClean="0">
                <a:latin typeface="+mn-ea"/>
              </a:rPr>
              <a:t>、医療</a:t>
            </a:r>
            <a:r>
              <a:rPr kumimoji="1" lang="ja-JP" altLang="en-US" sz="1000" b="1" dirty="0">
                <a:latin typeface="+mn-ea"/>
              </a:rPr>
              <a:t>機関が審査組織に承認申請</a:t>
            </a:r>
          </a:p>
        </p:txBody>
      </p:sp>
      <p:sp>
        <p:nvSpPr>
          <p:cNvPr id="51" name="正方形/長方形 50"/>
          <p:cNvSpPr/>
          <p:nvPr/>
        </p:nvSpPr>
        <p:spPr>
          <a:xfrm>
            <a:off x="4073988" y="1467650"/>
            <a:ext cx="462339" cy="2002931"/>
          </a:xfrm>
          <a:prstGeom prst="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r>
              <a:rPr kumimoji="1" lang="en-US" altLang="ja-JP" sz="1000" b="1" dirty="0" smtClean="0">
                <a:latin typeface="+mn-ea"/>
              </a:rPr>
              <a:t>C-1</a:t>
            </a: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endParaRPr kumimoji="1" lang="ja-JP" altLang="en-US" sz="1000" b="1" dirty="0">
              <a:latin typeface="+mn-ea"/>
            </a:endParaRPr>
          </a:p>
        </p:txBody>
      </p:sp>
      <p:sp>
        <p:nvSpPr>
          <p:cNvPr id="52" name="正方形/長方形 51"/>
          <p:cNvSpPr/>
          <p:nvPr/>
        </p:nvSpPr>
        <p:spPr>
          <a:xfrm>
            <a:off x="4507160" y="1463451"/>
            <a:ext cx="454963" cy="1995352"/>
          </a:xfrm>
          <a:prstGeom prst="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r>
              <a:rPr kumimoji="1" lang="en-US" altLang="ja-JP" sz="1000" b="1" dirty="0" smtClean="0">
                <a:latin typeface="+mn-ea"/>
              </a:rPr>
              <a:t>C-</a:t>
            </a:r>
            <a:r>
              <a:rPr kumimoji="1" lang="ja-JP" altLang="en-US" sz="1000" b="1" dirty="0" smtClean="0">
                <a:latin typeface="+mn-ea"/>
              </a:rPr>
              <a:t>２</a:t>
            </a: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endParaRPr kumimoji="1" lang="ja-JP" altLang="en-US" sz="1000" b="1" dirty="0">
              <a:latin typeface="+mn-ea"/>
            </a:endParaRPr>
          </a:p>
        </p:txBody>
      </p:sp>
      <p:sp>
        <p:nvSpPr>
          <p:cNvPr id="53" name="正方形/長方形 52"/>
          <p:cNvSpPr/>
          <p:nvPr/>
        </p:nvSpPr>
        <p:spPr>
          <a:xfrm>
            <a:off x="3155991" y="1464538"/>
            <a:ext cx="462339" cy="2003916"/>
          </a:xfrm>
          <a:prstGeom prst="rect">
            <a:avLst/>
          </a:prstGeom>
          <a:solidFill>
            <a:srgbClr val="6699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endParaRPr kumimoji="1" lang="ja-JP" altLang="en-US" sz="1000" b="1" dirty="0">
              <a:latin typeface="+mn-ea"/>
            </a:endParaRPr>
          </a:p>
        </p:txBody>
      </p:sp>
      <p:sp>
        <p:nvSpPr>
          <p:cNvPr id="54" name="正方形/長方形 53"/>
          <p:cNvSpPr/>
          <p:nvPr/>
        </p:nvSpPr>
        <p:spPr>
          <a:xfrm>
            <a:off x="3630546" y="1473102"/>
            <a:ext cx="454963" cy="1995352"/>
          </a:xfrm>
          <a:prstGeom prst="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r>
              <a:rPr kumimoji="1" lang="ja-JP" altLang="en-US" sz="1000" b="1" dirty="0" smtClean="0">
                <a:latin typeface="+mn-ea"/>
              </a:rPr>
              <a:t>Ｂ</a:t>
            </a: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endParaRPr kumimoji="1" lang="en-US" altLang="ja-JP" sz="1000" b="1" dirty="0" smtClean="0">
              <a:latin typeface="+mn-ea"/>
            </a:endParaRPr>
          </a:p>
          <a:p>
            <a:pPr algn="ctr"/>
            <a:endParaRPr kumimoji="1" lang="en-US" altLang="ja-JP" sz="1000" b="1" dirty="0">
              <a:latin typeface="+mn-ea"/>
            </a:endParaRPr>
          </a:p>
          <a:p>
            <a:pPr algn="ctr"/>
            <a:endParaRPr kumimoji="1" lang="ja-JP" altLang="en-US" sz="1000" b="1" dirty="0">
              <a:latin typeface="+mn-ea"/>
            </a:endParaRPr>
          </a:p>
        </p:txBody>
      </p:sp>
      <p:sp>
        <p:nvSpPr>
          <p:cNvPr id="55" name="テキスト ボックス 54"/>
          <p:cNvSpPr txBox="1"/>
          <p:nvPr/>
        </p:nvSpPr>
        <p:spPr>
          <a:xfrm>
            <a:off x="3113119" y="1584899"/>
            <a:ext cx="757042" cy="246221"/>
          </a:xfrm>
          <a:prstGeom prst="rect">
            <a:avLst/>
          </a:prstGeom>
          <a:noFill/>
        </p:spPr>
        <p:txBody>
          <a:bodyPr wrap="square" rtlCol="0">
            <a:spAutoFit/>
          </a:bodyPr>
          <a:lstStyle/>
          <a:p>
            <a:r>
              <a:rPr kumimoji="1" lang="ja-JP" altLang="en-US" sz="1000" b="1" dirty="0" smtClean="0">
                <a:solidFill>
                  <a:schemeClr val="bg1"/>
                </a:solidFill>
              </a:rPr>
              <a:t>連携Ｂ</a:t>
            </a:r>
            <a:endParaRPr kumimoji="1" lang="ja-JP" altLang="en-US" sz="1000" b="1" dirty="0">
              <a:solidFill>
                <a:schemeClr val="bg1"/>
              </a:solidFill>
            </a:endParaRPr>
          </a:p>
        </p:txBody>
      </p:sp>
      <p:sp>
        <p:nvSpPr>
          <p:cNvPr id="56" name="テキスト ボックス 55"/>
          <p:cNvSpPr txBox="1"/>
          <p:nvPr/>
        </p:nvSpPr>
        <p:spPr>
          <a:xfrm>
            <a:off x="4236399" y="1667275"/>
            <a:ext cx="523220" cy="1863697"/>
          </a:xfrm>
          <a:prstGeom prst="rect">
            <a:avLst/>
          </a:prstGeom>
          <a:noFill/>
          <a:ln>
            <a:noFill/>
          </a:ln>
        </p:spPr>
        <p:txBody>
          <a:bodyPr vert="eaVert" wrap="square" rtlCol="0" anchor="ctr" anchorCtr="0">
            <a:spAutoFit/>
          </a:bodyPr>
          <a:lstStyle/>
          <a:p>
            <a:pPr algn="ctr"/>
            <a:r>
              <a:rPr kumimoji="1" lang="ja-JP" altLang="en-US" sz="1200" b="1" dirty="0" smtClean="0"/>
              <a:t>集中的技能向上水準</a:t>
            </a:r>
            <a:endParaRPr kumimoji="1" lang="en-US" altLang="ja-JP" sz="1200" b="1" dirty="0" smtClean="0"/>
          </a:p>
          <a:p>
            <a:pPr algn="ctr"/>
            <a:r>
              <a:rPr kumimoji="1" lang="ja-JP" altLang="en-US" sz="1000" b="1" dirty="0" smtClean="0"/>
              <a:t>　　（医療機関を指定）</a:t>
            </a:r>
            <a:endParaRPr kumimoji="1" lang="ja-JP" altLang="en-US" sz="1000" b="1" dirty="0"/>
          </a:p>
        </p:txBody>
      </p:sp>
      <p:sp>
        <p:nvSpPr>
          <p:cNvPr id="57" name="テキスト ボックス 56"/>
          <p:cNvSpPr txBox="1"/>
          <p:nvPr/>
        </p:nvSpPr>
        <p:spPr>
          <a:xfrm>
            <a:off x="3181592" y="1867496"/>
            <a:ext cx="707886" cy="1576347"/>
          </a:xfrm>
          <a:prstGeom prst="rect">
            <a:avLst/>
          </a:prstGeom>
          <a:noFill/>
          <a:ln>
            <a:noFill/>
          </a:ln>
        </p:spPr>
        <p:txBody>
          <a:bodyPr vert="eaVert" wrap="square" rtlCol="0" anchor="ctr" anchorCtr="0">
            <a:spAutoFit/>
          </a:bodyPr>
          <a:lstStyle/>
          <a:p>
            <a:r>
              <a:rPr kumimoji="1" lang="ja-JP" altLang="en-US" sz="1200" b="1" dirty="0" smtClean="0">
                <a:solidFill>
                  <a:schemeClr val="bg1"/>
                </a:solidFill>
                <a:latin typeface="+mn-ea"/>
              </a:rPr>
              <a:t>地域医療確保暫定</a:t>
            </a:r>
            <a:endParaRPr kumimoji="1" lang="en-US" altLang="ja-JP" sz="1200" b="1" dirty="0" smtClean="0">
              <a:solidFill>
                <a:schemeClr val="bg1"/>
              </a:solidFill>
              <a:latin typeface="+mn-ea"/>
            </a:endParaRPr>
          </a:p>
          <a:p>
            <a:r>
              <a:rPr kumimoji="1" lang="ja-JP" altLang="en-US" sz="1200" b="1" dirty="0" smtClean="0">
                <a:solidFill>
                  <a:schemeClr val="bg1"/>
                </a:solidFill>
                <a:latin typeface="+mn-ea"/>
              </a:rPr>
              <a:t>特例水準</a:t>
            </a:r>
            <a:endParaRPr kumimoji="1" lang="en-US" altLang="ja-JP" sz="1200" b="1" dirty="0" smtClean="0">
              <a:solidFill>
                <a:schemeClr val="bg1"/>
              </a:solidFill>
              <a:latin typeface="+mn-ea"/>
            </a:endParaRPr>
          </a:p>
          <a:p>
            <a:r>
              <a:rPr kumimoji="1" lang="ja-JP" altLang="en-US" sz="1000" b="1" dirty="0" smtClean="0">
                <a:solidFill>
                  <a:schemeClr val="bg1"/>
                </a:solidFill>
                <a:latin typeface="+mn-ea"/>
              </a:rPr>
              <a:t>　　（医療機関を指定）</a:t>
            </a:r>
            <a:endParaRPr kumimoji="1" lang="ja-JP" altLang="en-US" sz="1000" b="1" dirty="0">
              <a:solidFill>
                <a:schemeClr val="bg1"/>
              </a:solidFill>
              <a:latin typeface="+mn-ea"/>
            </a:endParaRPr>
          </a:p>
        </p:txBody>
      </p:sp>
      <p:sp>
        <p:nvSpPr>
          <p:cNvPr id="31" name="角丸四角形 30"/>
          <p:cNvSpPr/>
          <p:nvPr/>
        </p:nvSpPr>
        <p:spPr>
          <a:xfrm>
            <a:off x="3157754" y="4294256"/>
            <a:ext cx="1000010" cy="2458071"/>
          </a:xfrm>
          <a:prstGeom prst="roundRect">
            <a:avLst/>
          </a:prstGeom>
          <a:solidFill>
            <a:schemeClr val="accent1">
              <a:lumMod val="20000"/>
              <a:lumOff val="80000"/>
            </a:schemeClr>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050" b="1" dirty="0" smtClean="0">
                <a:solidFill>
                  <a:schemeClr val="tx1"/>
                </a:solidFill>
                <a:latin typeface="+mn-ea"/>
              </a:rPr>
              <a:t>業務開始から</a:t>
            </a:r>
            <a:r>
              <a:rPr kumimoji="1" lang="en-US" altLang="ja-JP" sz="1050" b="1" dirty="0" smtClean="0">
                <a:solidFill>
                  <a:srgbClr val="FF0000"/>
                </a:solidFill>
                <a:latin typeface="+mn-ea"/>
              </a:rPr>
              <a:t>24</a:t>
            </a:r>
            <a:r>
              <a:rPr kumimoji="1" lang="ja-JP" altLang="en-US" sz="1050" b="1" dirty="0" smtClean="0">
                <a:solidFill>
                  <a:srgbClr val="FF0000"/>
                </a:solidFill>
                <a:latin typeface="+mn-ea"/>
              </a:rPr>
              <a:t>時間</a:t>
            </a:r>
            <a:r>
              <a:rPr kumimoji="1" lang="ja-JP" altLang="en-US" sz="1050" b="1" dirty="0" smtClean="0">
                <a:solidFill>
                  <a:schemeClr val="tx1"/>
                </a:solidFill>
                <a:latin typeface="+mn-ea"/>
              </a:rPr>
              <a:t>経過までに</a:t>
            </a:r>
            <a:endParaRPr kumimoji="1" lang="en-US" altLang="ja-JP" sz="1050" b="1" dirty="0" smtClean="0">
              <a:solidFill>
                <a:schemeClr val="tx1"/>
              </a:solidFill>
              <a:latin typeface="+mn-ea"/>
            </a:endParaRPr>
          </a:p>
          <a:p>
            <a:r>
              <a:rPr kumimoji="1" lang="ja-JP" altLang="en-US" sz="1050" b="1" dirty="0" smtClean="0">
                <a:solidFill>
                  <a:srgbClr val="FF0000"/>
                </a:solidFill>
                <a:latin typeface="+mn-ea"/>
              </a:rPr>
              <a:t>９時間</a:t>
            </a:r>
            <a:r>
              <a:rPr kumimoji="1" lang="ja-JP" altLang="en-US" sz="1050" b="1" dirty="0" smtClean="0">
                <a:solidFill>
                  <a:schemeClr val="tx1"/>
                </a:solidFill>
                <a:latin typeface="+mn-ea"/>
              </a:rPr>
              <a:t>連続休息時間確保・代償休息</a:t>
            </a:r>
            <a:r>
              <a:rPr kumimoji="1" lang="ja-JP" altLang="en-US" sz="1050" b="1" dirty="0">
                <a:solidFill>
                  <a:schemeClr val="tx1"/>
                </a:solidFill>
                <a:latin typeface="+mn-ea"/>
              </a:rPr>
              <a:t>の</a:t>
            </a:r>
            <a:r>
              <a:rPr kumimoji="1" lang="ja-JP" altLang="en-US" sz="1050" b="1" dirty="0" smtClean="0">
                <a:solidFill>
                  <a:schemeClr val="tx1"/>
                </a:solidFill>
                <a:latin typeface="+mn-ea"/>
              </a:rPr>
              <a:t>セット</a:t>
            </a:r>
            <a:r>
              <a:rPr kumimoji="1" lang="en-US" altLang="ja-JP" sz="1050" b="1" dirty="0" smtClean="0">
                <a:solidFill>
                  <a:schemeClr val="tx1"/>
                </a:solidFill>
                <a:latin typeface="+mn-ea"/>
              </a:rPr>
              <a:t>(</a:t>
            </a:r>
            <a:r>
              <a:rPr kumimoji="1" lang="ja-JP" altLang="en-US" sz="1050" b="1" dirty="0" smtClean="0">
                <a:solidFill>
                  <a:schemeClr val="tx1"/>
                </a:solidFill>
                <a:latin typeface="+mn-ea"/>
              </a:rPr>
              <a:t>義務</a:t>
            </a:r>
            <a:r>
              <a:rPr kumimoji="1" lang="en-US" altLang="ja-JP" sz="1050" b="1" dirty="0" smtClean="0">
                <a:solidFill>
                  <a:schemeClr val="tx1"/>
                </a:solidFill>
                <a:latin typeface="+mn-ea"/>
              </a:rPr>
              <a:t>)</a:t>
            </a:r>
          </a:p>
          <a:p>
            <a:endParaRPr kumimoji="1" lang="en-US" altLang="ja-JP" sz="1050" b="1" dirty="0">
              <a:solidFill>
                <a:schemeClr val="tx1"/>
              </a:solidFill>
              <a:latin typeface="+mn-ea"/>
            </a:endParaRPr>
          </a:p>
          <a:p>
            <a:endParaRPr kumimoji="1" lang="en-US" altLang="ja-JP" sz="1050" b="1" dirty="0" smtClean="0">
              <a:solidFill>
                <a:schemeClr val="tx1"/>
              </a:solidFill>
              <a:latin typeface="+mn-ea"/>
            </a:endParaRPr>
          </a:p>
          <a:p>
            <a:endParaRPr kumimoji="1" lang="en-US" altLang="ja-JP" sz="1050" b="1" dirty="0" smtClean="0">
              <a:solidFill>
                <a:schemeClr val="tx1"/>
              </a:solidFill>
              <a:latin typeface="+mn-ea"/>
            </a:endParaRPr>
          </a:p>
          <a:p>
            <a:endParaRPr kumimoji="1" lang="en-US" altLang="ja-JP" sz="1100" b="1" dirty="0" smtClean="0">
              <a:solidFill>
                <a:schemeClr val="tx1"/>
              </a:solidFill>
              <a:latin typeface="+mn-ea"/>
            </a:endParaRPr>
          </a:p>
          <a:p>
            <a:endParaRPr kumimoji="1" lang="ja-JP" altLang="en-US" sz="1100" b="1" dirty="0">
              <a:solidFill>
                <a:schemeClr val="tx1"/>
              </a:solidFill>
              <a:latin typeface="+mn-ea"/>
            </a:endParaRPr>
          </a:p>
        </p:txBody>
      </p:sp>
      <p:sp>
        <p:nvSpPr>
          <p:cNvPr id="30" name="角丸四角形 29"/>
          <p:cNvSpPr/>
          <p:nvPr/>
        </p:nvSpPr>
        <p:spPr>
          <a:xfrm>
            <a:off x="1829671" y="4294256"/>
            <a:ext cx="1281508" cy="2464353"/>
          </a:xfrm>
          <a:prstGeom prst="roundRect">
            <a:avLst/>
          </a:prstGeom>
          <a:solidFill>
            <a:schemeClr val="bg1"/>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050" b="1" dirty="0" smtClean="0">
                <a:solidFill>
                  <a:schemeClr val="tx1"/>
                </a:solidFill>
                <a:latin typeface="+mn-ea"/>
              </a:rPr>
              <a:t>業務開始から</a:t>
            </a:r>
            <a:r>
              <a:rPr kumimoji="1" lang="en-US" altLang="ja-JP" sz="1050" b="1" dirty="0" smtClean="0">
                <a:solidFill>
                  <a:srgbClr val="FF0000"/>
                </a:solidFill>
                <a:latin typeface="+mn-ea"/>
              </a:rPr>
              <a:t>24</a:t>
            </a:r>
            <a:r>
              <a:rPr kumimoji="1" lang="ja-JP" altLang="en-US" sz="1050" b="1" dirty="0" smtClean="0">
                <a:solidFill>
                  <a:srgbClr val="FF0000"/>
                </a:solidFill>
                <a:latin typeface="+mn-ea"/>
              </a:rPr>
              <a:t>時間</a:t>
            </a:r>
            <a:r>
              <a:rPr kumimoji="1" lang="ja-JP" altLang="en-US" sz="1050" b="1" dirty="0" smtClean="0">
                <a:solidFill>
                  <a:schemeClr val="tx1"/>
                </a:solidFill>
                <a:latin typeface="+mn-ea"/>
              </a:rPr>
              <a:t>経過までに</a:t>
            </a:r>
            <a:r>
              <a:rPr kumimoji="1" lang="ja-JP" altLang="en-US" sz="1050" b="1" dirty="0" smtClean="0">
                <a:solidFill>
                  <a:srgbClr val="FF0000"/>
                </a:solidFill>
                <a:latin typeface="+mn-ea"/>
              </a:rPr>
              <a:t>９時間</a:t>
            </a:r>
            <a:r>
              <a:rPr kumimoji="1" lang="ja-JP" altLang="en-US" sz="1050" b="1" dirty="0" smtClean="0">
                <a:solidFill>
                  <a:schemeClr val="tx1"/>
                </a:solidFill>
                <a:latin typeface="+mn-ea"/>
              </a:rPr>
              <a:t>連続休息時間確保・代償休息</a:t>
            </a:r>
            <a:r>
              <a:rPr kumimoji="1" lang="ja-JP" altLang="en-US" sz="1050" b="1" dirty="0">
                <a:solidFill>
                  <a:schemeClr val="tx1"/>
                </a:solidFill>
                <a:latin typeface="+mn-ea"/>
              </a:rPr>
              <a:t>の</a:t>
            </a:r>
            <a:r>
              <a:rPr kumimoji="1" lang="ja-JP" altLang="en-US" sz="1050" b="1" dirty="0" smtClean="0">
                <a:solidFill>
                  <a:schemeClr val="tx1"/>
                </a:solidFill>
                <a:latin typeface="+mn-ea"/>
              </a:rPr>
              <a:t>セット</a:t>
            </a:r>
            <a:r>
              <a:rPr kumimoji="1" lang="en-US" altLang="ja-JP" sz="1050" b="1" dirty="0" smtClean="0">
                <a:solidFill>
                  <a:schemeClr val="tx1"/>
                </a:solidFill>
                <a:latin typeface="+mn-ea"/>
              </a:rPr>
              <a:t>(</a:t>
            </a:r>
            <a:r>
              <a:rPr kumimoji="1" lang="ja-JP" altLang="en-US" sz="1050" b="1" dirty="0" smtClean="0">
                <a:solidFill>
                  <a:schemeClr val="tx1"/>
                </a:solidFill>
                <a:latin typeface="+mn-ea"/>
              </a:rPr>
              <a:t>努力義務</a:t>
            </a:r>
            <a:r>
              <a:rPr kumimoji="1" lang="en-US" altLang="ja-JP" sz="1050" b="1" dirty="0" smtClean="0">
                <a:solidFill>
                  <a:schemeClr val="tx1"/>
                </a:solidFill>
                <a:latin typeface="+mn-ea"/>
              </a:rPr>
              <a:t>)</a:t>
            </a:r>
            <a:endParaRPr kumimoji="1" lang="en-US" altLang="ja-JP" sz="1100" b="1" dirty="0" smtClean="0">
              <a:solidFill>
                <a:schemeClr val="tx1"/>
              </a:solidFill>
              <a:latin typeface="+mn-ea"/>
            </a:endParaRPr>
          </a:p>
          <a:p>
            <a:endParaRPr kumimoji="1" lang="en-US" altLang="ja-JP" sz="1100" b="1" dirty="0">
              <a:solidFill>
                <a:schemeClr val="tx1"/>
              </a:solidFill>
              <a:latin typeface="+mn-ea"/>
            </a:endParaRPr>
          </a:p>
          <a:p>
            <a:endParaRPr kumimoji="1" lang="en-US" altLang="ja-JP" sz="1100" b="1" dirty="0" smtClean="0">
              <a:solidFill>
                <a:schemeClr val="tx1"/>
              </a:solidFill>
              <a:latin typeface="+mn-ea"/>
            </a:endParaRPr>
          </a:p>
          <a:p>
            <a:endParaRPr kumimoji="1" lang="en-US" altLang="ja-JP" sz="1100" b="1" dirty="0" smtClean="0">
              <a:solidFill>
                <a:schemeClr val="tx1"/>
              </a:solidFill>
              <a:latin typeface="+mn-ea"/>
            </a:endParaRPr>
          </a:p>
          <a:p>
            <a:endParaRPr kumimoji="1" lang="en-US" altLang="ja-JP" sz="1100" b="1" dirty="0">
              <a:solidFill>
                <a:schemeClr val="tx1"/>
              </a:solidFill>
              <a:latin typeface="+mn-ea"/>
            </a:endParaRPr>
          </a:p>
          <a:p>
            <a:endParaRPr kumimoji="1" lang="en-US" altLang="ja-JP" sz="1100" b="1" dirty="0">
              <a:solidFill>
                <a:schemeClr val="tx1"/>
              </a:solidFill>
              <a:latin typeface="+mn-ea"/>
            </a:endParaRPr>
          </a:p>
          <a:p>
            <a:r>
              <a:rPr kumimoji="1" lang="ja-JP" altLang="en-US" sz="900" dirty="0" smtClean="0">
                <a:solidFill>
                  <a:schemeClr val="tx1"/>
                </a:solidFill>
                <a:latin typeface="+mn-ea"/>
              </a:rPr>
              <a:t>実際</a:t>
            </a:r>
            <a:r>
              <a:rPr kumimoji="1" lang="ja-JP" altLang="en-US" sz="900" dirty="0">
                <a:solidFill>
                  <a:schemeClr val="tx1"/>
                </a:solidFill>
                <a:latin typeface="+mn-ea"/>
              </a:rPr>
              <a:t>に</a:t>
            </a:r>
            <a:r>
              <a:rPr kumimoji="1" lang="ja-JP" altLang="en-US" sz="900" dirty="0" smtClean="0">
                <a:solidFill>
                  <a:schemeClr val="tx1"/>
                </a:solidFill>
                <a:latin typeface="+mn-ea"/>
              </a:rPr>
              <a:t>定める</a:t>
            </a:r>
            <a:r>
              <a:rPr kumimoji="1" lang="en-US" altLang="ja-JP" sz="900" dirty="0" smtClean="0">
                <a:solidFill>
                  <a:schemeClr val="tx1"/>
                </a:solidFill>
                <a:latin typeface="+mn-ea"/>
              </a:rPr>
              <a:t>36</a:t>
            </a:r>
            <a:r>
              <a:rPr kumimoji="1" lang="ja-JP" altLang="en-US" sz="900" dirty="0" smtClean="0">
                <a:solidFill>
                  <a:schemeClr val="tx1"/>
                </a:solidFill>
                <a:latin typeface="+mn-ea"/>
              </a:rPr>
              <a:t>協定の</a:t>
            </a:r>
            <a:r>
              <a:rPr kumimoji="1" lang="ja-JP" altLang="en-US" sz="900" dirty="0">
                <a:solidFill>
                  <a:schemeClr val="tx1"/>
                </a:solidFill>
                <a:latin typeface="+mn-ea"/>
              </a:rPr>
              <a:t>上限時間数が</a:t>
            </a:r>
            <a:r>
              <a:rPr kumimoji="1" lang="ja-JP" altLang="en-US" sz="900" dirty="0" smtClean="0">
                <a:solidFill>
                  <a:schemeClr val="tx1"/>
                </a:solidFill>
                <a:latin typeface="+mn-ea"/>
              </a:rPr>
              <a:t>一般則を超えない</a:t>
            </a:r>
            <a:r>
              <a:rPr kumimoji="1" lang="ja-JP" altLang="en-US" sz="900" dirty="0">
                <a:solidFill>
                  <a:schemeClr val="tx1"/>
                </a:solidFill>
                <a:latin typeface="+mn-ea"/>
              </a:rPr>
              <a:t>場合を</a:t>
            </a:r>
            <a:r>
              <a:rPr kumimoji="1" lang="ja-JP" altLang="en-US" sz="900" dirty="0" smtClean="0">
                <a:solidFill>
                  <a:schemeClr val="tx1"/>
                </a:solidFill>
                <a:latin typeface="+mn-ea"/>
              </a:rPr>
              <a:t>除く。</a:t>
            </a:r>
            <a:endParaRPr kumimoji="1" lang="ja-JP" altLang="en-US" sz="1000" dirty="0">
              <a:solidFill>
                <a:schemeClr val="tx1"/>
              </a:solidFill>
              <a:latin typeface="+mn-ea"/>
            </a:endParaRPr>
          </a:p>
        </p:txBody>
      </p:sp>
      <p:sp>
        <p:nvSpPr>
          <p:cNvPr id="32" name="角丸四角形 31"/>
          <p:cNvSpPr/>
          <p:nvPr/>
        </p:nvSpPr>
        <p:spPr>
          <a:xfrm>
            <a:off x="4163533" y="4294256"/>
            <a:ext cx="1024083" cy="2458071"/>
          </a:xfrm>
          <a:prstGeom prst="roundRect">
            <a:avLst/>
          </a:prstGeom>
          <a:solidFill>
            <a:schemeClr val="accent1">
              <a:lumMod val="20000"/>
              <a:lumOff val="80000"/>
            </a:schemeClr>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050" b="1" dirty="0">
                <a:solidFill>
                  <a:schemeClr val="tx1"/>
                </a:solidFill>
                <a:latin typeface="+mn-ea"/>
              </a:rPr>
              <a:t>業務開始から</a:t>
            </a:r>
            <a:r>
              <a:rPr kumimoji="1" lang="en-US" altLang="ja-JP" sz="1050" b="1" dirty="0">
                <a:solidFill>
                  <a:srgbClr val="FF0000"/>
                </a:solidFill>
                <a:latin typeface="+mn-ea"/>
              </a:rPr>
              <a:t>24</a:t>
            </a:r>
            <a:r>
              <a:rPr kumimoji="1" lang="ja-JP" altLang="en-US" sz="1050" b="1" dirty="0">
                <a:solidFill>
                  <a:srgbClr val="FF0000"/>
                </a:solidFill>
                <a:latin typeface="+mn-ea"/>
              </a:rPr>
              <a:t>時間</a:t>
            </a:r>
            <a:r>
              <a:rPr kumimoji="1" lang="ja-JP" altLang="en-US" sz="1050" b="1" dirty="0">
                <a:solidFill>
                  <a:schemeClr val="tx1"/>
                </a:solidFill>
                <a:latin typeface="+mn-ea"/>
              </a:rPr>
              <a:t>経過まで</a:t>
            </a:r>
            <a:r>
              <a:rPr kumimoji="1" lang="ja-JP" altLang="en-US" sz="1050" b="1" dirty="0" smtClean="0">
                <a:solidFill>
                  <a:schemeClr val="tx1"/>
                </a:solidFill>
                <a:latin typeface="+mn-ea"/>
              </a:rPr>
              <a:t>に</a:t>
            </a:r>
            <a:endParaRPr kumimoji="1" lang="en-US" altLang="ja-JP" sz="1050" b="1" dirty="0" smtClean="0">
              <a:solidFill>
                <a:schemeClr val="tx1"/>
              </a:solidFill>
              <a:latin typeface="+mn-ea"/>
            </a:endParaRPr>
          </a:p>
          <a:p>
            <a:r>
              <a:rPr kumimoji="1" lang="ja-JP" altLang="en-US" sz="1050" b="1" dirty="0" smtClean="0">
                <a:solidFill>
                  <a:srgbClr val="FF0000"/>
                </a:solidFill>
                <a:latin typeface="+mn-ea"/>
              </a:rPr>
              <a:t>９時間</a:t>
            </a:r>
            <a:r>
              <a:rPr kumimoji="1" lang="ja-JP" altLang="en-US" sz="1050" b="1" dirty="0">
                <a:solidFill>
                  <a:schemeClr val="tx1"/>
                </a:solidFill>
                <a:latin typeface="+mn-ea"/>
              </a:rPr>
              <a:t>連続休息時間確保・代償休息の</a:t>
            </a:r>
            <a:r>
              <a:rPr kumimoji="1" lang="ja-JP" altLang="en-US" sz="1050" b="1" dirty="0" smtClean="0">
                <a:solidFill>
                  <a:schemeClr val="tx1"/>
                </a:solidFill>
                <a:latin typeface="+mn-ea"/>
              </a:rPr>
              <a:t>セット</a:t>
            </a:r>
            <a:r>
              <a:rPr kumimoji="1" lang="en-US" altLang="ja-JP" sz="1050" b="1" dirty="0" smtClean="0">
                <a:solidFill>
                  <a:schemeClr val="tx1"/>
                </a:solidFill>
                <a:latin typeface="+mn-ea"/>
              </a:rPr>
              <a:t>(</a:t>
            </a:r>
            <a:r>
              <a:rPr kumimoji="1" lang="ja-JP" altLang="en-US" sz="1050" b="1" dirty="0" smtClean="0">
                <a:solidFill>
                  <a:schemeClr val="tx1"/>
                </a:solidFill>
                <a:latin typeface="+mn-ea"/>
              </a:rPr>
              <a:t>義務</a:t>
            </a:r>
            <a:r>
              <a:rPr kumimoji="1" lang="en-US" altLang="ja-JP" sz="1050" b="1" dirty="0" smtClean="0">
                <a:solidFill>
                  <a:schemeClr val="tx1"/>
                </a:solidFill>
                <a:latin typeface="+mn-ea"/>
              </a:rPr>
              <a:t>)</a:t>
            </a:r>
            <a:endParaRPr kumimoji="1" lang="en-US" altLang="ja-JP" sz="1050" b="1" dirty="0">
              <a:solidFill>
                <a:schemeClr val="tx1"/>
              </a:solidFill>
              <a:latin typeface="+mn-ea"/>
            </a:endParaRPr>
          </a:p>
          <a:p>
            <a:endParaRPr kumimoji="1" lang="ja-JP" altLang="en-US" sz="1050" b="1" dirty="0">
              <a:solidFill>
                <a:schemeClr val="tx1"/>
              </a:solidFill>
              <a:latin typeface="+mn-ea"/>
            </a:endParaRPr>
          </a:p>
          <a:p>
            <a:r>
              <a:rPr kumimoji="1" lang="ja-JP" altLang="en-US" sz="900" dirty="0" smtClean="0">
                <a:solidFill>
                  <a:schemeClr val="tx1"/>
                </a:solidFill>
                <a:latin typeface="+mn-ea"/>
              </a:rPr>
              <a:t>臨床研修医は</a:t>
            </a:r>
            <a:r>
              <a:rPr kumimoji="1" lang="ja-JP" altLang="en-US" sz="900" dirty="0">
                <a:solidFill>
                  <a:schemeClr val="tx1"/>
                </a:solidFill>
                <a:latin typeface="+mn-ea"/>
              </a:rPr>
              <a:t>連続</a:t>
            </a:r>
            <a:r>
              <a:rPr kumimoji="1" lang="ja-JP" altLang="en-US" sz="900" dirty="0" smtClean="0">
                <a:solidFill>
                  <a:schemeClr val="tx1"/>
                </a:solidFill>
                <a:latin typeface="+mn-ea"/>
              </a:rPr>
              <a:t>勤務</a:t>
            </a:r>
            <a:r>
              <a:rPr kumimoji="1" lang="ja-JP" altLang="en-US" sz="900" dirty="0">
                <a:solidFill>
                  <a:schemeClr val="tx1"/>
                </a:solidFill>
                <a:latin typeface="+mn-ea"/>
              </a:rPr>
              <a:t>時間制限を</a:t>
            </a:r>
            <a:r>
              <a:rPr kumimoji="1" lang="ja-JP" altLang="en-US" sz="900" dirty="0" smtClean="0">
                <a:solidFill>
                  <a:schemeClr val="tx1"/>
                </a:solidFill>
                <a:latin typeface="+mn-ea"/>
              </a:rPr>
              <a:t>強化</a:t>
            </a:r>
            <a:r>
              <a:rPr kumimoji="1" lang="ja-JP" altLang="en-US" sz="900" dirty="0">
                <a:solidFill>
                  <a:schemeClr val="tx1"/>
                </a:solidFill>
                <a:latin typeface="+mn-ea"/>
              </a:rPr>
              <a:t>して徹底</a:t>
            </a:r>
          </a:p>
        </p:txBody>
      </p:sp>
      <p:sp>
        <p:nvSpPr>
          <p:cNvPr id="33" name="角丸四角形 32"/>
          <p:cNvSpPr/>
          <p:nvPr/>
        </p:nvSpPr>
        <p:spPr>
          <a:xfrm>
            <a:off x="7010542" y="4294256"/>
            <a:ext cx="1149902" cy="2458071"/>
          </a:xfrm>
          <a:prstGeom prst="roundRect">
            <a:avLst/>
          </a:prstGeom>
          <a:solidFill>
            <a:schemeClr val="bg1"/>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050" b="1" dirty="0">
                <a:solidFill>
                  <a:schemeClr val="tx1"/>
                </a:solidFill>
                <a:latin typeface="+mn-ea"/>
              </a:rPr>
              <a:t>業務開始から</a:t>
            </a:r>
            <a:r>
              <a:rPr kumimoji="1" lang="en-US" altLang="ja-JP" sz="1050" b="1" dirty="0">
                <a:solidFill>
                  <a:srgbClr val="FF0000"/>
                </a:solidFill>
                <a:latin typeface="+mn-ea"/>
              </a:rPr>
              <a:t>24</a:t>
            </a:r>
            <a:r>
              <a:rPr kumimoji="1" lang="ja-JP" altLang="en-US" sz="1050" b="1" dirty="0">
                <a:solidFill>
                  <a:srgbClr val="FF0000"/>
                </a:solidFill>
                <a:latin typeface="+mn-ea"/>
              </a:rPr>
              <a:t>時間</a:t>
            </a:r>
            <a:r>
              <a:rPr kumimoji="1" lang="ja-JP" altLang="en-US" sz="1050" b="1" dirty="0">
                <a:solidFill>
                  <a:schemeClr val="tx1"/>
                </a:solidFill>
                <a:latin typeface="+mn-ea"/>
              </a:rPr>
              <a:t>経過までに</a:t>
            </a:r>
            <a:r>
              <a:rPr kumimoji="1" lang="ja-JP" altLang="en-US" sz="1050" b="1" dirty="0">
                <a:solidFill>
                  <a:srgbClr val="FF0000"/>
                </a:solidFill>
                <a:latin typeface="+mn-ea"/>
              </a:rPr>
              <a:t>９時間</a:t>
            </a:r>
            <a:r>
              <a:rPr kumimoji="1" lang="ja-JP" altLang="en-US" sz="1050" b="1" dirty="0">
                <a:solidFill>
                  <a:schemeClr val="tx1"/>
                </a:solidFill>
                <a:latin typeface="+mn-ea"/>
              </a:rPr>
              <a:t>連続休息時間確保・代償休息のセット</a:t>
            </a:r>
            <a:r>
              <a:rPr kumimoji="1" lang="en-US" altLang="ja-JP" sz="1050" b="1" dirty="0">
                <a:solidFill>
                  <a:schemeClr val="tx1"/>
                </a:solidFill>
                <a:latin typeface="+mn-ea"/>
              </a:rPr>
              <a:t>(</a:t>
            </a:r>
            <a:r>
              <a:rPr kumimoji="1" lang="ja-JP" altLang="en-US" sz="1050" b="1" dirty="0">
                <a:solidFill>
                  <a:schemeClr val="tx1"/>
                </a:solidFill>
                <a:latin typeface="+mn-ea"/>
              </a:rPr>
              <a:t>努力義務</a:t>
            </a:r>
            <a:r>
              <a:rPr kumimoji="1" lang="en-US" altLang="ja-JP" sz="1050" b="1" dirty="0">
                <a:solidFill>
                  <a:schemeClr val="tx1"/>
                </a:solidFill>
                <a:latin typeface="+mn-ea"/>
              </a:rPr>
              <a:t>)</a:t>
            </a:r>
            <a:endParaRPr kumimoji="1" lang="en-US" altLang="ja-JP" sz="1100" b="1" dirty="0">
              <a:solidFill>
                <a:schemeClr val="tx1"/>
              </a:solidFill>
              <a:latin typeface="+mn-ea"/>
            </a:endParaRPr>
          </a:p>
          <a:p>
            <a:endParaRPr kumimoji="1" lang="en-US" altLang="ja-JP" sz="1000" dirty="0" smtClean="0">
              <a:solidFill>
                <a:schemeClr val="tx1"/>
              </a:solidFill>
              <a:latin typeface="+mn-ea"/>
            </a:endParaRPr>
          </a:p>
          <a:p>
            <a:r>
              <a:rPr kumimoji="1" lang="en-US" altLang="ja-JP" sz="900" dirty="0" smtClean="0">
                <a:solidFill>
                  <a:schemeClr val="tx1"/>
                </a:solidFill>
                <a:latin typeface="+mn-ea"/>
              </a:rPr>
              <a:t>※</a:t>
            </a:r>
            <a:r>
              <a:rPr kumimoji="1" lang="ja-JP" altLang="en-US" sz="900" dirty="0" smtClean="0">
                <a:solidFill>
                  <a:schemeClr val="tx1"/>
                </a:solidFill>
                <a:latin typeface="+mn-ea"/>
              </a:rPr>
              <a:t>実際</a:t>
            </a:r>
            <a:r>
              <a:rPr kumimoji="1" lang="ja-JP" altLang="en-US" sz="900" dirty="0">
                <a:solidFill>
                  <a:schemeClr val="tx1"/>
                </a:solidFill>
                <a:latin typeface="+mn-ea"/>
              </a:rPr>
              <a:t>に</a:t>
            </a:r>
            <a:r>
              <a:rPr kumimoji="1" lang="ja-JP" altLang="en-US" sz="900" dirty="0" smtClean="0">
                <a:solidFill>
                  <a:schemeClr val="tx1"/>
                </a:solidFill>
                <a:latin typeface="+mn-ea"/>
              </a:rPr>
              <a:t>定める</a:t>
            </a:r>
            <a:r>
              <a:rPr kumimoji="1" lang="en-US" altLang="ja-JP" sz="900" dirty="0" smtClean="0">
                <a:solidFill>
                  <a:schemeClr val="tx1"/>
                </a:solidFill>
                <a:latin typeface="+mn-ea"/>
              </a:rPr>
              <a:t>36</a:t>
            </a:r>
            <a:r>
              <a:rPr kumimoji="1" lang="ja-JP" altLang="en-US" sz="900" dirty="0" smtClean="0">
                <a:solidFill>
                  <a:schemeClr val="tx1"/>
                </a:solidFill>
                <a:latin typeface="+mn-ea"/>
              </a:rPr>
              <a:t>協定</a:t>
            </a:r>
            <a:r>
              <a:rPr kumimoji="1" lang="ja-JP" altLang="en-US" sz="900" dirty="0">
                <a:solidFill>
                  <a:schemeClr val="tx1"/>
                </a:solidFill>
                <a:latin typeface="+mn-ea"/>
              </a:rPr>
              <a:t>の上限時</a:t>
            </a:r>
            <a:r>
              <a:rPr kumimoji="1" lang="ja-JP" altLang="en-US" sz="900" dirty="0" smtClean="0">
                <a:solidFill>
                  <a:schemeClr val="tx1"/>
                </a:solidFill>
                <a:latin typeface="+mn-ea"/>
              </a:rPr>
              <a:t>間数</a:t>
            </a:r>
            <a:r>
              <a:rPr kumimoji="1" lang="ja-JP" altLang="en-US" sz="900" dirty="0">
                <a:solidFill>
                  <a:schemeClr val="tx1"/>
                </a:solidFill>
                <a:latin typeface="+mn-ea"/>
              </a:rPr>
              <a:t>が一般則を</a:t>
            </a:r>
            <a:r>
              <a:rPr kumimoji="1" lang="ja-JP" altLang="en-US" sz="900" dirty="0" smtClean="0">
                <a:solidFill>
                  <a:schemeClr val="tx1"/>
                </a:solidFill>
                <a:latin typeface="+mn-ea"/>
              </a:rPr>
              <a:t>超えない</a:t>
            </a:r>
            <a:r>
              <a:rPr kumimoji="1" lang="ja-JP" altLang="en-US" sz="900" dirty="0">
                <a:solidFill>
                  <a:schemeClr val="tx1"/>
                </a:solidFill>
                <a:latin typeface="+mn-ea"/>
              </a:rPr>
              <a:t>場合を除く。</a:t>
            </a:r>
          </a:p>
        </p:txBody>
      </p:sp>
      <p:sp>
        <p:nvSpPr>
          <p:cNvPr id="34" name="角丸四角形 33"/>
          <p:cNvSpPr/>
          <p:nvPr/>
        </p:nvSpPr>
        <p:spPr>
          <a:xfrm>
            <a:off x="8239080" y="4294257"/>
            <a:ext cx="847523" cy="2458070"/>
          </a:xfrm>
          <a:prstGeom prst="roundRect">
            <a:avLst/>
          </a:prstGeom>
          <a:solidFill>
            <a:schemeClr val="accent1">
              <a:lumMod val="20000"/>
              <a:lumOff val="80000"/>
            </a:schemeClr>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050" b="1" dirty="0">
                <a:solidFill>
                  <a:schemeClr val="tx1"/>
                </a:solidFill>
                <a:latin typeface="+mn-ea"/>
              </a:rPr>
              <a:t>業務開始から</a:t>
            </a:r>
            <a:r>
              <a:rPr kumimoji="1" lang="en-US" altLang="ja-JP" sz="1050" b="1" dirty="0">
                <a:solidFill>
                  <a:srgbClr val="FF0000"/>
                </a:solidFill>
                <a:latin typeface="+mn-ea"/>
              </a:rPr>
              <a:t>24</a:t>
            </a:r>
            <a:r>
              <a:rPr kumimoji="1" lang="ja-JP" altLang="en-US" sz="1050" b="1" dirty="0">
                <a:solidFill>
                  <a:srgbClr val="FF0000"/>
                </a:solidFill>
                <a:latin typeface="+mn-ea"/>
              </a:rPr>
              <a:t>時間</a:t>
            </a:r>
            <a:r>
              <a:rPr kumimoji="1" lang="ja-JP" altLang="en-US" sz="1050" b="1" dirty="0">
                <a:solidFill>
                  <a:schemeClr val="tx1"/>
                </a:solidFill>
                <a:latin typeface="+mn-ea"/>
              </a:rPr>
              <a:t>経過まで</a:t>
            </a:r>
            <a:r>
              <a:rPr kumimoji="1" lang="ja-JP" altLang="en-US" sz="1050" b="1" dirty="0" smtClean="0">
                <a:solidFill>
                  <a:schemeClr val="tx1"/>
                </a:solidFill>
                <a:latin typeface="+mn-ea"/>
              </a:rPr>
              <a:t>に</a:t>
            </a:r>
            <a:r>
              <a:rPr kumimoji="1" lang="ja-JP" altLang="en-US" sz="1050" b="1" dirty="0" smtClean="0">
                <a:solidFill>
                  <a:srgbClr val="FF0000"/>
                </a:solidFill>
                <a:latin typeface="+mn-ea"/>
              </a:rPr>
              <a:t>９時間</a:t>
            </a:r>
            <a:r>
              <a:rPr kumimoji="1" lang="ja-JP" altLang="en-US" sz="1050" b="1" dirty="0">
                <a:solidFill>
                  <a:schemeClr val="tx1"/>
                </a:solidFill>
                <a:latin typeface="+mn-ea"/>
              </a:rPr>
              <a:t>連続休息時間確保・代償休息のセット</a:t>
            </a:r>
            <a:r>
              <a:rPr kumimoji="1" lang="en-US" altLang="ja-JP" sz="1050" b="1" dirty="0">
                <a:solidFill>
                  <a:schemeClr val="tx1"/>
                </a:solidFill>
                <a:latin typeface="+mn-ea"/>
              </a:rPr>
              <a:t>(</a:t>
            </a:r>
            <a:r>
              <a:rPr kumimoji="1" lang="ja-JP" altLang="en-US" sz="1050" b="1" dirty="0">
                <a:solidFill>
                  <a:schemeClr val="tx1"/>
                </a:solidFill>
                <a:latin typeface="+mn-ea"/>
              </a:rPr>
              <a:t>義務</a:t>
            </a:r>
            <a:r>
              <a:rPr kumimoji="1" lang="en-US" altLang="ja-JP" sz="1050" b="1" dirty="0">
                <a:solidFill>
                  <a:schemeClr val="tx1"/>
                </a:solidFill>
                <a:latin typeface="+mn-ea"/>
              </a:rPr>
              <a:t>)</a:t>
            </a:r>
          </a:p>
          <a:p>
            <a:endParaRPr kumimoji="1" lang="en-US" altLang="ja-JP" sz="1100" b="1" dirty="0">
              <a:solidFill>
                <a:schemeClr val="tx1"/>
              </a:solidFill>
            </a:endParaRPr>
          </a:p>
          <a:p>
            <a:endParaRPr kumimoji="1" lang="ja-JP" altLang="en-US" sz="1100" b="1" dirty="0">
              <a:solidFill>
                <a:schemeClr val="tx1"/>
              </a:solidFill>
            </a:endParaRPr>
          </a:p>
        </p:txBody>
      </p:sp>
      <p:sp>
        <p:nvSpPr>
          <p:cNvPr id="39" name="十字形 38"/>
          <p:cNvSpPr/>
          <p:nvPr/>
        </p:nvSpPr>
        <p:spPr>
          <a:xfrm>
            <a:off x="2269357" y="3900334"/>
            <a:ext cx="383423" cy="375443"/>
          </a:xfrm>
          <a:prstGeom prst="plus">
            <a:avLst>
              <a:gd name="adj" fmla="val 3797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57794" y="6627168"/>
            <a:ext cx="1835591" cy="230832"/>
          </a:xfrm>
          <a:prstGeom prst="rect">
            <a:avLst/>
          </a:prstGeom>
          <a:noFill/>
        </p:spPr>
        <p:txBody>
          <a:bodyPr wrap="square" rtlCol="0">
            <a:spAutoFit/>
          </a:bodyPr>
          <a:lstStyle/>
          <a:p>
            <a:r>
              <a:rPr kumimoji="1" lang="ja-JP" altLang="en-US" sz="900" dirty="0" smtClean="0">
                <a:latin typeface="+mn-ea"/>
              </a:rPr>
              <a:t>（厚生労働省資料を一部修正）</a:t>
            </a:r>
            <a:endParaRPr kumimoji="1" lang="ja-JP" altLang="en-US" sz="900" dirty="0">
              <a:latin typeface="+mn-ea"/>
            </a:endParaRPr>
          </a:p>
        </p:txBody>
      </p:sp>
      <p:sp>
        <p:nvSpPr>
          <p:cNvPr id="14" name="角丸四角形吹き出し 13"/>
          <p:cNvSpPr/>
          <p:nvPr/>
        </p:nvSpPr>
        <p:spPr>
          <a:xfrm>
            <a:off x="5494974" y="3980345"/>
            <a:ext cx="1339577" cy="1768927"/>
          </a:xfrm>
          <a:prstGeom prst="wedgeRoundRectCallout">
            <a:avLst>
              <a:gd name="adj1" fmla="val -138131"/>
              <a:gd name="adj2" fmla="val -84796"/>
              <a:gd name="adj3" fmla="val 16667"/>
            </a:avLst>
          </a:prstGeom>
          <a:gradFill>
            <a:gsLst>
              <a:gs pos="0">
                <a:schemeClr val="accent1">
                  <a:lumMod val="5000"/>
                  <a:lumOff val="95000"/>
                  <a:alpha val="0"/>
                </a:schemeClr>
              </a:gs>
              <a:gs pos="57000">
                <a:schemeClr val="accent4">
                  <a:lumMod val="20000"/>
                  <a:lumOff val="80000"/>
                  <a:alpha val="22000"/>
                </a:schemeClr>
              </a:gs>
              <a:gs pos="83000">
                <a:schemeClr val="accent4">
                  <a:lumMod val="60000"/>
                  <a:lumOff val="40000"/>
                </a:schemeClr>
              </a:gs>
              <a:gs pos="100000">
                <a:schemeClr val="accent4">
                  <a:lumMod val="60000"/>
                  <a:lumOff val="40000"/>
                </a:schemeClr>
              </a:gs>
            </a:gsLst>
            <a:lin ang="5400000" scaled="1"/>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000" b="1" dirty="0" smtClean="0">
                <a:solidFill>
                  <a:srgbClr val="FF0000"/>
                </a:solidFill>
                <a:latin typeface="+mn-ea"/>
              </a:rPr>
              <a:t>初期研修医</a:t>
            </a:r>
            <a:r>
              <a:rPr kumimoji="1" lang="ja-JP" altLang="en-US" sz="1000" b="1" dirty="0" smtClean="0">
                <a:solidFill>
                  <a:schemeClr val="tx1"/>
                </a:solidFill>
                <a:latin typeface="+mn-ea"/>
              </a:rPr>
              <a:t>は</a:t>
            </a:r>
            <a:r>
              <a:rPr kumimoji="1" lang="en-US" altLang="ja-JP" sz="1000" b="1" dirty="0" smtClean="0">
                <a:solidFill>
                  <a:schemeClr val="tx1"/>
                </a:solidFill>
                <a:latin typeface="+mn-ea"/>
              </a:rPr>
              <a:t>､</a:t>
            </a:r>
            <a:r>
              <a:rPr kumimoji="1" lang="ja-JP" altLang="en-US" sz="1000" b="1" dirty="0">
                <a:solidFill>
                  <a:schemeClr val="tx1"/>
                </a:solidFill>
                <a:latin typeface="+mn-ea"/>
              </a:rPr>
              <a:t>業務開始から</a:t>
            </a:r>
            <a:r>
              <a:rPr kumimoji="1" lang="en-US" altLang="ja-JP" sz="1000" b="1" dirty="0">
                <a:solidFill>
                  <a:srgbClr val="FF0000"/>
                </a:solidFill>
                <a:latin typeface="+mn-ea"/>
              </a:rPr>
              <a:t>24</a:t>
            </a:r>
            <a:r>
              <a:rPr kumimoji="1" lang="ja-JP" altLang="en-US" sz="1000" b="1" dirty="0">
                <a:solidFill>
                  <a:srgbClr val="FF0000"/>
                </a:solidFill>
                <a:latin typeface="+mn-ea"/>
              </a:rPr>
              <a:t>時間</a:t>
            </a:r>
            <a:r>
              <a:rPr kumimoji="1" lang="ja-JP" altLang="en-US" sz="1000" b="1" dirty="0">
                <a:solidFill>
                  <a:schemeClr val="tx1"/>
                </a:solidFill>
                <a:latin typeface="+mn-ea"/>
              </a:rPr>
              <a:t>経過まで</a:t>
            </a:r>
            <a:r>
              <a:rPr kumimoji="1" lang="ja-JP" altLang="en-US" sz="1000" b="1" dirty="0" smtClean="0">
                <a:solidFill>
                  <a:schemeClr val="tx1"/>
                </a:solidFill>
                <a:latin typeface="+mn-ea"/>
              </a:rPr>
              <a:t>に</a:t>
            </a:r>
            <a:r>
              <a:rPr kumimoji="1" lang="ja-JP" altLang="en-US" sz="1000" b="1" dirty="0" smtClean="0">
                <a:solidFill>
                  <a:srgbClr val="FF0000"/>
                </a:solidFill>
                <a:latin typeface="+mn-ea"/>
              </a:rPr>
              <a:t>９時間</a:t>
            </a:r>
            <a:r>
              <a:rPr kumimoji="1" lang="ja-JP" altLang="en-US" sz="1000" b="1" dirty="0">
                <a:solidFill>
                  <a:schemeClr val="tx1"/>
                </a:solidFill>
                <a:latin typeface="+mn-ea"/>
              </a:rPr>
              <a:t>連続休息時間確保・代償休息の</a:t>
            </a:r>
            <a:r>
              <a:rPr kumimoji="1" lang="ja-JP" altLang="en-US" sz="1000" b="1" dirty="0" smtClean="0">
                <a:solidFill>
                  <a:schemeClr val="tx1"/>
                </a:solidFill>
                <a:latin typeface="+mn-ea"/>
              </a:rPr>
              <a:t>セット</a:t>
            </a:r>
            <a:endParaRPr kumimoji="1" lang="ja-JP" altLang="en-US" sz="1000" b="1" dirty="0">
              <a:solidFill>
                <a:schemeClr val="tx1"/>
              </a:solidFill>
              <a:latin typeface="+mn-ea"/>
            </a:endParaRPr>
          </a:p>
        </p:txBody>
      </p:sp>
      <p:sp>
        <p:nvSpPr>
          <p:cNvPr id="16" name="線吹き出し 1 (枠付き) 15"/>
          <p:cNvSpPr/>
          <p:nvPr/>
        </p:nvSpPr>
        <p:spPr>
          <a:xfrm>
            <a:off x="4236400" y="5776054"/>
            <a:ext cx="841076" cy="658823"/>
          </a:xfrm>
          <a:prstGeom prst="borderCallout1">
            <a:avLst>
              <a:gd name="adj1" fmla="val 8922"/>
              <a:gd name="adj2" fmla="val 99194"/>
              <a:gd name="adj3" fmla="val -46158"/>
              <a:gd name="adj4" fmla="val 164824"/>
            </a:avLst>
          </a:pr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3211287" y="5690498"/>
            <a:ext cx="904827" cy="923330"/>
          </a:xfrm>
          <a:prstGeom prst="rect">
            <a:avLst/>
          </a:prstGeom>
          <a:noFill/>
          <a:ln>
            <a:solidFill>
              <a:srgbClr val="FF0000"/>
            </a:solidFill>
          </a:ln>
        </p:spPr>
        <p:txBody>
          <a:bodyPr wrap="square" rtlCol="0">
            <a:spAutoFit/>
          </a:bodyPr>
          <a:lstStyle/>
          <a:p>
            <a:r>
              <a:rPr kumimoji="1" lang="ja-JP" altLang="en-US" sz="900" dirty="0" smtClean="0">
                <a:latin typeface="+mn-ea"/>
              </a:rPr>
              <a:t>又</a:t>
            </a:r>
            <a:r>
              <a:rPr kumimoji="1" lang="ja-JP" altLang="en-US" sz="900" dirty="0">
                <a:latin typeface="+mn-ea"/>
              </a:rPr>
              <a:t>は業務開始から</a:t>
            </a:r>
            <a:r>
              <a:rPr kumimoji="1" lang="en-US" altLang="ja-JP" sz="900" dirty="0">
                <a:solidFill>
                  <a:srgbClr val="FF0000"/>
                </a:solidFill>
                <a:latin typeface="+mn-ea"/>
              </a:rPr>
              <a:t>46</a:t>
            </a:r>
            <a:r>
              <a:rPr kumimoji="1" lang="ja-JP" altLang="en-US" sz="900" dirty="0">
                <a:solidFill>
                  <a:srgbClr val="FF0000"/>
                </a:solidFill>
                <a:latin typeface="+mn-ea"/>
              </a:rPr>
              <a:t>時間</a:t>
            </a:r>
            <a:r>
              <a:rPr kumimoji="1" lang="ja-JP" altLang="en-US" sz="900" dirty="0">
                <a:latin typeface="+mn-ea"/>
              </a:rPr>
              <a:t>経過までに</a:t>
            </a:r>
            <a:r>
              <a:rPr kumimoji="1" lang="en-US" altLang="ja-JP" sz="900" dirty="0">
                <a:latin typeface="+mn-ea"/>
              </a:rPr>
              <a:t>､</a:t>
            </a:r>
            <a:r>
              <a:rPr kumimoji="1" lang="en-US" altLang="ja-JP" sz="900" dirty="0">
                <a:solidFill>
                  <a:srgbClr val="FF0000"/>
                </a:solidFill>
                <a:latin typeface="+mn-ea"/>
              </a:rPr>
              <a:t>18</a:t>
            </a:r>
            <a:r>
              <a:rPr kumimoji="1" lang="ja-JP" altLang="en-US" sz="900" dirty="0">
                <a:solidFill>
                  <a:srgbClr val="FF0000"/>
                </a:solidFill>
                <a:latin typeface="+mn-ea"/>
              </a:rPr>
              <a:t>時間</a:t>
            </a:r>
            <a:r>
              <a:rPr kumimoji="1" lang="ja-JP" altLang="en-US" sz="900" dirty="0">
                <a:latin typeface="+mn-ea"/>
              </a:rPr>
              <a:t>継続休息時間確保・代償休息</a:t>
            </a:r>
            <a:r>
              <a:rPr kumimoji="1" lang="ja-JP" altLang="en-US" sz="900" dirty="0" smtClean="0">
                <a:latin typeface="+mn-ea"/>
              </a:rPr>
              <a:t>セット</a:t>
            </a:r>
            <a:endParaRPr kumimoji="1" lang="ja-JP" altLang="en-US" sz="900" dirty="0">
              <a:latin typeface="+mn-ea"/>
            </a:endParaRPr>
          </a:p>
        </p:txBody>
      </p:sp>
      <p:cxnSp>
        <p:nvCxnSpPr>
          <p:cNvPr id="24" name="直線矢印コネクタ 23"/>
          <p:cNvCxnSpPr/>
          <p:nvPr/>
        </p:nvCxnSpPr>
        <p:spPr>
          <a:xfrm flipV="1">
            <a:off x="4072154" y="5519720"/>
            <a:ext cx="194985" cy="27261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flipV="1">
            <a:off x="4012028" y="5459118"/>
            <a:ext cx="0" cy="29015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9" name="十字形 58"/>
          <p:cNvSpPr/>
          <p:nvPr/>
        </p:nvSpPr>
        <p:spPr>
          <a:xfrm>
            <a:off x="3466046" y="3899280"/>
            <a:ext cx="383423" cy="375443"/>
          </a:xfrm>
          <a:prstGeom prst="plus">
            <a:avLst>
              <a:gd name="adj" fmla="val 3797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十字形 59"/>
          <p:cNvSpPr/>
          <p:nvPr/>
        </p:nvSpPr>
        <p:spPr>
          <a:xfrm>
            <a:off x="4442946" y="3909240"/>
            <a:ext cx="383423" cy="375443"/>
          </a:xfrm>
          <a:prstGeom prst="plus">
            <a:avLst>
              <a:gd name="adj" fmla="val 3797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十字形 60"/>
          <p:cNvSpPr/>
          <p:nvPr/>
        </p:nvSpPr>
        <p:spPr>
          <a:xfrm>
            <a:off x="7393781" y="3891690"/>
            <a:ext cx="383423" cy="375443"/>
          </a:xfrm>
          <a:prstGeom prst="plus">
            <a:avLst>
              <a:gd name="adj" fmla="val 3797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十字形 61"/>
          <p:cNvSpPr/>
          <p:nvPr/>
        </p:nvSpPr>
        <p:spPr>
          <a:xfrm>
            <a:off x="8460800" y="3896792"/>
            <a:ext cx="383423" cy="375443"/>
          </a:xfrm>
          <a:prstGeom prst="plus">
            <a:avLst>
              <a:gd name="adj" fmla="val 3797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1889861" y="5394469"/>
            <a:ext cx="1152065" cy="784830"/>
          </a:xfrm>
          <a:prstGeom prst="rect">
            <a:avLst/>
          </a:prstGeom>
          <a:noFill/>
          <a:ln>
            <a:solidFill>
              <a:srgbClr val="FF0000"/>
            </a:solidFill>
          </a:ln>
        </p:spPr>
        <p:txBody>
          <a:bodyPr wrap="square" rtlCol="0">
            <a:spAutoFit/>
          </a:bodyPr>
          <a:lstStyle/>
          <a:p>
            <a:r>
              <a:rPr kumimoji="1" lang="ja-JP" altLang="en-US" sz="900" dirty="0" smtClean="0">
                <a:latin typeface="+mn-ea"/>
              </a:rPr>
              <a:t>又は業務開始から</a:t>
            </a:r>
            <a:r>
              <a:rPr kumimoji="1" lang="en-US" altLang="ja-JP" sz="900" dirty="0" smtClean="0">
                <a:solidFill>
                  <a:srgbClr val="FF0000"/>
                </a:solidFill>
                <a:latin typeface="+mn-ea"/>
              </a:rPr>
              <a:t>46</a:t>
            </a:r>
            <a:r>
              <a:rPr kumimoji="1" lang="ja-JP" altLang="en-US" sz="900" dirty="0" smtClean="0">
                <a:solidFill>
                  <a:srgbClr val="FF0000"/>
                </a:solidFill>
                <a:latin typeface="+mn-ea"/>
              </a:rPr>
              <a:t>時間</a:t>
            </a:r>
            <a:r>
              <a:rPr kumimoji="1" lang="ja-JP" altLang="en-US" sz="900" dirty="0" smtClean="0">
                <a:latin typeface="+mn-ea"/>
              </a:rPr>
              <a:t>経過までに</a:t>
            </a:r>
            <a:r>
              <a:rPr kumimoji="1" lang="en-US" altLang="ja-JP" sz="900" dirty="0" smtClean="0">
                <a:latin typeface="+mn-ea"/>
              </a:rPr>
              <a:t>､</a:t>
            </a:r>
            <a:r>
              <a:rPr kumimoji="1" lang="en-US" altLang="ja-JP" sz="900" dirty="0" smtClean="0">
                <a:solidFill>
                  <a:srgbClr val="FF0000"/>
                </a:solidFill>
                <a:latin typeface="+mn-ea"/>
              </a:rPr>
              <a:t>18</a:t>
            </a:r>
            <a:r>
              <a:rPr kumimoji="1" lang="ja-JP" altLang="en-US" sz="900" dirty="0" smtClean="0">
                <a:solidFill>
                  <a:srgbClr val="FF0000"/>
                </a:solidFill>
                <a:latin typeface="+mn-ea"/>
              </a:rPr>
              <a:t>時間</a:t>
            </a:r>
            <a:r>
              <a:rPr kumimoji="1" lang="ja-JP" altLang="en-US" sz="900" dirty="0" smtClean="0">
                <a:latin typeface="+mn-ea"/>
              </a:rPr>
              <a:t>継続休息時間確保・代償休息セット</a:t>
            </a:r>
            <a:endParaRPr kumimoji="1" lang="ja-JP" altLang="en-US" sz="900" dirty="0">
              <a:latin typeface="+mn-ea"/>
            </a:endParaRPr>
          </a:p>
        </p:txBody>
      </p:sp>
      <p:sp>
        <p:nvSpPr>
          <p:cNvPr id="65" name="テキスト ボックス 64"/>
          <p:cNvSpPr txBox="1"/>
          <p:nvPr/>
        </p:nvSpPr>
        <p:spPr>
          <a:xfrm>
            <a:off x="5624418" y="5094499"/>
            <a:ext cx="1152065" cy="507831"/>
          </a:xfrm>
          <a:prstGeom prst="rect">
            <a:avLst/>
          </a:prstGeom>
          <a:noFill/>
          <a:ln>
            <a:solidFill>
              <a:srgbClr val="FF0000"/>
            </a:solidFill>
          </a:ln>
        </p:spPr>
        <p:txBody>
          <a:bodyPr wrap="square" rtlCol="0">
            <a:spAutoFit/>
          </a:bodyPr>
          <a:lstStyle/>
          <a:p>
            <a:r>
              <a:rPr kumimoji="1" lang="ja-JP" altLang="en-US" sz="900" dirty="0" smtClean="0">
                <a:latin typeface="+mn-ea"/>
              </a:rPr>
              <a:t>又</a:t>
            </a:r>
            <a:r>
              <a:rPr kumimoji="1" lang="ja-JP" altLang="en-US" sz="900" dirty="0">
                <a:latin typeface="+mn-ea"/>
              </a:rPr>
              <a:t>は勤務開始から</a:t>
            </a:r>
            <a:r>
              <a:rPr kumimoji="1" lang="en-US" altLang="ja-JP" sz="900" dirty="0">
                <a:solidFill>
                  <a:srgbClr val="FF0000"/>
                </a:solidFill>
                <a:latin typeface="+mn-ea"/>
              </a:rPr>
              <a:t>48</a:t>
            </a:r>
            <a:r>
              <a:rPr kumimoji="1" lang="ja-JP" altLang="en-US" sz="900" dirty="0">
                <a:solidFill>
                  <a:srgbClr val="FF0000"/>
                </a:solidFill>
                <a:latin typeface="+mn-ea"/>
              </a:rPr>
              <a:t>時間</a:t>
            </a:r>
            <a:r>
              <a:rPr kumimoji="1" lang="ja-JP" altLang="en-US" sz="900" dirty="0">
                <a:latin typeface="+mn-ea"/>
              </a:rPr>
              <a:t>経過まで</a:t>
            </a:r>
            <a:r>
              <a:rPr kumimoji="1" lang="ja-JP" altLang="en-US" sz="900" dirty="0" smtClean="0">
                <a:latin typeface="+mn-ea"/>
              </a:rPr>
              <a:t>に</a:t>
            </a:r>
            <a:r>
              <a:rPr kumimoji="1" lang="en-US" altLang="ja-JP" sz="900" dirty="0" smtClean="0">
                <a:solidFill>
                  <a:srgbClr val="FF0000"/>
                </a:solidFill>
                <a:latin typeface="+mn-ea"/>
              </a:rPr>
              <a:t>24</a:t>
            </a:r>
            <a:r>
              <a:rPr kumimoji="1" lang="ja-JP" altLang="en-US" sz="900" dirty="0">
                <a:solidFill>
                  <a:srgbClr val="FF0000"/>
                </a:solidFill>
                <a:latin typeface="+mn-ea"/>
              </a:rPr>
              <a:t>時間</a:t>
            </a:r>
            <a:r>
              <a:rPr kumimoji="1" lang="ja-JP" altLang="en-US" sz="900" dirty="0">
                <a:latin typeface="+mn-ea"/>
              </a:rPr>
              <a:t>継続休息</a:t>
            </a:r>
          </a:p>
        </p:txBody>
      </p:sp>
      <p:sp>
        <p:nvSpPr>
          <p:cNvPr id="10" name="テキスト ボックス 9"/>
          <p:cNvSpPr txBox="1"/>
          <p:nvPr/>
        </p:nvSpPr>
        <p:spPr>
          <a:xfrm>
            <a:off x="4648839" y="6204045"/>
            <a:ext cx="420387" cy="215444"/>
          </a:xfrm>
          <a:prstGeom prst="rect">
            <a:avLst/>
          </a:prstGeom>
          <a:noFill/>
        </p:spPr>
        <p:txBody>
          <a:bodyPr wrap="square" rtlCol="0">
            <a:spAutoFit/>
          </a:bodyPr>
          <a:lstStyle/>
          <a:p>
            <a:r>
              <a:rPr kumimoji="1" lang="en-US" altLang="ja-JP" sz="800" dirty="0" smtClean="0">
                <a:latin typeface="ＭＳ 明朝" panose="02020609040205080304" pitchFamily="17" charset="-128"/>
                <a:ea typeface="ＭＳ 明朝" panose="02020609040205080304" pitchFamily="17" charset="-128"/>
              </a:rPr>
              <a:t>※</a:t>
            </a:r>
            <a:r>
              <a:rPr kumimoji="1" lang="ja-JP" altLang="en-US" sz="800" dirty="0" smtClean="0">
                <a:latin typeface="ＭＳ 明朝" panose="02020609040205080304" pitchFamily="17" charset="-128"/>
                <a:ea typeface="ＭＳ 明朝" panose="02020609040205080304" pitchFamily="17" charset="-128"/>
              </a:rPr>
              <a:t>２</a:t>
            </a:r>
            <a:endParaRPr kumimoji="1" lang="ja-JP" altLang="en-US" sz="800" dirty="0">
              <a:latin typeface="ＭＳ 明朝" panose="02020609040205080304" pitchFamily="17" charset="-128"/>
              <a:ea typeface="ＭＳ 明朝" panose="02020609040205080304" pitchFamily="17" charset="-128"/>
            </a:endParaRPr>
          </a:p>
        </p:txBody>
      </p:sp>
      <p:sp>
        <p:nvSpPr>
          <p:cNvPr id="66" name="テキスト ボックス 65"/>
          <p:cNvSpPr txBox="1"/>
          <p:nvPr/>
        </p:nvSpPr>
        <p:spPr>
          <a:xfrm>
            <a:off x="2577822" y="6561644"/>
            <a:ext cx="420387" cy="215444"/>
          </a:xfrm>
          <a:prstGeom prst="rect">
            <a:avLst/>
          </a:prstGeom>
          <a:noFill/>
        </p:spPr>
        <p:txBody>
          <a:bodyPr wrap="square" rtlCol="0">
            <a:spAutoFit/>
          </a:bodyPr>
          <a:lstStyle/>
          <a:p>
            <a:r>
              <a:rPr kumimoji="1" lang="en-US" altLang="ja-JP" sz="800" dirty="0" smtClean="0">
                <a:latin typeface="ＭＳ 明朝" panose="02020609040205080304" pitchFamily="17" charset="-128"/>
                <a:ea typeface="ＭＳ 明朝" panose="02020609040205080304" pitchFamily="17" charset="-128"/>
              </a:rPr>
              <a:t>※</a:t>
            </a:r>
            <a:r>
              <a:rPr kumimoji="1" lang="ja-JP" altLang="en-US" sz="800" dirty="0" smtClean="0">
                <a:latin typeface="ＭＳ 明朝" panose="02020609040205080304" pitchFamily="17" charset="-128"/>
                <a:ea typeface="ＭＳ 明朝" panose="02020609040205080304" pitchFamily="17" charset="-128"/>
              </a:rPr>
              <a:t>１</a:t>
            </a:r>
            <a:endParaRPr kumimoji="1" lang="ja-JP" altLang="en-US" sz="800" dirty="0">
              <a:latin typeface="ＭＳ 明朝" panose="02020609040205080304" pitchFamily="17" charset="-128"/>
              <a:ea typeface="ＭＳ 明朝" panose="02020609040205080304" pitchFamily="17" charset="-128"/>
            </a:endParaRPr>
          </a:p>
        </p:txBody>
      </p:sp>
      <p:sp>
        <p:nvSpPr>
          <p:cNvPr id="67" name="テキスト ボックス 66"/>
          <p:cNvSpPr txBox="1"/>
          <p:nvPr/>
        </p:nvSpPr>
        <p:spPr>
          <a:xfrm>
            <a:off x="7442874" y="6179299"/>
            <a:ext cx="420387" cy="215444"/>
          </a:xfrm>
          <a:prstGeom prst="rect">
            <a:avLst/>
          </a:prstGeom>
          <a:noFill/>
        </p:spPr>
        <p:txBody>
          <a:bodyPr wrap="square" rtlCol="0">
            <a:spAutoFit/>
          </a:bodyPr>
          <a:lstStyle/>
          <a:p>
            <a:r>
              <a:rPr kumimoji="1" lang="en-US" altLang="ja-JP" sz="800" dirty="0" smtClean="0">
                <a:latin typeface="ＭＳ 明朝" panose="02020609040205080304" pitchFamily="17" charset="-128"/>
                <a:ea typeface="ＭＳ 明朝" panose="02020609040205080304" pitchFamily="17" charset="-128"/>
              </a:rPr>
              <a:t>※</a:t>
            </a:r>
            <a:r>
              <a:rPr kumimoji="1" lang="ja-JP" altLang="en-US" sz="800" dirty="0" smtClean="0">
                <a:latin typeface="ＭＳ 明朝" panose="02020609040205080304" pitchFamily="17" charset="-128"/>
                <a:ea typeface="ＭＳ 明朝" panose="02020609040205080304" pitchFamily="17" charset="-128"/>
              </a:rPr>
              <a:t>１</a:t>
            </a:r>
            <a:endParaRPr kumimoji="1" lang="ja-JP" altLang="en-US" sz="8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6211368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直線コネクタ 21"/>
          <p:cNvCxnSpPr/>
          <p:nvPr/>
        </p:nvCxnSpPr>
        <p:spPr>
          <a:xfrm>
            <a:off x="1505068" y="688769"/>
            <a:ext cx="51116" cy="55359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0" y="1495"/>
            <a:ext cx="9144000" cy="365940"/>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r>
              <a:rPr lang="ja-JP" altLang="en-US" sz="2000" b="1" dirty="0" smtClean="0">
                <a:latin typeface="ＭＳ ゴシック" panose="020B0609070205080204" pitchFamily="49" charset="-128"/>
                <a:ea typeface="ＭＳ ゴシック" panose="020B0609070205080204" pitchFamily="49" charset="-128"/>
              </a:rPr>
              <a:t>　　　　　２０２４年</a:t>
            </a:r>
            <a:r>
              <a:rPr lang="ja-JP" altLang="en-US" sz="2000" b="1" dirty="0">
                <a:latin typeface="ＭＳ ゴシック" panose="020B0609070205080204" pitchFamily="49" charset="-128"/>
                <a:ea typeface="ＭＳ ゴシック" panose="020B0609070205080204" pitchFamily="49" charset="-128"/>
              </a:rPr>
              <a:t>４月に向けた</a:t>
            </a:r>
            <a:r>
              <a:rPr lang="ja-JP" altLang="en-US" sz="2000" b="1" dirty="0" smtClean="0">
                <a:latin typeface="ＭＳ ゴシック" panose="020B0609070205080204" pitchFamily="49" charset="-128"/>
                <a:ea typeface="ＭＳ ゴシック" panose="020B0609070205080204" pitchFamily="49" charset="-128"/>
              </a:rPr>
              <a:t>スケジュール　　　</a:t>
            </a:r>
            <a:endParaRPr lang="ja-JP" altLang="en-US" sz="2000" b="1" dirty="0">
              <a:latin typeface="ＭＳ ゴシック" panose="020B0609070205080204" pitchFamily="49" charset="-128"/>
              <a:ea typeface="ＭＳ ゴシック" panose="020B0609070205080204" pitchFamily="49" charset="-128"/>
            </a:endParaRPr>
          </a:p>
        </p:txBody>
      </p:sp>
      <p:cxnSp>
        <p:nvCxnSpPr>
          <p:cNvPr id="4" name="直線矢印コネクタ 3"/>
          <p:cNvCxnSpPr/>
          <p:nvPr/>
        </p:nvCxnSpPr>
        <p:spPr>
          <a:xfrm flipV="1">
            <a:off x="0" y="647205"/>
            <a:ext cx="9084623" cy="4156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234718" y="411770"/>
            <a:ext cx="8849905" cy="276999"/>
          </a:xfrm>
          <a:prstGeom prst="rect">
            <a:avLst/>
          </a:prstGeom>
          <a:noFill/>
          <a:ln>
            <a:noFill/>
          </a:ln>
        </p:spPr>
        <p:txBody>
          <a:bodyPr wrap="square" rtlCol="0" anchor="ctr" anchorCtr="0">
            <a:spAutoFit/>
          </a:bodyPr>
          <a:lstStyle/>
          <a:p>
            <a:r>
              <a:rPr kumimoji="1" lang="en-US" altLang="ja-JP" sz="1200" b="1" dirty="0" smtClean="0">
                <a:latin typeface="+mn-ea"/>
              </a:rPr>
              <a:t>2021</a:t>
            </a:r>
            <a:r>
              <a:rPr kumimoji="1" lang="ja-JP" altLang="en-US" sz="1200" b="1" dirty="0" smtClean="0">
                <a:latin typeface="+mn-ea"/>
              </a:rPr>
              <a:t>年度 　　　　</a:t>
            </a:r>
            <a:r>
              <a:rPr kumimoji="1" lang="en-US" altLang="ja-JP" sz="1200" b="1" dirty="0" smtClean="0">
                <a:latin typeface="+mn-ea"/>
              </a:rPr>
              <a:t>2022</a:t>
            </a:r>
            <a:r>
              <a:rPr kumimoji="1" lang="ja-JP" altLang="en-US" sz="1200" b="1" dirty="0" smtClean="0">
                <a:latin typeface="+mn-ea"/>
              </a:rPr>
              <a:t>年度　　　　　　　　　　　　</a:t>
            </a:r>
            <a:r>
              <a:rPr kumimoji="1" lang="en-US" altLang="ja-JP" sz="1200" b="1" dirty="0" smtClean="0">
                <a:latin typeface="+mn-ea"/>
              </a:rPr>
              <a:t>2023</a:t>
            </a:r>
            <a:r>
              <a:rPr kumimoji="1" lang="ja-JP" altLang="en-US" sz="1200" b="1" dirty="0" smtClean="0">
                <a:latin typeface="+mn-ea"/>
              </a:rPr>
              <a:t>年度　　　　　　　　　　　　　</a:t>
            </a:r>
            <a:r>
              <a:rPr kumimoji="1" lang="en-US" altLang="ja-JP" sz="1200" b="1" dirty="0" smtClean="0">
                <a:latin typeface="+mn-ea"/>
              </a:rPr>
              <a:t>2024</a:t>
            </a:r>
            <a:r>
              <a:rPr kumimoji="1" lang="ja-JP" altLang="en-US" sz="1200" b="1" dirty="0" smtClean="0">
                <a:latin typeface="+mn-ea"/>
              </a:rPr>
              <a:t>年度</a:t>
            </a:r>
            <a:endParaRPr kumimoji="1" lang="ja-JP" altLang="en-US" sz="1200" b="1" dirty="0">
              <a:latin typeface="+mn-ea"/>
            </a:endParaRPr>
          </a:p>
        </p:txBody>
      </p:sp>
      <p:sp>
        <p:nvSpPr>
          <p:cNvPr id="6" name="右矢印 5"/>
          <p:cNvSpPr/>
          <p:nvPr/>
        </p:nvSpPr>
        <p:spPr>
          <a:xfrm>
            <a:off x="47501" y="6454239"/>
            <a:ext cx="9037122" cy="362196"/>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rPr>
              <a:t>労務</a:t>
            </a:r>
            <a:r>
              <a:rPr kumimoji="1" lang="ja-JP" altLang="en-US" sz="1100" b="1" dirty="0">
                <a:solidFill>
                  <a:schemeClr val="tx1"/>
                </a:solidFill>
              </a:rPr>
              <a:t>管理の一層の適正化・タスクシフト／シェアの推進の取組み</a:t>
            </a:r>
          </a:p>
        </p:txBody>
      </p:sp>
      <p:sp>
        <p:nvSpPr>
          <p:cNvPr id="9" name="テキスト ボックス 8"/>
          <p:cNvSpPr txBox="1"/>
          <p:nvPr/>
        </p:nvSpPr>
        <p:spPr>
          <a:xfrm>
            <a:off x="6628754" y="5867447"/>
            <a:ext cx="2475318" cy="530915"/>
          </a:xfrm>
          <a:prstGeom prst="rect">
            <a:avLst/>
          </a:prstGeom>
          <a:noFill/>
        </p:spPr>
        <p:txBody>
          <a:bodyPr wrap="square" rtlCol="0">
            <a:spAutoFit/>
          </a:bodyPr>
          <a:lstStyle/>
          <a:p>
            <a:r>
              <a:rPr kumimoji="1" lang="en-US" altLang="ja-JP" sz="950" dirty="0" smtClean="0">
                <a:latin typeface="+mn-ea"/>
              </a:rPr>
              <a:t>※</a:t>
            </a:r>
            <a:r>
              <a:rPr kumimoji="1" lang="ja-JP" altLang="en-US" sz="950" dirty="0" smtClean="0">
                <a:latin typeface="+mn-ea"/>
              </a:rPr>
              <a:t>一</a:t>
            </a:r>
            <a:r>
              <a:rPr kumimoji="1" lang="ja-JP" altLang="en-US" sz="950" dirty="0">
                <a:latin typeface="+mn-ea"/>
              </a:rPr>
              <a:t>医療機関は一つ又は複数の水準の</a:t>
            </a:r>
            <a:r>
              <a:rPr kumimoji="1" lang="ja-JP" altLang="en-US" sz="950" dirty="0" smtClean="0">
                <a:latin typeface="+mn-ea"/>
              </a:rPr>
              <a:t>指定</a:t>
            </a:r>
            <a:endParaRPr kumimoji="1" lang="en-US" altLang="ja-JP" sz="950" dirty="0" smtClean="0">
              <a:latin typeface="+mn-ea"/>
            </a:endParaRPr>
          </a:p>
          <a:p>
            <a:r>
              <a:rPr kumimoji="1" lang="en-US" altLang="ja-JP" sz="950" dirty="0" smtClean="0">
                <a:latin typeface="+mn-ea"/>
              </a:rPr>
              <a:t>※</a:t>
            </a:r>
            <a:r>
              <a:rPr kumimoji="1" lang="ja-JP" altLang="en-US" sz="950" dirty="0" smtClean="0">
                <a:latin typeface="+mn-ea"/>
              </a:rPr>
              <a:t>特例</a:t>
            </a:r>
            <a:r>
              <a:rPr kumimoji="1" lang="ja-JP" altLang="en-US" sz="950" dirty="0">
                <a:latin typeface="+mn-ea"/>
              </a:rPr>
              <a:t>水準は、指定の対象となった業務に</a:t>
            </a:r>
          </a:p>
          <a:p>
            <a:r>
              <a:rPr kumimoji="1" lang="ja-JP" altLang="en-US" sz="950" dirty="0" smtClean="0">
                <a:latin typeface="+mn-ea"/>
              </a:rPr>
              <a:t>　従事</a:t>
            </a:r>
            <a:r>
              <a:rPr kumimoji="1" lang="ja-JP" altLang="en-US" sz="950" dirty="0">
                <a:latin typeface="+mn-ea"/>
              </a:rPr>
              <a:t>する医師に適用される。</a:t>
            </a:r>
          </a:p>
        </p:txBody>
      </p:sp>
      <p:sp>
        <p:nvSpPr>
          <p:cNvPr id="11" name="テキスト ボックス 10"/>
          <p:cNvSpPr txBox="1"/>
          <p:nvPr/>
        </p:nvSpPr>
        <p:spPr>
          <a:xfrm>
            <a:off x="6705150" y="3186753"/>
            <a:ext cx="2210274" cy="461665"/>
          </a:xfrm>
          <a:prstGeom prst="rect">
            <a:avLst/>
          </a:prstGeom>
          <a:noFill/>
        </p:spPr>
        <p:txBody>
          <a:bodyPr wrap="square" rtlCol="0">
            <a:spAutoFit/>
          </a:bodyPr>
          <a:lstStyle/>
          <a:p>
            <a:pPr algn="ctr"/>
            <a:r>
              <a:rPr kumimoji="1" lang="ja-JP" altLang="en-US" sz="1200" b="1" dirty="0" smtClean="0"/>
              <a:t>特例</a:t>
            </a:r>
            <a:r>
              <a:rPr kumimoji="1" lang="ja-JP" altLang="en-US" sz="1200" b="1" dirty="0"/>
              <a:t>水準の</a:t>
            </a:r>
            <a:r>
              <a:rPr kumimoji="1" lang="ja-JP" altLang="en-US" sz="1200" b="1" dirty="0" smtClean="0"/>
              <a:t>指定を</a:t>
            </a:r>
            <a:r>
              <a:rPr kumimoji="1" lang="ja-JP" altLang="en-US" sz="1200" b="1" dirty="0"/>
              <a:t>受けた</a:t>
            </a:r>
          </a:p>
          <a:p>
            <a:pPr algn="ctr"/>
            <a:r>
              <a:rPr kumimoji="1" lang="ja-JP" altLang="en-US" sz="1200" b="1" dirty="0" smtClean="0"/>
              <a:t>医療機関</a:t>
            </a:r>
            <a:endParaRPr kumimoji="1" lang="ja-JP" altLang="en-US" sz="1200" b="1" dirty="0"/>
          </a:p>
        </p:txBody>
      </p:sp>
      <p:sp>
        <p:nvSpPr>
          <p:cNvPr id="12" name="テキスト ボックス 11"/>
          <p:cNvSpPr txBox="1"/>
          <p:nvPr/>
        </p:nvSpPr>
        <p:spPr>
          <a:xfrm>
            <a:off x="6574972" y="688769"/>
            <a:ext cx="2996540" cy="430887"/>
          </a:xfrm>
          <a:prstGeom prst="rect">
            <a:avLst/>
          </a:prstGeom>
          <a:noFill/>
        </p:spPr>
        <p:txBody>
          <a:bodyPr wrap="square" rtlCol="0">
            <a:spAutoFit/>
          </a:bodyPr>
          <a:lstStyle/>
          <a:p>
            <a:r>
              <a:rPr kumimoji="1" lang="ja-JP" altLang="en-US" sz="1100" b="1" dirty="0" smtClean="0">
                <a:latin typeface="+mn-ea"/>
              </a:rPr>
              <a:t>時間外</a:t>
            </a:r>
            <a:r>
              <a:rPr kumimoji="1" lang="ja-JP" altLang="en-US" sz="1100" b="1" dirty="0">
                <a:latin typeface="+mn-ea"/>
              </a:rPr>
              <a:t>労働</a:t>
            </a:r>
            <a:r>
              <a:rPr kumimoji="1" lang="ja-JP" altLang="en-US" sz="1100" b="1" dirty="0" smtClean="0">
                <a:latin typeface="+mn-ea"/>
              </a:rPr>
              <a:t>が年</a:t>
            </a:r>
            <a:r>
              <a:rPr kumimoji="1" lang="en-US" altLang="ja-JP" sz="1100" b="1" dirty="0" smtClean="0">
                <a:latin typeface="+mn-ea"/>
              </a:rPr>
              <a:t>960</a:t>
            </a:r>
            <a:r>
              <a:rPr kumimoji="1" lang="ja-JP" altLang="en-US" sz="1100" b="1" dirty="0" smtClean="0">
                <a:latin typeface="+mn-ea"/>
              </a:rPr>
              <a:t>時間</a:t>
            </a:r>
            <a:r>
              <a:rPr kumimoji="1" lang="ja-JP" altLang="en-US" sz="1100" b="1" dirty="0">
                <a:latin typeface="+mn-ea"/>
              </a:rPr>
              <a:t>以下</a:t>
            </a:r>
            <a:r>
              <a:rPr kumimoji="1" lang="ja-JP" altLang="en-US" sz="1100" b="1" dirty="0" smtClean="0">
                <a:latin typeface="+mn-ea"/>
              </a:rPr>
              <a:t>の医師</a:t>
            </a:r>
            <a:endParaRPr kumimoji="1" lang="en-US" altLang="ja-JP" sz="1100" b="1" dirty="0" smtClean="0">
              <a:latin typeface="+mn-ea"/>
            </a:endParaRPr>
          </a:p>
          <a:p>
            <a:r>
              <a:rPr kumimoji="1" lang="ja-JP" altLang="en-US" sz="1100" b="1" dirty="0" smtClean="0">
                <a:latin typeface="+mn-ea"/>
              </a:rPr>
              <a:t>のみ</a:t>
            </a:r>
            <a:r>
              <a:rPr kumimoji="1" lang="ja-JP" altLang="en-US" sz="1100" b="1" dirty="0">
                <a:latin typeface="+mn-ea"/>
              </a:rPr>
              <a:t>の医療機関は都道府県の指定不要</a:t>
            </a:r>
          </a:p>
        </p:txBody>
      </p:sp>
      <p:sp>
        <p:nvSpPr>
          <p:cNvPr id="13" name="大かっこ 12"/>
          <p:cNvSpPr/>
          <p:nvPr/>
        </p:nvSpPr>
        <p:spPr>
          <a:xfrm>
            <a:off x="6673932" y="3325282"/>
            <a:ext cx="2384963" cy="3045830"/>
          </a:xfrm>
          <a:prstGeom prst="bracketPair">
            <a:avLst>
              <a:gd name="adj" fmla="val 509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endParaRPr kumimoji="1" lang="ja-JP" altLang="en-US" sz="1000" b="1" dirty="0">
              <a:latin typeface="+mn-ea"/>
            </a:endParaRPr>
          </a:p>
        </p:txBody>
      </p:sp>
      <p:cxnSp>
        <p:nvCxnSpPr>
          <p:cNvPr id="15" name="直線コネクタ 14"/>
          <p:cNvCxnSpPr/>
          <p:nvPr/>
        </p:nvCxnSpPr>
        <p:spPr>
          <a:xfrm>
            <a:off x="6574972" y="411770"/>
            <a:ext cx="0" cy="604246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右矢印 2"/>
          <p:cNvSpPr/>
          <p:nvPr/>
        </p:nvSpPr>
        <p:spPr>
          <a:xfrm>
            <a:off x="6736367" y="3438513"/>
            <a:ext cx="2272708" cy="1631947"/>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6687894" y="3872059"/>
            <a:ext cx="1854833" cy="823302"/>
          </a:xfrm>
          <a:prstGeom prst="rect">
            <a:avLst/>
          </a:prstGeom>
          <a:noFill/>
        </p:spPr>
        <p:txBody>
          <a:bodyPr wrap="square" rtlCol="0">
            <a:spAutoFit/>
          </a:bodyPr>
          <a:lstStyle/>
          <a:p>
            <a:r>
              <a:rPr kumimoji="1" lang="ja-JP" altLang="en-US" sz="950" dirty="0" smtClean="0">
                <a:latin typeface="+mn-ea"/>
              </a:rPr>
              <a:t>⇒時短</a:t>
            </a:r>
            <a:r>
              <a:rPr kumimoji="1" lang="ja-JP" altLang="en-US" sz="950" dirty="0">
                <a:latin typeface="+mn-ea"/>
              </a:rPr>
              <a:t>計画に基づく取組み</a:t>
            </a:r>
          </a:p>
          <a:p>
            <a:r>
              <a:rPr kumimoji="1" lang="ja-JP" altLang="en-US" sz="950" dirty="0" smtClean="0">
                <a:latin typeface="+mn-ea"/>
              </a:rPr>
              <a:t>⇒特例</a:t>
            </a:r>
            <a:r>
              <a:rPr kumimoji="1" lang="ja-JP" altLang="en-US" sz="950" dirty="0">
                <a:latin typeface="+mn-ea"/>
              </a:rPr>
              <a:t>水準適用者への追加的</a:t>
            </a:r>
          </a:p>
          <a:p>
            <a:r>
              <a:rPr kumimoji="1" lang="ja-JP" altLang="en-US" sz="950" dirty="0" smtClean="0">
                <a:latin typeface="+mn-ea"/>
              </a:rPr>
              <a:t>　健康</a:t>
            </a:r>
            <a:r>
              <a:rPr kumimoji="1" lang="ja-JP" altLang="en-US" sz="950" dirty="0">
                <a:latin typeface="+mn-ea"/>
              </a:rPr>
              <a:t>確保措置</a:t>
            </a:r>
          </a:p>
          <a:p>
            <a:r>
              <a:rPr kumimoji="1" lang="ja-JP" altLang="en-US" sz="950" dirty="0" smtClean="0">
                <a:latin typeface="+mn-ea"/>
              </a:rPr>
              <a:t>⇒定期的</a:t>
            </a:r>
            <a:r>
              <a:rPr kumimoji="1" lang="ja-JP" altLang="en-US" sz="950" dirty="0">
                <a:latin typeface="+mn-ea"/>
              </a:rPr>
              <a:t>な時短計画の</a:t>
            </a:r>
            <a:r>
              <a:rPr kumimoji="1" lang="ja-JP" altLang="en-US" sz="950" dirty="0" smtClean="0">
                <a:latin typeface="+mn-ea"/>
              </a:rPr>
              <a:t>見直し、</a:t>
            </a:r>
            <a:endParaRPr kumimoji="1" lang="en-US" altLang="ja-JP" sz="950" dirty="0" smtClean="0">
              <a:latin typeface="+mn-ea"/>
            </a:endParaRPr>
          </a:p>
          <a:p>
            <a:r>
              <a:rPr kumimoji="1" lang="ja-JP" altLang="en-US" sz="950" dirty="0" smtClean="0">
                <a:latin typeface="+mn-ea"/>
              </a:rPr>
              <a:t>　評価受審</a:t>
            </a:r>
            <a:endParaRPr kumimoji="1" lang="ja-JP" altLang="en-US" sz="950" dirty="0">
              <a:latin typeface="+mn-ea"/>
            </a:endParaRPr>
          </a:p>
        </p:txBody>
      </p:sp>
      <p:sp>
        <p:nvSpPr>
          <p:cNvPr id="18" name="角丸四角形 17"/>
          <p:cNvSpPr/>
          <p:nvPr/>
        </p:nvSpPr>
        <p:spPr>
          <a:xfrm>
            <a:off x="6787006" y="5540288"/>
            <a:ext cx="954156" cy="301013"/>
          </a:xfrm>
          <a:prstGeom prst="roundRect">
            <a:avLst/>
          </a:prstGeom>
          <a:no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rPr>
              <a:t>Ｃ－１水準</a:t>
            </a:r>
            <a:endParaRPr kumimoji="1" lang="ja-JP" altLang="en-US" sz="1100" b="1" dirty="0">
              <a:solidFill>
                <a:schemeClr val="tx1"/>
              </a:solidFill>
            </a:endParaRPr>
          </a:p>
        </p:txBody>
      </p:sp>
      <p:sp>
        <p:nvSpPr>
          <p:cNvPr id="19" name="角丸四角形 18"/>
          <p:cNvSpPr/>
          <p:nvPr/>
        </p:nvSpPr>
        <p:spPr>
          <a:xfrm>
            <a:off x="7992484" y="5546445"/>
            <a:ext cx="954156" cy="301013"/>
          </a:xfrm>
          <a:prstGeom prst="roundRect">
            <a:avLst/>
          </a:prstGeom>
          <a:no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rPr>
              <a:t>Ｃ－２水準</a:t>
            </a:r>
            <a:endParaRPr kumimoji="1" lang="ja-JP" altLang="en-US" sz="1100" b="1" dirty="0">
              <a:solidFill>
                <a:schemeClr val="tx1"/>
              </a:solidFill>
            </a:endParaRPr>
          </a:p>
        </p:txBody>
      </p:sp>
      <p:sp>
        <p:nvSpPr>
          <p:cNvPr id="20" name="ホームベース 19"/>
          <p:cNvSpPr/>
          <p:nvPr/>
        </p:nvSpPr>
        <p:spPr>
          <a:xfrm>
            <a:off x="1035049" y="840002"/>
            <a:ext cx="5440964" cy="614384"/>
          </a:xfrm>
          <a:prstGeom prst="homePlat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cxnSp>
        <p:nvCxnSpPr>
          <p:cNvPr id="24" name="直線コネクタ 23"/>
          <p:cNvCxnSpPr/>
          <p:nvPr/>
        </p:nvCxnSpPr>
        <p:spPr>
          <a:xfrm>
            <a:off x="3947254" y="688769"/>
            <a:ext cx="51116" cy="55359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6551703" y="6646"/>
            <a:ext cx="2127213" cy="369332"/>
          </a:xfrm>
          <a:prstGeom prst="rect">
            <a:avLst/>
          </a:prstGeom>
          <a:solidFill>
            <a:schemeClr val="bg1"/>
          </a:solidFill>
          <a:ln w="12700">
            <a:solidFill>
              <a:srgbClr val="FF0000"/>
            </a:solidFill>
          </a:ln>
        </p:spPr>
        <p:txBody>
          <a:bodyPr wrap="square" rtlCol="0">
            <a:spAutoFit/>
          </a:bodyPr>
          <a:lstStyle/>
          <a:p>
            <a:r>
              <a:rPr kumimoji="1" lang="ja-JP" altLang="en-US" sz="900" b="1" dirty="0" smtClean="0">
                <a:latin typeface="+mn-ea"/>
              </a:rPr>
              <a:t>医師についての時間外労働の上限規制</a:t>
            </a:r>
            <a:endParaRPr kumimoji="1" lang="en-US" altLang="ja-JP" sz="900" b="1" dirty="0" smtClean="0">
              <a:latin typeface="+mn-ea"/>
            </a:endParaRPr>
          </a:p>
          <a:p>
            <a:r>
              <a:rPr kumimoji="1" lang="ja-JP" altLang="en-US" sz="900" b="1" dirty="0" smtClean="0">
                <a:latin typeface="+mn-ea"/>
              </a:rPr>
              <a:t>の運用開始（改正労働基準法の施行）</a:t>
            </a:r>
            <a:endParaRPr kumimoji="1" lang="ja-JP" altLang="en-US" sz="900" b="1" dirty="0">
              <a:latin typeface="+mn-ea"/>
            </a:endParaRPr>
          </a:p>
        </p:txBody>
      </p:sp>
      <p:sp>
        <p:nvSpPr>
          <p:cNvPr id="27" name="テキスト ボックス 26"/>
          <p:cNvSpPr txBox="1"/>
          <p:nvPr/>
        </p:nvSpPr>
        <p:spPr>
          <a:xfrm>
            <a:off x="1829129" y="4465624"/>
            <a:ext cx="2601987" cy="400110"/>
          </a:xfrm>
          <a:prstGeom prst="rect">
            <a:avLst/>
          </a:prstGeom>
          <a:noFill/>
        </p:spPr>
        <p:txBody>
          <a:bodyPr wrap="square" rtlCol="0">
            <a:spAutoFit/>
          </a:bodyPr>
          <a:lstStyle/>
          <a:p>
            <a:r>
              <a:rPr kumimoji="1" lang="en-US" altLang="ja-JP" sz="1000" dirty="0" smtClean="0">
                <a:latin typeface="+mn-ea"/>
              </a:rPr>
              <a:t>※</a:t>
            </a:r>
            <a:r>
              <a:rPr kumimoji="1" lang="ja-JP" altLang="en-US" sz="1000" dirty="0" smtClean="0">
                <a:latin typeface="+mn-ea"/>
              </a:rPr>
              <a:t>都道府県</a:t>
            </a:r>
            <a:r>
              <a:rPr kumimoji="1" lang="ja-JP" altLang="en-US" sz="1000" dirty="0">
                <a:latin typeface="+mn-ea"/>
              </a:rPr>
              <a:t>の指定に</a:t>
            </a:r>
            <a:r>
              <a:rPr kumimoji="1" lang="ja-JP" altLang="en-US" sz="1000" dirty="0" smtClean="0">
                <a:latin typeface="+mn-ea"/>
              </a:rPr>
              <a:t>関する事前</a:t>
            </a:r>
            <a:endParaRPr kumimoji="1" lang="en-US" altLang="ja-JP" sz="1000" dirty="0" smtClean="0">
              <a:latin typeface="+mn-ea"/>
            </a:endParaRPr>
          </a:p>
          <a:p>
            <a:r>
              <a:rPr kumimoji="1" lang="ja-JP" altLang="en-US" sz="1000" dirty="0" smtClean="0">
                <a:latin typeface="+mn-ea"/>
              </a:rPr>
              <a:t>　準備</a:t>
            </a:r>
            <a:r>
              <a:rPr kumimoji="1" lang="ja-JP" altLang="en-US" sz="1000" dirty="0">
                <a:latin typeface="+mn-ea"/>
              </a:rPr>
              <a:t>規定</a:t>
            </a:r>
            <a:r>
              <a:rPr kumimoji="1" lang="ja-JP" altLang="en-US" sz="1000" dirty="0" smtClean="0">
                <a:latin typeface="+mn-ea"/>
              </a:rPr>
              <a:t>は</a:t>
            </a:r>
            <a:r>
              <a:rPr kumimoji="1" lang="en-US" altLang="ja-JP" sz="1000" dirty="0" smtClean="0">
                <a:latin typeface="+mn-ea"/>
              </a:rPr>
              <a:t>2022</a:t>
            </a:r>
            <a:r>
              <a:rPr kumimoji="1" lang="ja-JP" altLang="en-US" sz="1000" dirty="0" smtClean="0">
                <a:latin typeface="+mn-ea"/>
              </a:rPr>
              <a:t>年</a:t>
            </a:r>
            <a:r>
              <a:rPr kumimoji="1" lang="en-US" altLang="ja-JP" sz="1000" dirty="0" smtClean="0">
                <a:latin typeface="+mn-ea"/>
              </a:rPr>
              <a:t>4</a:t>
            </a:r>
            <a:r>
              <a:rPr kumimoji="1" lang="ja-JP" altLang="en-US" sz="1000" dirty="0" smtClean="0">
                <a:latin typeface="+mn-ea"/>
              </a:rPr>
              <a:t>月</a:t>
            </a:r>
            <a:r>
              <a:rPr kumimoji="1" lang="ja-JP" altLang="en-US" sz="1000" dirty="0">
                <a:latin typeface="+mn-ea"/>
              </a:rPr>
              <a:t>施行</a:t>
            </a:r>
          </a:p>
        </p:txBody>
      </p:sp>
      <p:sp>
        <p:nvSpPr>
          <p:cNvPr id="28" name="テキスト ボックス 27"/>
          <p:cNvSpPr txBox="1"/>
          <p:nvPr/>
        </p:nvSpPr>
        <p:spPr>
          <a:xfrm>
            <a:off x="2028261" y="2736690"/>
            <a:ext cx="3194463" cy="246221"/>
          </a:xfrm>
          <a:prstGeom prst="rect">
            <a:avLst/>
          </a:prstGeom>
          <a:noFill/>
        </p:spPr>
        <p:txBody>
          <a:bodyPr wrap="square" rtlCol="0">
            <a:spAutoFit/>
          </a:bodyPr>
          <a:lstStyle/>
          <a:p>
            <a:r>
              <a:rPr kumimoji="1" lang="en-US" altLang="ja-JP" sz="1000" b="1" dirty="0" smtClean="0">
                <a:latin typeface="+mn-ea"/>
              </a:rPr>
              <a:t>※</a:t>
            </a:r>
            <a:r>
              <a:rPr kumimoji="1" lang="ja-JP" altLang="en-US" sz="1000" dirty="0" smtClean="0">
                <a:latin typeface="+mn-ea"/>
              </a:rPr>
              <a:t>第三者評価</a:t>
            </a:r>
            <a:r>
              <a:rPr kumimoji="1" lang="ja-JP" altLang="en-US" sz="1000" dirty="0">
                <a:latin typeface="+mn-ea"/>
              </a:rPr>
              <a:t>に関する規定</a:t>
            </a:r>
            <a:r>
              <a:rPr kumimoji="1" lang="ja-JP" altLang="en-US" sz="1000" dirty="0" smtClean="0">
                <a:latin typeface="+mn-ea"/>
              </a:rPr>
              <a:t>は</a:t>
            </a:r>
            <a:r>
              <a:rPr kumimoji="1" lang="en-US" altLang="ja-JP" sz="1000" dirty="0" smtClean="0">
                <a:latin typeface="+mn-ea"/>
              </a:rPr>
              <a:t>2022</a:t>
            </a:r>
            <a:r>
              <a:rPr kumimoji="1" lang="ja-JP" altLang="en-US" sz="1000" dirty="0" smtClean="0">
                <a:latin typeface="+mn-ea"/>
              </a:rPr>
              <a:t>年</a:t>
            </a:r>
            <a:r>
              <a:rPr kumimoji="1" lang="en-US" altLang="ja-JP" sz="1000" dirty="0" smtClean="0">
                <a:latin typeface="+mn-ea"/>
              </a:rPr>
              <a:t>4</a:t>
            </a:r>
            <a:r>
              <a:rPr kumimoji="1" lang="ja-JP" altLang="en-US" sz="1000" dirty="0" smtClean="0">
                <a:latin typeface="+mn-ea"/>
              </a:rPr>
              <a:t>月</a:t>
            </a:r>
            <a:r>
              <a:rPr kumimoji="1" lang="ja-JP" altLang="en-US" sz="1000" dirty="0">
                <a:latin typeface="+mn-ea"/>
              </a:rPr>
              <a:t>施行</a:t>
            </a:r>
          </a:p>
        </p:txBody>
      </p:sp>
      <p:sp>
        <p:nvSpPr>
          <p:cNvPr id="29" name="テキスト ボックス 28"/>
          <p:cNvSpPr txBox="1"/>
          <p:nvPr/>
        </p:nvSpPr>
        <p:spPr>
          <a:xfrm>
            <a:off x="1288797" y="912848"/>
            <a:ext cx="4933467" cy="430887"/>
          </a:xfrm>
          <a:prstGeom prst="rect">
            <a:avLst/>
          </a:prstGeom>
          <a:noFill/>
        </p:spPr>
        <p:txBody>
          <a:bodyPr wrap="square" rtlCol="0">
            <a:spAutoFit/>
          </a:bodyPr>
          <a:lstStyle/>
          <a:p>
            <a:r>
              <a:rPr kumimoji="1" lang="ja-JP" altLang="en-US" sz="1200" b="1" dirty="0" smtClean="0"/>
              <a:t>時短</a:t>
            </a:r>
            <a:r>
              <a:rPr kumimoji="1" lang="ja-JP" altLang="en-US" sz="1200" b="1" dirty="0"/>
              <a:t>計画案の作成</a:t>
            </a:r>
          </a:p>
          <a:p>
            <a:r>
              <a:rPr kumimoji="1" lang="ja-JP" altLang="en-US" sz="1000" dirty="0"/>
              <a:t>都道府県の指定を受けようとする場合は、第三者評価を受審する前までに作成</a:t>
            </a:r>
          </a:p>
        </p:txBody>
      </p:sp>
      <p:sp>
        <p:nvSpPr>
          <p:cNvPr id="31" name="ホームベース 30"/>
          <p:cNvSpPr/>
          <p:nvPr/>
        </p:nvSpPr>
        <p:spPr>
          <a:xfrm>
            <a:off x="1675829" y="2193793"/>
            <a:ext cx="4820868" cy="559614"/>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2" name="テキスト ボックス 31"/>
          <p:cNvSpPr txBox="1"/>
          <p:nvPr/>
        </p:nvSpPr>
        <p:spPr>
          <a:xfrm>
            <a:off x="1061239" y="1551710"/>
            <a:ext cx="5187214" cy="400110"/>
          </a:xfrm>
          <a:prstGeom prst="rect">
            <a:avLst/>
          </a:prstGeom>
          <a:noFill/>
        </p:spPr>
        <p:txBody>
          <a:bodyPr wrap="square" rtlCol="0">
            <a:spAutoFit/>
          </a:bodyPr>
          <a:lstStyle/>
          <a:p>
            <a:r>
              <a:rPr kumimoji="1" lang="en-US" altLang="ja-JP" sz="1000" dirty="0" smtClean="0">
                <a:latin typeface="+mn-ea"/>
              </a:rPr>
              <a:t>※</a:t>
            </a:r>
            <a:r>
              <a:rPr kumimoji="1" lang="ja-JP" altLang="en-US" sz="1000" dirty="0" smtClean="0">
                <a:latin typeface="+mn-ea"/>
              </a:rPr>
              <a:t>時間外</a:t>
            </a:r>
            <a:r>
              <a:rPr kumimoji="1" lang="ja-JP" altLang="en-US" sz="1000" dirty="0">
                <a:latin typeface="+mn-ea"/>
              </a:rPr>
              <a:t>労働が</a:t>
            </a:r>
            <a:r>
              <a:rPr kumimoji="1" lang="ja-JP" altLang="en-US" sz="1000" dirty="0" smtClean="0">
                <a:latin typeface="+mn-ea"/>
              </a:rPr>
              <a:t>年</a:t>
            </a:r>
            <a:r>
              <a:rPr kumimoji="1" lang="en-US" altLang="ja-JP" sz="1000" dirty="0" smtClean="0">
                <a:latin typeface="+mn-ea"/>
              </a:rPr>
              <a:t>960</a:t>
            </a:r>
            <a:r>
              <a:rPr kumimoji="1" lang="ja-JP" altLang="en-US" sz="1000" dirty="0" smtClean="0">
                <a:latin typeface="+mn-ea"/>
              </a:rPr>
              <a:t>時間</a:t>
            </a:r>
            <a:r>
              <a:rPr kumimoji="1" lang="ja-JP" altLang="en-US" sz="1000" dirty="0">
                <a:latin typeface="+mn-ea"/>
              </a:rPr>
              <a:t>を超えている医師がいる</a:t>
            </a:r>
            <a:r>
              <a:rPr kumimoji="1" lang="ja-JP" altLang="en-US" sz="1000" dirty="0" smtClean="0">
                <a:latin typeface="+mn-ea"/>
              </a:rPr>
              <a:t>医療機関</a:t>
            </a:r>
            <a:r>
              <a:rPr kumimoji="1" lang="ja-JP" altLang="en-US" sz="1000" dirty="0">
                <a:latin typeface="+mn-ea"/>
              </a:rPr>
              <a:t>は、時短計画を作成し取り組むよう努め</a:t>
            </a:r>
            <a:r>
              <a:rPr kumimoji="1" lang="ja-JP" altLang="en-US" sz="1000" dirty="0" smtClean="0">
                <a:latin typeface="+mn-ea"/>
              </a:rPr>
              <a:t>、その</a:t>
            </a:r>
            <a:r>
              <a:rPr kumimoji="1" lang="ja-JP" altLang="en-US" sz="1000" dirty="0">
                <a:latin typeface="+mn-ea"/>
              </a:rPr>
              <a:t>時短計画に基づく取組</a:t>
            </a:r>
            <a:r>
              <a:rPr kumimoji="1" lang="ja-JP" altLang="en-US" sz="1000" dirty="0" smtClean="0">
                <a:latin typeface="+mn-ea"/>
              </a:rPr>
              <a:t>（</a:t>
            </a:r>
            <a:r>
              <a:rPr kumimoji="1" lang="en-US" altLang="ja-JP" sz="1000" dirty="0" smtClean="0">
                <a:latin typeface="+mn-ea"/>
              </a:rPr>
              <a:t>PDCA </a:t>
            </a:r>
            <a:r>
              <a:rPr kumimoji="1" lang="ja-JP" altLang="en-US" sz="1000" dirty="0">
                <a:latin typeface="+mn-ea"/>
              </a:rPr>
              <a:t>）に対して都道府県が支援</a:t>
            </a:r>
          </a:p>
        </p:txBody>
      </p:sp>
      <p:sp>
        <p:nvSpPr>
          <p:cNvPr id="30" name="テキスト ボックス 29"/>
          <p:cNvSpPr txBox="1"/>
          <p:nvPr/>
        </p:nvSpPr>
        <p:spPr>
          <a:xfrm>
            <a:off x="1576870" y="2274184"/>
            <a:ext cx="4933467" cy="430887"/>
          </a:xfrm>
          <a:prstGeom prst="rect">
            <a:avLst/>
          </a:prstGeom>
          <a:noFill/>
        </p:spPr>
        <p:txBody>
          <a:bodyPr wrap="square" rtlCol="0">
            <a:spAutoFit/>
          </a:bodyPr>
          <a:lstStyle/>
          <a:p>
            <a:pPr algn="ctr"/>
            <a:r>
              <a:rPr kumimoji="1" lang="ja-JP" altLang="en-US" sz="1200" b="1" dirty="0" smtClean="0"/>
              <a:t>医療機関</a:t>
            </a:r>
            <a:r>
              <a:rPr kumimoji="1" lang="ja-JP" altLang="en-US" sz="1200" b="1" dirty="0"/>
              <a:t>勤務環境評価センターによる第三者評価</a:t>
            </a:r>
          </a:p>
          <a:p>
            <a:pPr algn="ctr"/>
            <a:r>
              <a:rPr kumimoji="1" lang="ja-JP" altLang="en-US" sz="1000" dirty="0"/>
              <a:t>労働時間実績や時短の取組状況を</a:t>
            </a:r>
            <a:r>
              <a:rPr kumimoji="1" lang="ja-JP" altLang="en-US" sz="1000" dirty="0" smtClean="0"/>
              <a:t>評価</a:t>
            </a:r>
            <a:endParaRPr kumimoji="1" lang="ja-JP" altLang="en-US" sz="1000" dirty="0"/>
          </a:p>
        </p:txBody>
      </p:sp>
      <p:sp>
        <p:nvSpPr>
          <p:cNvPr id="33" name="角丸四角形 32"/>
          <p:cNvSpPr/>
          <p:nvPr/>
        </p:nvSpPr>
        <p:spPr>
          <a:xfrm>
            <a:off x="6787006" y="5168582"/>
            <a:ext cx="954156" cy="301013"/>
          </a:xfrm>
          <a:prstGeom prst="roundRect">
            <a:avLst/>
          </a:prstGeom>
          <a:no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rPr>
              <a:t>連携Ｂ水準</a:t>
            </a:r>
            <a:endParaRPr kumimoji="1" lang="ja-JP" altLang="en-US" sz="1100" b="1" dirty="0">
              <a:solidFill>
                <a:schemeClr val="tx1"/>
              </a:solidFill>
            </a:endParaRPr>
          </a:p>
        </p:txBody>
      </p:sp>
      <p:sp>
        <p:nvSpPr>
          <p:cNvPr id="14" name="角丸四角形 13"/>
          <p:cNvSpPr/>
          <p:nvPr/>
        </p:nvSpPr>
        <p:spPr>
          <a:xfrm>
            <a:off x="1074105" y="2022505"/>
            <a:ext cx="954156" cy="211409"/>
          </a:xfrm>
          <a:prstGeom prst="roundRect">
            <a:avLst/>
          </a:prstGeom>
          <a:solidFill>
            <a:schemeClr val="bg1"/>
          </a:solidFill>
          <a:ln w="19050">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rPr>
              <a:t>連携Ｂ水準</a:t>
            </a:r>
            <a:endParaRPr kumimoji="1" lang="ja-JP" altLang="en-US" sz="1100" b="1" dirty="0">
              <a:solidFill>
                <a:schemeClr val="tx1"/>
              </a:solidFill>
            </a:endParaRPr>
          </a:p>
        </p:txBody>
      </p:sp>
      <p:sp>
        <p:nvSpPr>
          <p:cNvPr id="34" name="角丸四角形 33"/>
          <p:cNvSpPr/>
          <p:nvPr/>
        </p:nvSpPr>
        <p:spPr>
          <a:xfrm>
            <a:off x="7992484" y="5162828"/>
            <a:ext cx="954156" cy="301013"/>
          </a:xfrm>
          <a:prstGeom prst="roundRect">
            <a:avLst/>
          </a:prstGeom>
          <a:no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rPr>
              <a:t>Ｂ水準</a:t>
            </a:r>
            <a:endParaRPr kumimoji="1" lang="ja-JP" altLang="en-US" sz="1100" b="1" dirty="0">
              <a:solidFill>
                <a:schemeClr val="tx1"/>
              </a:solidFill>
            </a:endParaRPr>
          </a:p>
        </p:txBody>
      </p:sp>
      <p:sp>
        <p:nvSpPr>
          <p:cNvPr id="35" name="角丸四角形 34"/>
          <p:cNvSpPr/>
          <p:nvPr/>
        </p:nvSpPr>
        <p:spPr>
          <a:xfrm>
            <a:off x="1074105" y="2514718"/>
            <a:ext cx="954156" cy="190354"/>
          </a:xfrm>
          <a:prstGeom prst="roundRect">
            <a:avLst/>
          </a:prstGeom>
          <a:solidFill>
            <a:schemeClr val="bg1"/>
          </a:solidFill>
          <a:ln w="19050">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rPr>
              <a:t>Ｃ－１水準</a:t>
            </a:r>
            <a:endParaRPr kumimoji="1" lang="ja-JP" altLang="en-US" sz="1100" b="1" dirty="0">
              <a:solidFill>
                <a:schemeClr val="tx1"/>
              </a:solidFill>
            </a:endParaRPr>
          </a:p>
        </p:txBody>
      </p:sp>
      <p:sp>
        <p:nvSpPr>
          <p:cNvPr id="36" name="角丸四角形 35"/>
          <p:cNvSpPr/>
          <p:nvPr/>
        </p:nvSpPr>
        <p:spPr>
          <a:xfrm>
            <a:off x="1074105" y="2742245"/>
            <a:ext cx="954156" cy="209594"/>
          </a:xfrm>
          <a:prstGeom prst="roundRect">
            <a:avLst/>
          </a:prstGeom>
          <a:solidFill>
            <a:schemeClr val="bg1"/>
          </a:solidFill>
          <a:ln w="19050">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rPr>
              <a:t>Ｃ－２水準</a:t>
            </a:r>
            <a:endParaRPr kumimoji="1" lang="ja-JP" altLang="en-US" sz="1100" b="1" dirty="0">
              <a:solidFill>
                <a:schemeClr val="tx1"/>
              </a:solidFill>
            </a:endParaRPr>
          </a:p>
        </p:txBody>
      </p:sp>
      <p:sp>
        <p:nvSpPr>
          <p:cNvPr id="16" name="角丸四角形 15"/>
          <p:cNvSpPr/>
          <p:nvPr/>
        </p:nvSpPr>
        <p:spPr>
          <a:xfrm>
            <a:off x="1074105" y="2279236"/>
            <a:ext cx="954156" cy="198309"/>
          </a:xfrm>
          <a:prstGeom prst="roundRect">
            <a:avLst/>
          </a:prstGeom>
          <a:solidFill>
            <a:schemeClr val="bg1"/>
          </a:solidFill>
          <a:ln w="19050">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rPr>
              <a:t>Ｂ水準</a:t>
            </a:r>
            <a:endParaRPr kumimoji="1" lang="ja-JP" altLang="en-US" sz="1100" b="1" dirty="0">
              <a:solidFill>
                <a:schemeClr val="tx1"/>
              </a:solidFill>
            </a:endParaRPr>
          </a:p>
        </p:txBody>
      </p:sp>
      <p:sp>
        <p:nvSpPr>
          <p:cNvPr id="37" name="ホームベース 36"/>
          <p:cNvSpPr/>
          <p:nvPr/>
        </p:nvSpPr>
        <p:spPr>
          <a:xfrm>
            <a:off x="1829129" y="3438513"/>
            <a:ext cx="4820868" cy="947315"/>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8" name="テキスト ボックス 37"/>
          <p:cNvSpPr txBox="1"/>
          <p:nvPr/>
        </p:nvSpPr>
        <p:spPr>
          <a:xfrm>
            <a:off x="2298404" y="3566038"/>
            <a:ext cx="4933467" cy="615553"/>
          </a:xfrm>
          <a:prstGeom prst="rect">
            <a:avLst/>
          </a:prstGeom>
          <a:noFill/>
        </p:spPr>
        <p:txBody>
          <a:bodyPr wrap="square" rtlCol="0">
            <a:spAutoFit/>
          </a:bodyPr>
          <a:lstStyle/>
          <a:p>
            <a:pPr algn="ctr"/>
            <a:r>
              <a:rPr kumimoji="1" lang="ja-JP" altLang="en-US" sz="1200" b="1" dirty="0" smtClean="0"/>
              <a:t>都道府県による特例水準</a:t>
            </a:r>
            <a:r>
              <a:rPr kumimoji="1" lang="ja-JP" altLang="en-US" sz="1200" b="1" dirty="0"/>
              <a:t>医療機関</a:t>
            </a:r>
            <a:r>
              <a:rPr kumimoji="1" lang="ja-JP" altLang="en-US" sz="1200" b="1" dirty="0" smtClean="0"/>
              <a:t>の指定</a:t>
            </a:r>
            <a:endParaRPr kumimoji="1" lang="ja-JP" altLang="en-US" sz="1200" b="1" dirty="0"/>
          </a:p>
          <a:p>
            <a:pPr algn="ctr"/>
            <a:r>
              <a:rPr kumimoji="1" lang="ja-JP" altLang="en-US" sz="1200" dirty="0"/>
              <a:t>（</a:t>
            </a:r>
            <a:r>
              <a:rPr kumimoji="1" lang="ja-JP" altLang="en-US" sz="1200" dirty="0" smtClean="0"/>
              <a:t>医療機関</a:t>
            </a:r>
            <a:r>
              <a:rPr kumimoji="1" lang="ja-JP" altLang="en-US" sz="1200" dirty="0"/>
              <a:t>からの申請）</a:t>
            </a:r>
          </a:p>
          <a:p>
            <a:pPr algn="ctr"/>
            <a:r>
              <a:rPr kumimoji="1" lang="ja-JP" altLang="en-US" sz="1000" dirty="0" smtClean="0"/>
              <a:t>地域医療</a:t>
            </a:r>
            <a:r>
              <a:rPr kumimoji="1" lang="ja-JP" altLang="en-US" sz="1000" dirty="0"/>
              <a:t>への影響等</a:t>
            </a:r>
            <a:r>
              <a:rPr kumimoji="1" lang="ja-JP" altLang="en-US" sz="1000" dirty="0" smtClean="0"/>
              <a:t>を踏まえた都道府県の判断</a:t>
            </a:r>
            <a:endParaRPr kumimoji="1" lang="ja-JP" altLang="en-US" sz="1000" dirty="0"/>
          </a:p>
        </p:txBody>
      </p:sp>
      <p:sp>
        <p:nvSpPr>
          <p:cNvPr id="39" name="ホームベース 38"/>
          <p:cNvSpPr/>
          <p:nvPr/>
        </p:nvSpPr>
        <p:spPr>
          <a:xfrm>
            <a:off x="1846539" y="4909340"/>
            <a:ext cx="4820868" cy="559614"/>
          </a:xfrm>
          <a:prstGeom prst="homePlate">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26" name="テキスト ボックス 25"/>
          <p:cNvSpPr txBox="1"/>
          <p:nvPr/>
        </p:nvSpPr>
        <p:spPr>
          <a:xfrm>
            <a:off x="1903552" y="5042217"/>
            <a:ext cx="4672021" cy="276999"/>
          </a:xfrm>
          <a:prstGeom prst="rect">
            <a:avLst/>
          </a:prstGeom>
          <a:noFill/>
        </p:spPr>
        <p:txBody>
          <a:bodyPr wrap="square" rtlCol="0">
            <a:spAutoFit/>
          </a:bodyPr>
          <a:lstStyle/>
          <a:p>
            <a:r>
              <a:rPr kumimoji="1" lang="ja-JP" altLang="en-US" sz="1200" b="1" dirty="0" smtClean="0"/>
              <a:t>臨床</a:t>
            </a:r>
            <a:r>
              <a:rPr kumimoji="1" lang="ja-JP" altLang="en-US" sz="1200" b="1" dirty="0"/>
              <a:t>研修・専門研修プログラムにおける時間外労働時間数の明示</a:t>
            </a:r>
          </a:p>
        </p:txBody>
      </p:sp>
      <p:sp>
        <p:nvSpPr>
          <p:cNvPr id="40" name="テキスト ボックス 39"/>
          <p:cNvSpPr txBox="1"/>
          <p:nvPr/>
        </p:nvSpPr>
        <p:spPr>
          <a:xfrm>
            <a:off x="1838954" y="5483344"/>
            <a:ext cx="2726196" cy="246221"/>
          </a:xfrm>
          <a:prstGeom prst="rect">
            <a:avLst/>
          </a:prstGeom>
          <a:noFill/>
        </p:spPr>
        <p:txBody>
          <a:bodyPr wrap="square" rtlCol="0">
            <a:spAutoFit/>
          </a:bodyPr>
          <a:lstStyle/>
          <a:p>
            <a:r>
              <a:rPr kumimoji="1" lang="en-US" altLang="ja-JP" sz="1000" dirty="0" smtClean="0">
                <a:latin typeface="+mn-ea"/>
              </a:rPr>
              <a:t>※</a:t>
            </a:r>
            <a:r>
              <a:rPr kumimoji="1" lang="ja-JP" altLang="en-US" sz="1000" dirty="0" smtClean="0">
                <a:latin typeface="+mn-ea"/>
              </a:rPr>
              <a:t>開始</a:t>
            </a:r>
            <a:r>
              <a:rPr kumimoji="1" lang="ja-JP" altLang="en-US" sz="1000" dirty="0">
                <a:latin typeface="+mn-ea"/>
              </a:rPr>
              <a:t>年限は、臨床研修部会等において</a:t>
            </a:r>
            <a:r>
              <a:rPr kumimoji="1" lang="ja-JP" altLang="en-US" sz="1000" dirty="0" smtClean="0">
                <a:latin typeface="+mn-ea"/>
              </a:rPr>
              <a:t>検討</a:t>
            </a:r>
            <a:endParaRPr kumimoji="1" lang="ja-JP" altLang="en-US" sz="1000" dirty="0">
              <a:latin typeface="+mn-ea"/>
            </a:endParaRPr>
          </a:p>
        </p:txBody>
      </p:sp>
      <p:sp>
        <p:nvSpPr>
          <p:cNvPr id="41" name="ホームベース 40"/>
          <p:cNvSpPr/>
          <p:nvPr/>
        </p:nvSpPr>
        <p:spPr>
          <a:xfrm>
            <a:off x="1831862" y="5758423"/>
            <a:ext cx="4820868" cy="559614"/>
          </a:xfrm>
          <a:prstGeom prst="homePlate">
            <a:avLst/>
          </a:prstGeom>
          <a:gradFill flip="none" rotWithShape="1">
            <a:gsLst>
              <a:gs pos="0">
                <a:schemeClr val="accent4">
                  <a:lumMod val="0"/>
                  <a:lumOff val="100000"/>
                </a:schemeClr>
              </a:gs>
              <a:gs pos="49000">
                <a:srgbClr val="A964CC"/>
              </a:gs>
              <a:gs pos="100000">
                <a:schemeClr val="bg1"/>
              </a:gs>
            </a:gsLst>
            <a:path path="circle">
              <a:fillToRect l="100000" t="100000"/>
            </a:path>
            <a:tileRect r="-100000" b="-100000"/>
          </a:grad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2" name="テキスト ボックス 41"/>
          <p:cNvSpPr txBox="1"/>
          <p:nvPr/>
        </p:nvSpPr>
        <p:spPr>
          <a:xfrm>
            <a:off x="1843471" y="6303190"/>
            <a:ext cx="3622750" cy="246221"/>
          </a:xfrm>
          <a:prstGeom prst="rect">
            <a:avLst/>
          </a:prstGeom>
          <a:noFill/>
        </p:spPr>
        <p:txBody>
          <a:bodyPr wrap="square" rtlCol="0">
            <a:spAutoFit/>
          </a:bodyPr>
          <a:lstStyle/>
          <a:p>
            <a:r>
              <a:rPr kumimoji="1" lang="en-US" altLang="ja-JP" sz="1000" dirty="0" smtClean="0">
                <a:latin typeface="+mn-ea"/>
              </a:rPr>
              <a:t>※</a:t>
            </a:r>
            <a:r>
              <a:rPr kumimoji="1" lang="ja-JP" altLang="en-US" sz="1000" dirty="0" smtClean="0">
                <a:latin typeface="+mn-ea"/>
              </a:rPr>
              <a:t>審査</a:t>
            </a:r>
            <a:r>
              <a:rPr kumimoji="1" lang="ja-JP" altLang="en-US" sz="1000" dirty="0">
                <a:latin typeface="+mn-ea"/>
              </a:rPr>
              <a:t>組織 における審査に関する規定</a:t>
            </a:r>
            <a:r>
              <a:rPr kumimoji="1" lang="ja-JP" altLang="en-US" sz="1000" dirty="0" smtClean="0">
                <a:latin typeface="+mn-ea"/>
              </a:rPr>
              <a:t>は</a:t>
            </a:r>
            <a:r>
              <a:rPr kumimoji="1" lang="en-US" altLang="ja-JP" sz="1000" dirty="0" smtClean="0">
                <a:latin typeface="+mn-ea"/>
              </a:rPr>
              <a:t>2022 </a:t>
            </a:r>
            <a:r>
              <a:rPr kumimoji="1" lang="ja-JP" altLang="en-US" sz="1000" dirty="0" smtClean="0">
                <a:latin typeface="+mn-ea"/>
              </a:rPr>
              <a:t>年</a:t>
            </a:r>
            <a:r>
              <a:rPr kumimoji="1" lang="en-US" altLang="ja-JP" sz="1000" dirty="0" smtClean="0">
                <a:latin typeface="+mn-ea"/>
              </a:rPr>
              <a:t>4</a:t>
            </a:r>
            <a:r>
              <a:rPr kumimoji="1" lang="ja-JP" altLang="en-US" sz="1000" dirty="0" smtClean="0">
                <a:latin typeface="+mn-ea"/>
              </a:rPr>
              <a:t>月施行</a:t>
            </a:r>
            <a:endParaRPr kumimoji="1" lang="ja-JP" altLang="en-US" sz="1000" dirty="0">
              <a:latin typeface="+mn-ea"/>
            </a:endParaRPr>
          </a:p>
        </p:txBody>
      </p:sp>
      <p:sp>
        <p:nvSpPr>
          <p:cNvPr id="7" name="テキスト ボックス 6"/>
          <p:cNvSpPr txBox="1"/>
          <p:nvPr/>
        </p:nvSpPr>
        <p:spPr>
          <a:xfrm>
            <a:off x="2559363" y="5849173"/>
            <a:ext cx="3339485" cy="430887"/>
          </a:xfrm>
          <a:prstGeom prst="rect">
            <a:avLst/>
          </a:prstGeom>
          <a:noFill/>
        </p:spPr>
        <p:txBody>
          <a:bodyPr wrap="square" rtlCol="0">
            <a:spAutoFit/>
          </a:bodyPr>
          <a:lstStyle/>
          <a:p>
            <a:pPr algn="ctr"/>
            <a:r>
              <a:rPr kumimoji="1" lang="ja-JP" altLang="en-US" sz="1200" b="1" dirty="0" smtClean="0"/>
              <a:t>審査組織</a:t>
            </a:r>
            <a:r>
              <a:rPr kumimoji="1" lang="ja-JP" altLang="en-US" sz="1200" b="1" dirty="0"/>
              <a:t>による</a:t>
            </a:r>
            <a:r>
              <a:rPr kumimoji="1" lang="ja-JP" altLang="en-US" sz="1200" b="1" dirty="0" smtClean="0"/>
              <a:t>医療機関の個別</a:t>
            </a:r>
            <a:r>
              <a:rPr kumimoji="1" lang="ja-JP" altLang="en-US" sz="1200" b="1" dirty="0"/>
              <a:t>審査</a:t>
            </a:r>
          </a:p>
          <a:p>
            <a:pPr algn="ctr"/>
            <a:r>
              <a:rPr kumimoji="1" lang="ja-JP" altLang="en-US" sz="1000" dirty="0" smtClean="0"/>
              <a:t>特定の</a:t>
            </a:r>
            <a:r>
              <a:rPr kumimoji="1" lang="ja-JP" altLang="en-US" sz="1000" dirty="0"/>
              <a:t>高度な技能の教育研修環境を審査</a:t>
            </a:r>
          </a:p>
        </p:txBody>
      </p:sp>
      <p:sp>
        <p:nvSpPr>
          <p:cNvPr id="43" name="角丸四角形 42"/>
          <p:cNvSpPr/>
          <p:nvPr/>
        </p:nvSpPr>
        <p:spPr>
          <a:xfrm>
            <a:off x="1069440" y="5696951"/>
            <a:ext cx="954156" cy="209594"/>
          </a:xfrm>
          <a:prstGeom prst="roundRect">
            <a:avLst/>
          </a:prstGeom>
          <a:solidFill>
            <a:schemeClr val="bg1"/>
          </a:solidFill>
          <a:ln w="19050">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rPr>
              <a:t>Ｃ－２水準</a:t>
            </a:r>
            <a:endParaRPr kumimoji="1" lang="ja-JP" altLang="en-US" sz="1100" b="1" dirty="0">
              <a:solidFill>
                <a:schemeClr val="tx1"/>
              </a:solidFill>
            </a:endParaRPr>
          </a:p>
        </p:txBody>
      </p:sp>
      <p:sp>
        <p:nvSpPr>
          <p:cNvPr id="44" name="角丸四角形 43"/>
          <p:cNvSpPr/>
          <p:nvPr/>
        </p:nvSpPr>
        <p:spPr>
          <a:xfrm>
            <a:off x="1053548" y="4811533"/>
            <a:ext cx="954156" cy="190354"/>
          </a:xfrm>
          <a:prstGeom prst="roundRect">
            <a:avLst/>
          </a:prstGeom>
          <a:solidFill>
            <a:schemeClr val="bg1"/>
          </a:solidFill>
          <a:ln w="19050">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rPr>
              <a:t>Ｃ－１水準</a:t>
            </a:r>
            <a:endParaRPr kumimoji="1" lang="ja-JP" altLang="en-US" sz="1100" b="1" dirty="0">
              <a:solidFill>
                <a:schemeClr val="tx1"/>
              </a:solidFill>
            </a:endParaRPr>
          </a:p>
        </p:txBody>
      </p:sp>
      <p:sp>
        <p:nvSpPr>
          <p:cNvPr id="45" name="テキスト ボックス 44"/>
          <p:cNvSpPr txBox="1"/>
          <p:nvPr/>
        </p:nvSpPr>
        <p:spPr>
          <a:xfrm>
            <a:off x="-57794" y="6627168"/>
            <a:ext cx="1256169" cy="230832"/>
          </a:xfrm>
          <a:prstGeom prst="rect">
            <a:avLst/>
          </a:prstGeom>
          <a:noFill/>
        </p:spPr>
        <p:txBody>
          <a:bodyPr wrap="square" rtlCol="0">
            <a:spAutoFit/>
          </a:bodyPr>
          <a:lstStyle/>
          <a:p>
            <a:r>
              <a:rPr kumimoji="1" lang="ja-JP" altLang="en-US" sz="900" dirty="0" smtClean="0">
                <a:latin typeface="+mn-ea"/>
              </a:rPr>
              <a:t>（厚生労働省資料）</a:t>
            </a:r>
            <a:endParaRPr kumimoji="1" lang="ja-JP" altLang="en-US" sz="900" dirty="0">
              <a:latin typeface="+mn-ea"/>
            </a:endParaRPr>
          </a:p>
        </p:txBody>
      </p:sp>
    </p:spTree>
    <p:extLst>
      <p:ext uri="{BB962C8B-B14F-4D97-AF65-F5344CB8AC3E}">
        <p14:creationId xmlns:p14="http://schemas.microsoft.com/office/powerpoint/2010/main" val="3618568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0" y="2590343"/>
            <a:ext cx="9144000" cy="4303069"/>
          </a:xfrm>
          <a:prstGeom prst="rect">
            <a:avLst/>
          </a:prstGeom>
          <a:solidFill>
            <a:schemeClr val="accent4">
              <a:lumMod val="40000"/>
              <a:lumOff val="60000"/>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0" y="874642"/>
            <a:ext cx="9144000" cy="1598390"/>
          </a:xfrm>
          <a:prstGeom prst="rect">
            <a:avLst/>
          </a:prstGeom>
          <a:solidFill>
            <a:srgbClr val="CCFFCC">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0" y="1495"/>
            <a:ext cx="9144000" cy="365940"/>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2000" b="1" dirty="0" smtClean="0">
                <a:latin typeface="ＭＳ ゴシック" panose="020B0609070205080204" pitchFamily="49" charset="-128"/>
                <a:ea typeface="ＭＳ ゴシック" panose="020B0609070205080204" pitchFamily="49" charset="-128"/>
              </a:rPr>
              <a:t>医師の働き方改革の進め方（連携Ｂ）　</a:t>
            </a:r>
            <a:r>
              <a:rPr lang="en-US" altLang="ja-JP" sz="2000" b="1" dirty="0" smtClean="0">
                <a:latin typeface="ＭＳ ゴシック" panose="020B0609070205080204" pitchFamily="49" charset="-128"/>
                <a:ea typeface="ＭＳ ゴシック" panose="020B0609070205080204" pitchFamily="49" charset="-128"/>
              </a:rPr>
              <a:t>【</a:t>
            </a:r>
            <a:r>
              <a:rPr lang="ja-JP" altLang="en-US" sz="2000" b="1" dirty="0" smtClean="0">
                <a:latin typeface="ＭＳ ゴシック" panose="020B0609070205080204" pitchFamily="49" charset="-128"/>
                <a:ea typeface="ＭＳ ゴシック" panose="020B0609070205080204" pitchFamily="49" charset="-128"/>
              </a:rPr>
              <a:t>想定</a:t>
            </a:r>
            <a:r>
              <a:rPr lang="en-US" altLang="ja-JP" sz="2000" b="1" dirty="0" smtClean="0">
                <a:latin typeface="ＭＳ ゴシック" panose="020B0609070205080204" pitchFamily="49" charset="-128"/>
                <a:ea typeface="ＭＳ ゴシック" panose="020B0609070205080204" pitchFamily="49" charset="-128"/>
              </a:rPr>
              <a:t>】</a:t>
            </a:r>
            <a:endParaRPr lang="ja-JP" altLang="en-US" sz="2000" b="1" dirty="0">
              <a:latin typeface="ＭＳ ゴシック" panose="020B0609070205080204" pitchFamily="49" charset="-128"/>
              <a:ea typeface="ＭＳ ゴシック" panose="020B0609070205080204" pitchFamily="49" charset="-128"/>
            </a:endParaRPr>
          </a:p>
        </p:txBody>
      </p:sp>
      <p:sp>
        <p:nvSpPr>
          <p:cNvPr id="3" name="角丸四角形 2"/>
          <p:cNvSpPr/>
          <p:nvPr/>
        </p:nvSpPr>
        <p:spPr>
          <a:xfrm>
            <a:off x="1" y="874642"/>
            <a:ext cx="318053" cy="1598389"/>
          </a:xfrm>
          <a:prstGeom prst="roundRect">
            <a:avLst/>
          </a:prstGeom>
          <a:gradFill flip="none" rotWithShape="1">
            <a:gsLst>
              <a:gs pos="0">
                <a:schemeClr val="bg1"/>
              </a:gs>
              <a:gs pos="50000">
                <a:schemeClr val="accent2">
                  <a:lumMod val="105000"/>
                  <a:satMod val="103000"/>
                  <a:tint val="73000"/>
                </a:schemeClr>
              </a:gs>
              <a:gs pos="100000">
                <a:schemeClr val="accent2">
                  <a:lumMod val="105000"/>
                  <a:satMod val="109000"/>
                  <a:tint val="81000"/>
                </a:schemeClr>
              </a:gs>
            </a:gsLst>
            <a:lin ang="16200000" scaled="1"/>
            <a:tileRect/>
          </a:gradFill>
        </p:spPr>
        <p:style>
          <a:lnRef idx="1">
            <a:schemeClr val="accent2"/>
          </a:lnRef>
          <a:fillRef idx="2">
            <a:schemeClr val="accent2"/>
          </a:fillRef>
          <a:effectRef idx="1">
            <a:schemeClr val="accent2"/>
          </a:effectRef>
          <a:fontRef idx="minor">
            <a:schemeClr val="dk1"/>
          </a:fontRef>
        </p:style>
        <p:txBody>
          <a:bodyPr vert="eaVert" rtlCol="0" anchor="ctr"/>
          <a:lstStyle/>
          <a:p>
            <a:pPr algn="ctr"/>
            <a:r>
              <a:rPr kumimoji="1" lang="ja-JP" altLang="en-US" sz="1400" b="1" dirty="0" smtClean="0"/>
              <a:t>ステップ①</a:t>
            </a:r>
            <a:endParaRPr kumimoji="1" lang="ja-JP" altLang="en-US" sz="1400" b="1" dirty="0"/>
          </a:p>
        </p:txBody>
      </p:sp>
      <p:cxnSp>
        <p:nvCxnSpPr>
          <p:cNvPr id="6" name="直線コネクタ 5"/>
          <p:cNvCxnSpPr/>
          <p:nvPr/>
        </p:nvCxnSpPr>
        <p:spPr>
          <a:xfrm>
            <a:off x="4715124" y="874642"/>
            <a:ext cx="7951" cy="5983358"/>
          </a:xfrm>
          <a:prstGeom prst="line">
            <a:avLst/>
          </a:prstGeom>
          <a:ln w="12700">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389614" y="2590342"/>
            <a:ext cx="4357316" cy="4185761"/>
          </a:xfrm>
          <a:prstGeom prst="rect">
            <a:avLst/>
          </a:prstGeom>
          <a:noFill/>
        </p:spPr>
        <p:txBody>
          <a:bodyPr wrap="square" rtlCol="0">
            <a:spAutoFit/>
          </a:bodyPr>
          <a:lstStyle/>
          <a:p>
            <a:r>
              <a:rPr kumimoji="1" lang="ja-JP" altLang="en-US" sz="1400" b="1" dirty="0" smtClean="0">
                <a:latin typeface="+mn-ea"/>
              </a:rPr>
              <a:t>■自院の対応方針</a:t>
            </a:r>
            <a:r>
              <a:rPr kumimoji="1" lang="en-US" altLang="ja-JP" sz="1400" b="1" dirty="0" smtClean="0">
                <a:latin typeface="+mn-ea"/>
              </a:rPr>
              <a:t>(</a:t>
            </a:r>
            <a:r>
              <a:rPr kumimoji="1" lang="ja-JP" altLang="en-US" sz="1400" b="1" dirty="0" smtClean="0">
                <a:latin typeface="+mn-ea"/>
              </a:rPr>
              <a:t>案</a:t>
            </a:r>
            <a:r>
              <a:rPr kumimoji="1" lang="en-US" altLang="ja-JP" sz="1400" b="1" dirty="0" smtClean="0">
                <a:latin typeface="+mn-ea"/>
              </a:rPr>
              <a:t>)</a:t>
            </a:r>
            <a:r>
              <a:rPr kumimoji="1" lang="ja-JP" altLang="en-US" sz="1400" b="1" dirty="0" smtClean="0">
                <a:latin typeface="+mn-ea"/>
              </a:rPr>
              <a:t>の決定</a:t>
            </a:r>
            <a:endParaRPr kumimoji="1" lang="en-US" altLang="ja-JP" sz="1400" b="1" dirty="0" smtClean="0">
              <a:latin typeface="+mn-ea"/>
            </a:endParaRPr>
          </a:p>
          <a:p>
            <a:r>
              <a:rPr kumimoji="1" lang="en-US" altLang="ja-JP" sz="1400" b="1" dirty="0" smtClean="0">
                <a:latin typeface="+mn-ea"/>
              </a:rPr>
              <a:t>【</a:t>
            </a:r>
            <a:r>
              <a:rPr kumimoji="1" lang="ja-JP" altLang="en-US" sz="1400" b="1" dirty="0" smtClean="0">
                <a:latin typeface="+mn-ea"/>
              </a:rPr>
              <a:t>時間外勤務</a:t>
            </a:r>
            <a:r>
              <a:rPr kumimoji="1" lang="en-US" altLang="ja-JP" sz="1400" b="1" dirty="0" smtClean="0">
                <a:latin typeface="+mn-ea"/>
              </a:rPr>
              <a:t>】</a:t>
            </a:r>
            <a:r>
              <a:rPr kumimoji="1" lang="ja-JP" altLang="en-US" sz="1400" b="1" dirty="0" smtClean="0">
                <a:latin typeface="+mn-ea"/>
              </a:rPr>
              <a:t>　</a:t>
            </a:r>
            <a:endParaRPr kumimoji="1" lang="en-US" altLang="ja-JP" sz="1400" b="1" dirty="0" smtClean="0">
              <a:latin typeface="+mn-ea"/>
            </a:endParaRPr>
          </a:p>
          <a:p>
            <a:r>
              <a:rPr kumimoji="1" lang="ja-JP" altLang="en-US" sz="1400" b="1" dirty="0" smtClean="0">
                <a:solidFill>
                  <a:schemeClr val="accent6">
                    <a:lumMod val="50000"/>
                  </a:schemeClr>
                </a:solidFill>
              </a:rPr>
              <a:t>　①９６０時間超者がいない場合</a:t>
            </a:r>
            <a:endParaRPr kumimoji="1" lang="en-US" altLang="ja-JP" sz="1400" b="1" dirty="0" smtClean="0">
              <a:solidFill>
                <a:schemeClr val="accent6">
                  <a:lumMod val="50000"/>
                </a:schemeClr>
              </a:solidFill>
            </a:endParaRPr>
          </a:p>
          <a:p>
            <a:r>
              <a:rPr kumimoji="1" lang="ja-JP" altLang="en-US" sz="1400" b="1" dirty="0" smtClean="0">
                <a:solidFill>
                  <a:schemeClr val="accent6">
                    <a:lumMod val="50000"/>
                  </a:schemeClr>
                </a:solidFill>
              </a:rPr>
              <a:t>　　　　</a:t>
            </a:r>
            <a:r>
              <a:rPr kumimoji="1" lang="ja-JP" altLang="en-US" sz="1400" b="1" dirty="0" smtClean="0">
                <a:solidFill>
                  <a:schemeClr val="accent6">
                    <a:lumMod val="50000"/>
                  </a:schemeClr>
                </a:solidFill>
                <a:latin typeface="+mn-ea"/>
              </a:rPr>
              <a:t>→Ａ水準</a:t>
            </a:r>
            <a:r>
              <a:rPr kumimoji="1" lang="en-US" altLang="ja-JP" sz="1400" b="1" dirty="0" smtClean="0">
                <a:solidFill>
                  <a:schemeClr val="accent6">
                    <a:lumMod val="50000"/>
                  </a:schemeClr>
                </a:solidFill>
                <a:latin typeface="+mn-ea"/>
              </a:rPr>
              <a:t>(</a:t>
            </a:r>
            <a:r>
              <a:rPr kumimoji="1" lang="ja-JP" altLang="en-US" sz="1400" b="1" dirty="0" smtClean="0">
                <a:solidFill>
                  <a:schemeClr val="accent6">
                    <a:lumMod val="50000"/>
                  </a:schemeClr>
                </a:solidFill>
                <a:latin typeface="+mn-ea"/>
              </a:rPr>
              <a:t>対応不要</a:t>
            </a:r>
            <a:r>
              <a:rPr kumimoji="1" lang="en-US" altLang="ja-JP" sz="1400" b="1" dirty="0" smtClean="0">
                <a:solidFill>
                  <a:schemeClr val="accent6">
                    <a:lumMod val="50000"/>
                  </a:schemeClr>
                </a:solidFill>
                <a:latin typeface="+mn-ea"/>
              </a:rPr>
              <a:t>)</a:t>
            </a:r>
          </a:p>
          <a:p>
            <a:r>
              <a:rPr kumimoji="1" lang="ja-JP" altLang="en-US" sz="1400" b="1" dirty="0" smtClean="0">
                <a:solidFill>
                  <a:schemeClr val="accent6">
                    <a:lumMod val="50000"/>
                  </a:schemeClr>
                </a:solidFill>
              </a:rPr>
              <a:t>　</a:t>
            </a:r>
            <a:endParaRPr kumimoji="1" lang="en-US" altLang="ja-JP" sz="1400" b="1" dirty="0" smtClean="0">
              <a:solidFill>
                <a:schemeClr val="accent6">
                  <a:lumMod val="50000"/>
                </a:schemeClr>
              </a:solidFill>
            </a:endParaRPr>
          </a:p>
          <a:p>
            <a:r>
              <a:rPr kumimoji="1" lang="ja-JP" altLang="en-US" sz="1400" b="1" dirty="0" smtClean="0">
                <a:solidFill>
                  <a:schemeClr val="accent6">
                    <a:lumMod val="50000"/>
                  </a:schemeClr>
                </a:solidFill>
              </a:rPr>
              <a:t>　②</a:t>
            </a:r>
            <a:r>
              <a:rPr kumimoji="1" lang="ja-JP" altLang="en-US" sz="1400" b="1" dirty="0" smtClean="0">
                <a:solidFill>
                  <a:schemeClr val="accent6">
                    <a:lumMod val="50000"/>
                  </a:schemeClr>
                </a:solidFill>
                <a:latin typeface="+mn-ea"/>
              </a:rPr>
              <a:t>９６０時間超者がいる場合</a:t>
            </a:r>
            <a:endParaRPr kumimoji="1" lang="en-US" altLang="ja-JP" sz="1400" b="1" dirty="0">
              <a:solidFill>
                <a:schemeClr val="accent6">
                  <a:lumMod val="50000"/>
                </a:schemeClr>
              </a:solidFill>
              <a:latin typeface="+mn-ea"/>
            </a:endParaRPr>
          </a:p>
          <a:p>
            <a:r>
              <a:rPr kumimoji="1" lang="ja-JP" altLang="en-US" sz="1400" b="1" dirty="0" smtClean="0">
                <a:solidFill>
                  <a:schemeClr val="accent6">
                    <a:lumMod val="50000"/>
                  </a:schemeClr>
                </a:solidFill>
                <a:latin typeface="+mn-ea"/>
              </a:rPr>
              <a:t>　　⇒２０２４年３月末までに解消</a:t>
            </a:r>
            <a:endParaRPr kumimoji="1" lang="en-US" altLang="ja-JP" sz="1400" b="1" dirty="0" smtClean="0">
              <a:solidFill>
                <a:schemeClr val="accent6">
                  <a:lumMod val="50000"/>
                </a:schemeClr>
              </a:solidFill>
              <a:latin typeface="+mn-ea"/>
            </a:endParaRPr>
          </a:p>
          <a:p>
            <a:r>
              <a:rPr kumimoji="1" lang="ja-JP" altLang="en-US" sz="1400" b="1" dirty="0" smtClean="0">
                <a:solidFill>
                  <a:schemeClr val="accent6">
                    <a:lumMod val="50000"/>
                  </a:schemeClr>
                </a:solidFill>
                <a:latin typeface="+mn-ea"/>
              </a:rPr>
              <a:t>　　　　→Ａ水準</a:t>
            </a:r>
            <a:r>
              <a:rPr kumimoji="1" lang="en-US" altLang="ja-JP" sz="1400" b="1" dirty="0" smtClean="0">
                <a:solidFill>
                  <a:schemeClr val="accent6">
                    <a:lumMod val="50000"/>
                  </a:schemeClr>
                </a:solidFill>
                <a:latin typeface="+mn-ea"/>
              </a:rPr>
              <a:t>(</a:t>
            </a:r>
            <a:r>
              <a:rPr kumimoji="1" lang="ja-JP" altLang="en-US" sz="1400" b="1" dirty="0" smtClean="0">
                <a:solidFill>
                  <a:schemeClr val="accent6">
                    <a:lumMod val="50000"/>
                  </a:schemeClr>
                </a:solidFill>
                <a:latin typeface="+mn-ea"/>
              </a:rPr>
              <a:t>対応不要</a:t>
            </a:r>
            <a:r>
              <a:rPr kumimoji="1" lang="en-US" altLang="ja-JP" sz="1400" b="1" dirty="0" smtClean="0">
                <a:solidFill>
                  <a:schemeClr val="accent6">
                    <a:lumMod val="50000"/>
                  </a:schemeClr>
                </a:solidFill>
                <a:latin typeface="+mn-ea"/>
              </a:rPr>
              <a:t>)</a:t>
            </a:r>
          </a:p>
          <a:p>
            <a:r>
              <a:rPr kumimoji="1" lang="ja-JP" altLang="en-US" sz="1400" b="1" dirty="0" smtClean="0">
                <a:solidFill>
                  <a:schemeClr val="accent6">
                    <a:lumMod val="50000"/>
                  </a:schemeClr>
                </a:solidFill>
                <a:latin typeface="+mn-ea"/>
              </a:rPr>
              <a:t>　　　　　・派遣先へ影響の有無を伝達</a:t>
            </a:r>
            <a:endParaRPr kumimoji="1" lang="en-US" altLang="ja-JP" sz="1400" b="1" dirty="0" smtClean="0">
              <a:solidFill>
                <a:schemeClr val="accent6">
                  <a:lumMod val="50000"/>
                </a:schemeClr>
              </a:solidFill>
              <a:latin typeface="+mn-ea"/>
            </a:endParaRPr>
          </a:p>
          <a:p>
            <a:r>
              <a:rPr kumimoji="1" lang="ja-JP" altLang="en-US" sz="1400" b="1" dirty="0" smtClean="0">
                <a:solidFill>
                  <a:schemeClr val="accent6">
                    <a:lumMod val="50000"/>
                  </a:schemeClr>
                </a:solidFill>
                <a:latin typeface="+mn-ea"/>
              </a:rPr>
              <a:t>　　</a:t>
            </a:r>
            <a:endParaRPr kumimoji="1" lang="en-US" altLang="ja-JP" sz="1400" b="1" dirty="0" smtClean="0">
              <a:solidFill>
                <a:schemeClr val="accent6">
                  <a:lumMod val="50000"/>
                </a:schemeClr>
              </a:solidFill>
              <a:latin typeface="+mn-ea"/>
            </a:endParaRPr>
          </a:p>
          <a:p>
            <a:r>
              <a:rPr kumimoji="1" lang="ja-JP" altLang="en-US" sz="1400" b="1" dirty="0" smtClean="0">
                <a:solidFill>
                  <a:schemeClr val="accent6">
                    <a:lumMod val="50000"/>
                  </a:schemeClr>
                </a:solidFill>
                <a:latin typeface="+mn-ea"/>
              </a:rPr>
              <a:t>　　⇒２０２４年３月末までに解消不可</a:t>
            </a:r>
            <a:endParaRPr kumimoji="1" lang="en-US" altLang="ja-JP" sz="1400" b="1" dirty="0" smtClean="0">
              <a:solidFill>
                <a:schemeClr val="accent6">
                  <a:lumMod val="50000"/>
                </a:schemeClr>
              </a:solidFill>
              <a:latin typeface="+mn-ea"/>
            </a:endParaRPr>
          </a:p>
          <a:p>
            <a:r>
              <a:rPr kumimoji="1" lang="ja-JP" altLang="en-US" sz="1400" b="1" dirty="0" smtClean="0">
                <a:solidFill>
                  <a:schemeClr val="accent6">
                    <a:lumMod val="50000"/>
                  </a:schemeClr>
                </a:solidFill>
                <a:latin typeface="+mn-ea"/>
              </a:rPr>
              <a:t>　　　　→連携Ｂ水準の特例指定を申請</a:t>
            </a:r>
            <a:endParaRPr kumimoji="1" lang="en-US" altLang="ja-JP" sz="1400" b="1" dirty="0" smtClean="0">
              <a:solidFill>
                <a:schemeClr val="accent6">
                  <a:lumMod val="50000"/>
                </a:schemeClr>
              </a:solidFill>
              <a:latin typeface="+mn-ea"/>
            </a:endParaRPr>
          </a:p>
          <a:p>
            <a:r>
              <a:rPr kumimoji="1" lang="ja-JP" altLang="en-US" sz="1400" b="1" dirty="0" smtClean="0">
                <a:solidFill>
                  <a:schemeClr val="accent6">
                    <a:lumMod val="50000"/>
                  </a:schemeClr>
                </a:solidFill>
                <a:latin typeface="+mn-ea"/>
              </a:rPr>
              <a:t>　　　　　・派遣先へ影響の有無を伝達</a:t>
            </a:r>
            <a:endParaRPr kumimoji="1" lang="en-US" altLang="ja-JP" sz="1400" b="1" dirty="0" smtClean="0">
              <a:solidFill>
                <a:schemeClr val="accent6">
                  <a:lumMod val="50000"/>
                </a:schemeClr>
              </a:solidFill>
              <a:latin typeface="+mn-ea"/>
            </a:endParaRPr>
          </a:p>
          <a:p>
            <a:endParaRPr kumimoji="1" lang="en-US" altLang="ja-JP" sz="1400" b="1" dirty="0">
              <a:solidFill>
                <a:schemeClr val="accent6">
                  <a:lumMod val="50000"/>
                </a:schemeClr>
              </a:solidFill>
              <a:latin typeface="+mn-ea"/>
            </a:endParaRPr>
          </a:p>
          <a:p>
            <a:r>
              <a:rPr kumimoji="1" lang="en-US" altLang="ja-JP" sz="1400" b="1" dirty="0" smtClean="0">
                <a:latin typeface="+mn-ea"/>
              </a:rPr>
              <a:t>【</a:t>
            </a:r>
            <a:r>
              <a:rPr kumimoji="1" lang="ja-JP" altLang="en-US" sz="1400" b="1" dirty="0" smtClean="0">
                <a:latin typeface="+mn-ea"/>
              </a:rPr>
              <a:t>連続勤務時間･勤務インターバル</a:t>
            </a:r>
            <a:r>
              <a:rPr kumimoji="1" lang="en-US" altLang="ja-JP" sz="1400" b="1" dirty="0" smtClean="0">
                <a:latin typeface="+mn-ea"/>
              </a:rPr>
              <a:t>】</a:t>
            </a:r>
          </a:p>
          <a:p>
            <a:r>
              <a:rPr kumimoji="1" lang="ja-JP" altLang="en-US" sz="1400" b="1" dirty="0" smtClean="0">
                <a:latin typeface="+mn-ea"/>
              </a:rPr>
              <a:t>　</a:t>
            </a:r>
            <a:r>
              <a:rPr kumimoji="1" lang="ja-JP" altLang="en-US" sz="1400" b="1" dirty="0" smtClean="0">
                <a:solidFill>
                  <a:schemeClr val="accent6">
                    <a:lumMod val="50000"/>
                  </a:schemeClr>
                </a:solidFill>
                <a:latin typeface="+mn-ea"/>
              </a:rPr>
              <a:t>○派遣先の勤務時間を調整しなければ、</a:t>
            </a:r>
            <a:endParaRPr kumimoji="1" lang="en-US" altLang="ja-JP" sz="1400" b="1" dirty="0" smtClean="0">
              <a:solidFill>
                <a:schemeClr val="accent6">
                  <a:lumMod val="50000"/>
                </a:schemeClr>
              </a:solidFill>
              <a:latin typeface="+mn-ea"/>
            </a:endParaRPr>
          </a:p>
          <a:p>
            <a:r>
              <a:rPr kumimoji="1" lang="ja-JP" altLang="en-US" sz="1400" b="1" dirty="0" smtClean="0">
                <a:solidFill>
                  <a:schemeClr val="accent6">
                    <a:lumMod val="50000"/>
                  </a:schemeClr>
                </a:solidFill>
                <a:latin typeface="+mn-ea"/>
              </a:rPr>
              <a:t>　　自院の診療に影響がある場合</a:t>
            </a:r>
            <a:endParaRPr kumimoji="1" lang="en-US" altLang="ja-JP" sz="1400" b="1" dirty="0" smtClean="0">
              <a:solidFill>
                <a:schemeClr val="accent6">
                  <a:lumMod val="50000"/>
                </a:schemeClr>
              </a:solidFill>
              <a:latin typeface="+mn-ea"/>
            </a:endParaRPr>
          </a:p>
          <a:p>
            <a:r>
              <a:rPr kumimoji="1" lang="ja-JP" altLang="en-US" sz="1400" b="1" dirty="0" smtClean="0">
                <a:solidFill>
                  <a:schemeClr val="accent6">
                    <a:lumMod val="50000"/>
                  </a:schemeClr>
                </a:solidFill>
                <a:latin typeface="+mn-ea"/>
              </a:rPr>
              <a:t>　　　　→派遣先へ調整を要請</a:t>
            </a:r>
            <a:endParaRPr kumimoji="1" lang="en-US" altLang="ja-JP" sz="1400" b="1" dirty="0" smtClean="0">
              <a:solidFill>
                <a:schemeClr val="accent6">
                  <a:lumMod val="50000"/>
                </a:schemeClr>
              </a:solidFill>
              <a:latin typeface="+mn-ea"/>
            </a:endParaRPr>
          </a:p>
          <a:p>
            <a:r>
              <a:rPr kumimoji="1" lang="ja-JP" altLang="en-US" sz="1400" b="1" dirty="0" smtClean="0">
                <a:solidFill>
                  <a:schemeClr val="accent6">
                    <a:lumMod val="50000"/>
                  </a:schemeClr>
                </a:solidFill>
                <a:latin typeface="+mn-ea"/>
              </a:rPr>
              <a:t>　　　　　</a:t>
            </a:r>
            <a:r>
              <a:rPr kumimoji="1" lang="en-US" altLang="ja-JP" sz="1400" b="1" dirty="0" smtClean="0">
                <a:solidFill>
                  <a:schemeClr val="accent6">
                    <a:lumMod val="50000"/>
                  </a:schemeClr>
                </a:solidFill>
                <a:latin typeface="+mn-ea"/>
              </a:rPr>
              <a:t>※</a:t>
            </a:r>
            <a:r>
              <a:rPr kumimoji="1" lang="ja-JP" altLang="en-US" sz="1400" b="1" dirty="0" smtClean="0">
                <a:solidFill>
                  <a:schemeClr val="accent6">
                    <a:lumMod val="50000"/>
                  </a:schemeClr>
                </a:solidFill>
                <a:latin typeface="+mn-ea"/>
              </a:rPr>
              <a:t>派遣可能時間等を伝達</a:t>
            </a:r>
            <a:endParaRPr kumimoji="1" lang="ja-JP" altLang="en-US" sz="1400" b="1" dirty="0">
              <a:solidFill>
                <a:schemeClr val="accent6">
                  <a:lumMod val="50000"/>
                </a:schemeClr>
              </a:solidFill>
              <a:latin typeface="+mn-ea"/>
            </a:endParaRPr>
          </a:p>
        </p:txBody>
      </p:sp>
      <p:sp>
        <p:nvSpPr>
          <p:cNvPr id="13" name="角丸四角形 12"/>
          <p:cNvSpPr/>
          <p:nvPr/>
        </p:nvSpPr>
        <p:spPr>
          <a:xfrm>
            <a:off x="-1" y="2590342"/>
            <a:ext cx="318055" cy="4267658"/>
          </a:xfrm>
          <a:prstGeom prst="roundRect">
            <a:avLst/>
          </a:prstGeom>
          <a:gradFill flip="none" rotWithShape="1">
            <a:gsLst>
              <a:gs pos="0">
                <a:schemeClr val="bg1"/>
              </a:gs>
              <a:gs pos="50000">
                <a:schemeClr val="accent2">
                  <a:lumMod val="105000"/>
                  <a:satMod val="103000"/>
                  <a:tint val="73000"/>
                </a:schemeClr>
              </a:gs>
              <a:gs pos="100000">
                <a:schemeClr val="accent2">
                  <a:lumMod val="105000"/>
                  <a:satMod val="109000"/>
                  <a:tint val="81000"/>
                </a:schemeClr>
              </a:gs>
            </a:gsLst>
            <a:lin ang="16200000" scaled="1"/>
            <a:tileRect/>
          </a:gradFill>
        </p:spPr>
        <p:style>
          <a:lnRef idx="1">
            <a:schemeClr val="accent2"/>
          </a:lnRef>
          <a:fillRef idx="2">
            <a:schemeClr val="accent2"/>
          </a:fillRef>
          <a:effectRef idx="1">
            <a:schemeClr val="accent2"/>
          </a:effectRef>
          <a:fontRef idx="minor">
            <a:schemeClr val="dk1"/>
          </a:fontRef>
        </p:style>
        <p:txBody>
          <a:bodyPr vert="eaVert" rtlCol="0" anchor="ctr"/>
          <a:lstStyle/>
          <a:p>
            <a:pPr algn="ctr"/>
            <a:r>
              <a:rPr kumimoji="1" lang="ja-JP" altLang="en-US" sz="1400" b="1" dirty="0" smtClean="0"/>
              <a:t>ステップ②</a:t>
            </a:r>
            <a:endParaRPr kumimoji="1" lang="ja-JP" altLang="en-US" sz="1400" b="1" dirty="0"/>
          </a:p>
        </p:txBody>
      </p:sp>
      <p:sp>
        <p:nvSpPr>
          <p:cNvPr id="14" name="テキスト ボックス 13"/>
          <p:cNvSpPr txBox="1"/>
          <p:nvPr/>
        </p:nvSpPr>
        <p:spPr>
          <a:xfrm>
            <a:off x="389614" y="874641"/>
            <a:ext cx="4206240" cy="1169551"/>
          </a:xfrm>
          <a:prstGeom prst="rect">
            <a:avLst/>
          </a:prstGeom>
          <a:noFill/>
        </p:spPr>
        <p:txBody>
          <a:bodyPr wrap="square" rtlCol="0">
            <a:spAutoFit/>
          </a:bodyPr>
          <a:lstStyle/>
          <a:p>
            <a:r>
              <a:rPr kumimoji="1" lang="ja-JP" altLang="en-US" sz="1400" b="1" dirty="0" smtClean="0">
                <a:latin typeface="+mn-ea"/>
              </a:rPr>
              <a:t>■自医療機関勤務医師の勤怠を管理</a:t>
            </a:r>
            <a:r>
              <a:rPr kumimoji="1" lang="en-US" altLang="ja-JP" sz="1400" b="1" dirty="0" smtClean="0">
                <a:latin typeface="+mn-ea"/>
              </a:rPr>
              <a:t>(</a:t>
            </a:r>
            <a:r>
              <a:rPr kumimoji="1" lang="ja-JP" altLang="en-US" sz="1400" b="1" dirty="0" smtClean="0">
                <a:latin typeface="+mn-ea"/>
              </a:rPr>
              <a:t>把握</a:t>
            </a:r>
            <a:r>
              <a:rPr kumimoji="1" lang="en-US" altLang="ja-JP" sz="1400" b="1" dirty="0" smtClean="0">
                <a:latin typeface="+mn-ea"/>
              </a:rPr>
              <a:t>)</a:t>
            </a:r>
          </a:p>
          <a:p>
            <a:r>
              <a:rPr kumimoji="1" lang="ja-JP" altLang="en-US" sz="1400" b="1" dirty="0" smtClean="0">
                <a:solidFill>
                  <a:schemeClr val="accent6">
                    <a:lumMod val="50000"/>
                  </a:schemeClr>
                </a:solidFill>
              </a:rPr>
              <a:t>　・各医師の自院＋派遣先の時間外の状況</a:t>
            </a:r>
            <a:r>
              <a:rPr kumimoji="1" lang="en-US" altLang="ja-JP" sz="1400" b="1" dirty="0" smtClean="0">
                <a:solidFill>
                  <a:schemeClr val="accent6">
                    <a:lumMod val="50000"/>
                  </a:schemeClr>
                </a:solidFill>
              </a:rPr>
              <a:t>(</a:t>
            </a:r>
            <a:r>
              <a:rPr kumimoji="1" lang="ja-JP" altLang="en-US" sz="1400" b="1" dirty="0" smtClean="0">
                <a:solidFill>
                  <a:schemeClr val="accent6">
                    <a:lumMod val="50000"/>
                  </a:schemeClr>
                </a:solidFill>
              </a:rPr>
              <a:t>合計</a:t>
            </a:r>
            <a:r>
              <a:rPr kumimoji="1" lang="en-US" altLang="ja-JP" sz="1400" b="1" dirty="0" smtClean="0">
                <a:solidFill>
                  <a:schemeClr val="accent6">
                    <a:lumMod val="50000"/>
                  </a:schemeClr>
                </a:solidFill>
              </a:rPr>
              <a:t>)</a:t>
            </a:r>
          </a:p>
          <a:p>
            <a:r>
              <a:rPr kumimoji="1" lang="ja-JP" altLang="en-US" sz="1400" b="1" dirty="0" smtClean="0">
                <a:solidFill>
                  <a:schemeClr val="accent6">
                    <a:lumMod val="50000"/>
                  </a:schemeClr>
                </a:solidFill>
              </a:rPr>
              <a:t>　　を把握</a:t>
            </a:r>
            <a:endParaRPr kumimoji="1" lang="en-US" altLang="ja-JP" sz="1400" b="1" dirty="0" smtClean="0">
              <a:solidFill>
                <a:schemeClr val="accent6">
                  <a:lumMod val="50000"/>
                </a:schemeClr>
              </a:solidFill>
            </a:endParaRPr>
          </a:p>
          <a:p>
            <a:r>
              <a:rPr kumimoji="1" lang="ja-JP" altLang="en-US" sz="1400" b="1" dirty="0" smtClean="0">
                <a:solidFill>
                  <a:schemeClr val="accent6">
                    <a:lumMod val="50000"/>
                  </a:schemeClr>
                </a:solidFill>
              </a:rPr>
              <a:t>　・各医師の連続勤務時間、</a:t>
            </a:r>
            <a:endParaRPr kumimoji="1" lang="en-US" altLang="ja-JP" sz="1400" b="1" dirty="0" smtClean="0">
              <a:solidFill>
                <a:schemeClr val="accent6">
                  <a:lumMod val="50000"/>
                </a:schemeClr>
              </a:solidFill>
            </a:endParaRPr>
          </a:p>
          <a:p>
            <a:r>
              <a:rPr kumimoji="1" lang="ja-JP" altLang="en-US" sz="1400" b="1" dirty="0" smtClean="0">
                <a:solidFill>
                  <a:schemeClr val="accent6">
                    <a:lumMod val="50000"/>
                  </a:schemeClr>
                </a:solidFill>
              </a:rPr>
              <a:t>　　勤務インターバルを把握</a:t>
            </a:r>
            <a:endParaRPr kumimoji="1" lang="ja-JP" altLang="en-US" sz="1400" b="1" dirty="0">
              <a:solidFill>
                <a:schemeClr val="accent6">
                  <a:lumMod val="50000"/>
                </a:schemeClr>
              </a:solidFill>
            </a:endParaRPr>
          </a:p>
        </p:txBody>
      </p:sp>
      <p:sp>
        <p:nvSpPr>
          <p:cNvPr id="15" name="テキスト ボックス 14"/>
          <p:cNvSpPr txBox="1"/>
          <p:nvPr/>
        </p:nvSpPr>
        <p:spPr>
          <a:xfrm>
            <a:off x="4842345" y="874641"/>
            <a:ext cx="4206240" cy="738664"/>
          </a:xfrm>
          <a:prstGeom prst="rect">
            <a:avLst/>
          </a:prstGeom>
          <a:noFill/>
        </p:spPr>
        <p:txBody>
          <a:bodyPr wrap="square" rtlCol="0">
            <a:spAutoFit/>
          </a:bodyPr>
          <a:lstStyle/>
          <a:p>
            <a:r>
              <a:rPr kumimoji="1" lang="ja-JP" altLang="en-US" sz="1400" b="1" dirty="0" smtClean="0">
                <a:latin typeface="+mn-ea"/>
              </a:rPr>
              <a:t>■自医療機関勤務医師の勤怠を管理</a:t>
            </a:r>
            <a:r>
              <a:rPr kumimoji="1" lang="en-US" altLang="ja-JP" sz="1400" b="1" dirty="0" smtClean="0">
                <a:latin typeface="+mn-ea"/>
              </a:rPr>
              <a:t>(</a:t>
            </a:r>
            <a:r>
              <a:rPr kumimoji="1" lang="ja-JP" altLang="en-US" sz="1400" b="1" dirty="0" smtClean="0">
                <a:latin typeface="+mn-ea"/>
              </a:rPr>
              <a:t>把握</a:t>
            </a:r>
            <a:r>
              <a:rPr kumimoji="1" lang="en-US" altLang="ja-JP" sz="1400" b="1" dirty="0" smtClean="0">
                <a:latin typeface="+mn-ea"/>
              </a:rPr>
              <a:t>)</a:t>
            </a:r>
          </a:p>
          <a:p>
            <a:r>
              <a:rPr kumimoji="1" lang="ja-JP" altLang="en-US" sz="1400" b="1" dirty="0" smtClean="0">
                <a:solidFill>
                  <a:schemeClr val="accent6">
                    <a:lumMod val="50000"/>
                  </a:schemeClr>
                </a:solidFill>
              </a:rPr>
              <a:t>　・自院勤務医の時間外勤務の状況を把握</a:t>
            </a:r>
            <a:endParaRPr kumimoji="1" lang="en-US" altLang="ja-JP" sz="1400" b="1" dirty="0" smtClean="0">
              <a:solidFill>
                <a:schemeClr val="accent6">
                  <a:lumMod val="50000"/>
                </a:schemeClr>
              </a:solidFill>
            </a:endParaRPr>
          </a:p>
          <a:p>
            <a:r>
              <a:rPr kumimoji="1" lang="ja-JP" altLang="en-US" sz="1400" b="1" dirty="0" smtClean="0">
                <a:solidFill>
                  <a:schemeClr val="accent6">
                    <a:lumMod val="50000"/>
                  </a:schemeClr>
                </a:solidFill>
              </a:rPr>
              <a:t>　・派遣医師の勤務時間の状況を把握</a:t>
            </a:r>
            <a:endParaRPr kumimoji="1" lang="ja-JP" altLang="en-US" sz="1400" b="1" dirty="0">
              <a:solidFill>
                <a:schemeClr val="accent6">
                  <a:lumMod val="50000"/>
                </a:schemeClr>
              </a:solidFill>
            </a:endParaRPr>
          </a:p>
        </p:txBody>
      </p:sp>
      <p:sp>
        <p:nvSpPr>
          <p:cNvPr id="16" name="テキスト ボックス 15"/>
          <p:cNvSpPr txBox="1"/>
          <p:nvPr/>
        </p:nvSpPr>
        <p:spPr>
          <a:xfrm>
            <a:off x="4842345" y="2590342"/>
            <a:ext cx="4206240" cy="307777"/>
          </a:xfrm>
          <a:prstGeom prst="rect">
            <a:avLst/>
          </a:prstGeom>
          <a:noFill/>
        </p:spPr>
        <p:txBody>
          <a:bodyPr wrap="square" rtlCol="0">
            <a:spAutoFit/>
          </a:bodyPr>
          <a:lstStyle/>
          <a:p>
            <a:r>
              <a:rPr kumimoji="1" lang="ja-JP" altLang="en-US" sz="1400" b="1" dirty="0" smtClean="0">
                <a:latin typeface="+mn-ea"/>
              </a:rPr>
              <a:t>■自院の対応方針</a:t>
            </a:r>
            <a:r>
              <a:rPr kumimoji="1" lang="en-US" altLang="ja-JP" sz="1400" b="1" dirty="0" smtClean="0">
                <a:latin typeface="+mn-ea"/>
              </a:rPr>
              <a:t>(</a:t>
            </a:r>
            <a:r>
              <a:rPr kumimoji="1" lang="ja-JP" altLang="en-US" sz="1400" b="1" dirty="0" smtClean="0">
                <a:latin typeface="+mn-ea"/>
              </a:rPr>
              <a:t>案</a:t>
            </a:r>
            <a:r>
              <a:rPr kumimoji="1" lang="en-US" altLang="ja-JP" sz="1400" b="1" dirty="0" smtClean="0">
                <a:latin typeface="+mn-ea"/>
              </a:rPr>
              <a:t>)</a:t>
            </a:r>
            <a:r>
              <a:rPr kumimoji="1" lang="ja-JP" altLang="en-US" sz="1400" b="1" dirty="0" smtClean="0">
                <a:latin typeface="+mn-ea"/>
              </a:rPr>
              <a:t>の決定</a:t>
            </a:r>
            <a:endParaRPr kumimoji="1" lang="ja-JP" altLang="en-US" sz="1400" b="1" dirty="0">
              <a:latin typeface="+mn-ea"/>
            </a:endParaRPr>
          </a:p>
        </p:txBody>
      </p:sp>
      <p:cxnSp>
        <p:nvCxnSpPr>
          <p:cNvPr id="23" name="直線コネクタ 22"/>
          <p:cNvCxnSpPr/>
          <p:nvPr/>
        </p:nvCxnSpPr>
        <p:spPr>
          <a:xfrm flipV="1">
            <a:off x="5311471" y="1535137"/>
            <a:ext cx="1582310" cy="1455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4" name="屈折矢印 33"/>
          <p:cNvSpPr/>
          <p:nvPr/>
        </p:nvSpPr>
        <p:spPr>
          <a:xfrm rot="10800000" flipV="1">
            <a:off x="3047338" y="1420792"/>
            <a:ext cx="1015778" cy="585373"/>
          </a:xfrm>
          <a:prstGeom prst="bentUpArrow">
            <a:avLst>
              <a:gd name="adj1" fmla="val 25000"/>
              <a:gd name="adj2" fmla="val 24080"/>
              <a:gd name="adj3" fmla="val 43395"/>
            </a:avLst>
          </a:prstGeom>
          <a:ln>
            <a:no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kumimoji="1" lang="ja-JP" altLang="en-US"/>
          </a:p>
        </p:txBody>
      </p:sp>
      <p:sp>
        <p:nvSpPr>
          <p:cNvPr id="36" name="屈折矢印 35"/>
          <p:cNvSpPr/>
          <p:nvPr/>
        </p:nvSpPr>
        <p:spPr>
          <a:xfrm rot="10800000" flipH="1" flipV="1">
            <a:off x="5065644" y="1535138"/>
            <a:ext cx="1064150" cy="585373"/>
          </a:xfrm>
          <a:prstGeom prst="bentUpArrow">
            <a:avLst>
              <a:gd name="adj1" fmla="val 25000"/>
              <a:gd name="adj2" fmla="val 24080"/>
              <a:gd name="adj3" fmla="val 43395"/>
            </a:avLst>
          </a:prstGeom>
          <a:ln>
            <a:no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6257675" y="1640105"/>
            <a:ext cx="2806811" cy="769441"/>
          </a:xfrm>
          <a:prstGeom prst="rect">
            <a:avLst/>
          </a:prstGeom>
          <a:noFill/>
          <a:ln w="12700">
            <a:noFill/>
          </a:ln>
        </p:spPr>
        <p:txBody>
          <a:bodyPr wrap="square" rtlCol="0">
            <a:spAutoFit/>
          </a:bodyPr>
          <a:lstStyle/>
          <a:p>
            <a:r>
              <a:rPr kumimoji="1" lang="en-US" altLang="ja-JP" sz="1100" b="1" dirty="0" smtClean="0">
                <a:solidFill>
                  <a:srgbClr val="FF0000"/>
                </a:solidFill>
                <a:latin typeface="+mn-ea"/>
              </a:rPr>
              <a:t>※</a:t>
            </a:r>
            <a:r>
              <a:rPr kumimoji="1" lang="ja-JP" altLang="en-US" sz="1100" b="1" dirty="0" smtClean="0">
                <a:solidFill>
                  <a:srgbClr val="FF0000"/>
                </a:solidFill>
                <a:latin typeface="+mn-ea"/>
              </a:rPr>
              <a:t>派遣を受ける側は、自院での勤務時間</a:t>
            </a:r>
            <a:endParaRPr kumimoji="1" lang="en-US" altLang="ja-JP" sz="1100" b="1" dirty="0" smtClean="0">
              <a:solidFill>
                <a:srgbClr val="FF0000"/>
              </a:solidFill>
              <a:latin typeface="+mn-ea"/>
            </a:endParaRPr>
          </a:p>
          <a:p>
            <a:r>
              <a:rPr kumimoji="1" lang="ja-JP" altLang="en-US" sz="1100" b="1" dirty="0" smtClean="0">
                <a:solidFill>
                  <a:srgbClr val="FF0000"/>
                </a:solidFill>
                <a:latin typeface="+mn-ea"/>
              </a:rPr>
              <a:t>　が時間外勤務なのか、派遣元の勤務</a:t>
            </a:r>
            <a:r>
              <a:rPr kumimoji="1" lang="ja-JP" altLang="en-US" sz="1100" b="1" dirty="0" err="1" smtClean="0">
                <a:solidFill>
                  <a:srgbClr val="FF0000"/>
                </a:solidFill>
                <a:latin typeface="+mn-ea"/>
              </a:rPr>
              <a:t>ま</a:t>
            </a:r>
            <a:endParaRPr kumimoji="1" lang="en-US" altLang="ja-JP" sz="1100" b="1" dirty="0" smtClean="0">
              <a:solidFill>
                <a:srgbClr val="FF0000"/>
              </a:solidFill>
              <a:latin typeface="+mn-ea"/>
            </a:endParaRPr>
          </a:p>
          <a:p>
            <a:r>
              <a:rPr kumimoji="1" lang="ja-JP" altLang="en-US" sz="1100" b="1" dirty="0" smtClean="0">
                <a:solidFill>
                  <a:srgbClr val="FF0000"/>
                </a:solidFill>
                <a:latin typeface="+mn-ea"/>
              </a:rPr>
              <a:t>　でのインターバル時間が何時間なのか</a:t>
            </a:r>
            <a:endParaRPr kumimoji="1" lang="en-US" altLang="ja-JP" sz="1100" b="1" dirty="0" smtClean="0">
              <a:solidFill>
                <a:srgbClr val="FF0000"/>
              </a:solidFill>
              <a:latin typeface="+mn-ea"/>
            </a:endParaRPr>
          </a:p>
          <a:p>
            <a:r>
              <a:rPr kumimoji="1" lang="ja-JP" altLang="en-US" sz="1100" b="1" dirty="0" smtClean="0">
                <a:solidFill>
                  <a:srgbClr val="FF0000"/>
                </a:solidFill>
                <a:latin typeface="+mn-ea"/>
              </a:rPr>
              <a:t>　を把握していない場合がある</a:t>
            </a:r>
            <a:endParaRPr kumimoji="1" lang="ja-JP" altLang="en-US" sz="1100" b="1" dirty="0">
              <a:solidFill>
                <a:srgbClr val="FF0000"/>
              </a:solidFill>
              <a:latin typeface="+mn-ea"/>
            </a:endParaRPr>
          </a:p>
        </p:txBody>
      </p:sp>
      <p:sp>
        <p:nvSpPr>
          <p:cNvPr id="39" name="テキスト ボックス 38"/>
          <p:cNvSpPr txBox="1"/>
          <p:nvPr/>
        </p:nvSpPr>
        <p:spPr>
          <a:xfrm>
            <a:off x="4925831" y="2898119"/>
            <a:ext cx="4102873" cy="2246769"/>
          </a:xfrm>
          <a:prstGeom prst="rect">
            <a:avLst/>
          </a:prstGeom>
          <a:noFill/>
          <a:ln w="19050">
            <a:solidFill>
              <a:srgbClr val="FF0000"/>
            </a:solidFill>
            <a:prstDash val="dash"/>
          </a:ln>
        </p:spPr>
        <p:txBody>
          <a:bodyPr wrap="square" rtlCol="0">
            <a:spAutoFit/>
          </a:bodyPr>
          <a:lstStyle/>
          <a:p>
            <a:endParaRPr kumimoji="1" lang="en-US" altLang="ja-JP" sz="1400" b="1" dirty="0" smtClean="0">
              <a:solidFill>
                <a:schemeClr val="accent6">
                  <a:lumMod val="50000"/>
                </a:schemeClr>
              </a:solidFill>
            </a:endParaRPr>
          </a:p>
          <a:p>
            <a:r>
              <a:rPr kumimoji="1" lang="ja-JP" altLang="en-US" sz="1400" b="1" dirty="0" smtClean="0">
                <a:solidFill>
                  <a:schemeClr val="accent6">
                    <a:lumMod val="50000"/>
                  </a:schemeClr>
                </a:solidFill>
              </a:rPr>
              <a:t>●自院勤務医の勤務時間等の見直しで対応可能か</a:t>
            </a:r>
            <a:endParaRPr kumimoji="1" lang="en-US" altLang="ja-JP" sz="1400" b="1" dirty="0" smtClean="0">
              <a:solidFill>
                <a:schemeClr val="accent6">
                  <a:lumMod val="50000"/>
                </a:schemeClr>
              </a:solidFill>
            </a:endParaRPr>
          </a:p>
          <a:p>
            <a:r>
              <a:rPr kumimoji="1" lang="ja-JP" altLang="en-US" sz="1400" b="1" dirty="0" smtClean="0">
                <a:solidFill>
                  <a:schemeClr val="accent6">
                    <a:lumMod val="50000"/>
                  </a:schemeClr>
                </a:solidFill>
              </a:rPr>
              <a:t>　</a:t>
            </a:r>
            <a:r>
              <a:rPr kumimoji="1" lang="en-US" altLang="ja-JP" sz="1400" b="1" dirty="0" smtClean="0">
                <a:solidFill>
                  <a:schemeClr val="accent6">
                    <a:lumMod val="50000"/>
                  </a:schemeClr>
                </a:solidFill>
              </a:rPr>
              <a:t>※</a:t>
            </a:r>
            <a:r>
              <a:rPr kumimoji="1" lang="ja-JP" altLang="en-US" sz="1400" b="1" dirty="0" smtClean="0">
                <a:solidFill>
                  <a:schemeClr val="accent6">
                    <a:lumMod val="50000"/>
                  </a:schemeClr>
                </a:solidFill>
              </a:rPr>
              <a:t>宿日直許可申請を含む</a:t>
            </a:r>
            <a:endParaRPr kumimoji="1" lang="en-US" altLang="ja-JP" sz="1400" b="1" dirty="0" smtClean="0">
              <a:solidFill>
                <a:schemeClr val="accent6">
                  <a:lumMod val="50000"/>
                </a:schemeClr>
              </a:solidFill>
            </a:endParaRPr>
          </a:p>
          <a:p>
            <a:endParaRPr kumimoji="1" lang="en-US" altLang="ja-JP" sz="1400" b="1" dirty="0">
              <a:solidFill>
                <a:schemeClr val="accent6">
                  <a:lumMod val="50000"/>
                </a:schemeClr>
              </a:solidFill>
            </a:endParaRPr>
          </a:p>
          <a:p>
            <a:r>
              <a:rPr kumimoji="1" lang="ja-JP" altLang="en-US" sz="1400" b="1" dirty="0" smtClean="0">
                <a:solidFill>
                  <a:schemeClr val="accent6">
                    <a:lumMod val="50000"/>
                  </a:schemeClr>
                </a:solidFill>
              </a:rPr>
              <a:t>●自院で対応不可の場合、地域の他医療機関から</a:t>
            </a:r>
            <a:endParaRPr kumimoji="1" lang="en-US" altLang="ja-JP" sz="1400" b="1" dirty="0" smtClean="0">
              <a:solidFill>
                <a:schemeClr val="accent6">
                  <a:lumMod val="50000"/>
                </a:schemeClr>
              </a:solidFill>
            </a:endParaRPr>
          </a:p>
          <a:p>
            <a:r>
              <a:rPr kumimoji="1" lang="ja-JP" altLang="en-US" sz="1400" b="1" dirty="0" smtClean="0">
                <a:solidFill>
                  <a:schemeClr val="accent6">
                    <a:lumMod val="50000"/>
                  </a:schemeClr>
                </a:solidFill>
              </a:rPr>
              <a:t>　協力を得ることは可能か</a:t>
            </a:r>
            <a:endParaRPr kumimoji="1" lang="en-US" altLang="ja-JP" sz="1400" b="1" dirty="0" smtClean="0">
              <a:solidFill>
                <a:schemeClr val="accent6">
                  <a:lumMod val="50000"/>
                </a:schemeClr>
              </a:solidFill>
            </a:endParaRPr>
          </a:p>
          <a:p>
            <a:endParaRPr kumimoji="1" lang="en-US" altLang="ja-JP" sz="1400" b="1" dirty="0">
              <a:solidFill>
                <a:schemeClr val="accent6">
                  <a:lumMod val="50000"/>
                </a:schemeClr>
              </a:solidFill>
            </a:endParaRPr>
          </a:p>
          <a:p>
            <a:endParaRPr kumimoji="1" lang="en-US" altLang="ja-JP" sz="1400" b="1" dirty="0" smtClean="0">
              <a:solidFill>
                <a:schemeClr val="accent6">
                  <a:lumMod val="50000"/>
                </a:schemeClr>
              </a:solidFill>
            </a:endParaRPr>
          </a:p>
          <a:p>
            <a:endParaRPr kumimoji="1" lang="en-US" altLang="ja-JP" sz="1400" b="1" dirty="0">
              <a:solidFill>
                <a:schemeClr val="accent6">
                  <a:lumMod val="50000"/>
                </a:schemeClr>
              </a:solidFill>
            </a:endParaRPr>
          </a:p>
          <a:p>
            <a:endParaRPr kumimoji="1" lang="ja-JP" altLang="en-US" sz="1400" b="1" dirty="0">
              <a:solidFill>
                <a:schemeClr val="accent6">
                  <a:lumMod val="50000"/>
                </a:schemeClr>
              </a:solidFill>
            </a:endParaRPr>
          </a:p>
        </p:txBody>
      </p:sp>
      <p:sp>
        <p:nvSpPr>
          <p:cNvPr id="40" name="テキスト ボックス 39"/>
          <p:cNvSpPr txBox="1"/>
          <p:nvPr/>
        </p:nvSpPr>
        <p:spPr>
          <a:xfrm>
            <a:off x="5136540" y="4313890"/>
            <a:ext cx="3681453" cy="738664"/>
          </a:xfrm>
          <a:prstGeom prst="rect">
            <a:avLst/>
          </a:prstGeom>
          <a:solidFill>
            <a:schemeClr val="bg1"/>
          </a:solidFill>
          <a:ln>
            <a:solidFill>
              <a:srgbClr val="FF0000"/>
            </a:solidFill>
          </a:ln>
        </p:spPr>
        <p:txBody>
          <a:bodyPr wrap="square" rtlCol="0">
            <a:spAutoFit/>
          </a:bodyPr>
          <a:lstStyle/>
          <a:p>
            <a:r>
              <a:rPr kumimoji="1" lang="ja-JP" altLang="en-US" sz="1400" b="1" dirty="0" smtClean="0">
                <a:solidFill>
                  <a:srgbClr val="FF0000"/>
                </a:solidFill>
                <a:latin typeface="+mn-ea"/>
              </a:rPr>
              <a:t>　各地域において必要に応じ、</a:t>
            </a:r>
            <a:endParaRPr kumimoji="1" lang="en-US" altLang="ja-JP" sz="1400" b="1" dirty="0" smtClean="0">
              <a:solidFill>
                <a:srgbClr val="FF0000"/>
              </a:solidFill>
              <a:latin typeface="+mn-ea"/>
            </a:endParaRPr>
          </a:p>
          <a:p>
            <a:r>
              <a:rPr kumimoji="1" lang="ja-JP" altLang="en-US" sz="1400" b="1" dirty="0" smtClean="0">
                <a:solidFill>
                  <a:srgbClr val="FF0000"/>
                </a:solidFill>
                <a:latin typeface="+mn-ea"/>
              </a:rPr>
              <a:t>　「地域医療構想調整会議」等の場で、</a:t>
            </a:r>
            <a:endParaRPr kumimoji="1" lang="en-US" altLang="ja-JP" sz="1400" b="1" dirty="0" smtClean="0">
              <a:solidFill>
                <a:srgbClr val="FF0000"/>
              </a:solidFill>
              <a:latin typeface="+mn-ea"/>
            </a:endParaRPr>
          </a:p>
          <a:p>
            <a:r>
              <a:rPr kumimoji="1" lang="ja-JP" altLang="en-US" sz="1400" b="1" dirty="0" smtClean="0">
                <a:solidFill>
                  <a:srgbClr val="FF0000"/>
                </a:solidFill>
                <a:latin typeface="+mn-ea"/>
              </a:rPr>
              <a:t>　地域の関係者間で対応策を協議</a:t>
            </a:r>
            <a:endParaRPr kumimoji="1" lang="ja-JP" altLang="en-US" sz="1400" b="1" dirty="0">
              <a:solidFill>
                <a:srgbClr val="FF0000"/>
              </a:solidFill>
              <a:latin typeface="+mn-ea"/>
            </a:endParaRPr>
          </a:p>
        </p:txBody>
      </p:sp>
      <p:cxnSp>
        <p:nvCxnSpPr>
          <p:cNvPr id="42" name="直線コネクタ 41"/>
          <p:cNvCxnSpPr/>
          <p:nvPr/>
        </p:nvCxnSpPr>
        <p:spPr>
          <a:xfrm flipV="1">
            <a:off x="1566406" y="4572497"/>
            <a:ext cx="2099145" cy="23854"/>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flipV="1">
            <a:off x="1586285" y="5419068"/>
            <a:ext cx="2099145" cy="15903"/>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572494" y="985962"/>
            <a:ext cx="23854" cy="7951"/>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4257927" y="4106229"/>
            <a:ext cx="43729" cy="2366133"/>
          </a:xfrm>
          <a:prstGeom prst="line">
            <a:avLst/>
          </a:prstGeom>
          <a:ln w="762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3749039" y="5275945"/>
            <a:ext cx="628153" cy="0"/>
          </a:xfrm>
          <a:prstGeom prst="line">
            <a:avLst/>
          </a:prstGeom>
          <a:ln w="762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3749039" y="4431494"/>
            <a:ext cx="628153" cy="0"/>
          </a:xfrm>
          <a:prstGeom prst="line">
            <a:avLst/>
          </a:prstGeom>
          <a:ln w="762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2099144" y="1351694"/>
            <a:ext cx="1208599"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flipV="1">
            <a:off x="1383527" y="6472362"/>
            <a:ext cx="1598212" cy="15902"/>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3749039" y="6422258"/>
            <a:ext cx="628153" cy="0"/>
          </a:xfrm>
          <a:prstGeom prst="line">
            <a:avLst/>
          </a:prstGeom>
          <a:ln w="762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453224" y="556591"/>
            <a:ext cx="4102874" cy="6219512"/>
          </a:xfrm>
          <a:prstGeom prst="rect">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073426" y="438158"/>
            <a:ext cx="2767054" cy="301313"/>
          </a:xfrm>
          <a:prstGeom prst="rect">
            <a:avLst/>
          </a:prstGeom>
          <a:solidFill>
            <a:srgbClr val="7030A0"/>
          </a:solidFill>
          <a:ln>
            <a:noFill/>
          </a:ln>
        </p:spPr>
        <p:style>
          <a:lnRef idx="0">
            <a:schemeClr val="dk1"/>
          </a:lnRef>
          <a:fillRef idx="3">
            <a:schemeClr val="dk1"/>
          </a:fillRef>
          <a:effectRef idx="3">
            <a:schemeClr val="dk1"/>
          </a:effectRef>
          <a:fontRef idx="minor">
            <a:schemeClr val="lt1"/>
          </a:fontRef>
        </p:style>
        <p:txBody>
          <a:bodyPr rtlCol="0" anchor="ctr"/>
          <a:lstStyle/>
          <a:p>
            <a:pPr algn="ctr"/>
            <a:r>
              <a:rPr kumimoji="1" lang="ja-JP" altLang="en-US" sz="1600" b="1" dirty="0" smtClean="0">
                <a:latin typeface="+mn-ea"/>
              </a:rPr>
              <a:t>派遣をする側</a:t>
            </a:r>
            <a:r>
              <a:rPr kumimoji="1" lang="en-US" altLang="ja-JP" sz="1100" b="1" dirty="0" smtClean="0">
                <a:latin typeface="+mn-ea"/>
              </a:rPr>
              <a:t>(</a:t>
            </a:r>
            <a:r>
              <a:rPr kumimoji="1" lang="ja-JP" altLang="en-US" sz="1100" b="1" dirty="0" smtClean="0">
                <a:latin typeface="+mn-ea"/>
              </a:rPr>
              <a:t>大学病院等</a:t>
            </a:r>
            <a:r>
              <a:rPr kumimoji="1" lang="en-US" altLang="ja-JP" sz="1100" b="1" dirty="0" smtClean="0">
                <a:latin typeface="+mn-ea"/>
              </a:rPr>
              <a:t>)</a:t>
            </a:r>
            <a:endParaRPr kumimoji="1" lang="ja-JP" altLang="en-US" sz="1100" b="1" dirty="0">
              <a:latin typeface="+mn-ea"/>
            </a:endParaRPr>
          </a:p>
        </p:txBody>
      </p:sp>
      <p:sp>
        <p:nvSpPr>
          <p:cNvPr id="32" name="正方形/長方形 31"/>
          <p:cNvSpPr/>
          <p:nvPr/>
        </p:nvSpPr>
        <p:spPr>
          <a:xfrm>
            <a:off x="4838368" y="556592"/>
            <a:ext cx="4234072" cy="4719354"/>
          </a:xfrm>
          <a:prstGeom prst="rect">
            <a:avLst/>
          </a:prstGeom>
          <a:noFill/>
          <a:ln w="571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5543385" y="438158"/>
            <a:ext cx="2767054" cy="301313"/>
          </a:xfrm>
          <a:prstGeom prst="rect">
            <a:avLst/>
          </a:prstGeom>
          <a:solidFill>
            <a:srgbClr val="008000"/>
          </a:solidFill>
        </p:spPr>
        <p:style>
          <a:lnRef idx="0">
            <a:schemeClr val="dk1"/>
          </a:lnRef>
          <a:fillRef idx="3">
            <a:schemeClr val="dk1"/>
          </a:fillRef>
          <a:effectRef idx="3">
            <a:schemeClr val="dk1"/>
          </a:effectRef>
          <a:fontRef idx="minor">
            <a:schemeClr val="lt1"/>
          </a:fontRef>
        </p:style>
        <p:txBody>
          <a:bodyPr rtlCol="0" anchor="ctr"/>
          <a:lstStyle/>
          <a:p>
            <a:pPr algn="ctr"/>
            <a:r>
              <a:rPr kumimoji="1" lang="ja-JP" altLang="en-US" sz="1600" b="1" dirty="0" smtClean="0">
                <a:latin typeface="+mn-ea"/>
              </a:rPr>
              <a:t>派遣を受ける側</a:t>
            </a:r>
            <a:endParaRPr kumimoji="1" lang="ja-JP" altLang="en-US" sz="1100" b="1" dirty="0">
              <a:latin typeface="+mn-ea"/>
            </a:endParaRPr>
          </a:p>
        </p:txBody>
      </p:sp>
      <p:sp>
        <p:nvSpPr>
          <p:cNvPr id="33" name="正方形/長方形 32"/>
          <p:cNvSpPr/>
          <p:nvPr/>
        </p:nvSpPr>
        <p:spPr>
          <a:xfrm>
            <a:off x="3617844" y="1838701"/>
            <a:ext cx="1773140" cy="319097"/>
          </a:xfrm>
          <a:prstGeom prst="rect">
            <a:avLst/>
          </a:prstGeom>
          <a:ln w="12700">
            <a:solidFill>
              <a:srgbClr val="FF000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kumimoji="1" lang="ja-JP" altLang="en-US" sz="1600" b="1" dirty="0" smtClean="0">
                <a:solidFill>
                  <a:srgbClr val="FF0000"/>
                </a:solidFill>
              </a:rPr>
              <a:t>勤務時間の共有</a:t>
            </a:r>
            <a:endParaRPr kumimoji="1" lang="ja-JP" altLang="en-US" sz="1600" b="1" dirty="0">
              <a:solidFill>
                <a:srgbClr val="FF0000"/>
              </a:solidFill>
            </a:endParaRPr>
          </a:p>
        </p:txBody>
      </p:sp>
      <p:cxnSp>
        <p:nvCxnSpPr>
          <p:cNvPr id="48" name="直線矢印コネクタ 47"/>
          <p:cNvCxnSpPr/>
          <p:nvPr/>
        </p:nvCxnSpPr>
        <p:spPr>
          <a:xfrm flipV="1">
            <a:off x="4257927" y="4106229"/>
            <a:ext cx="763988" cy="7952"/>
          </a:xfrm>
          <a:prstGeom prst="straightConnector1">
            <a:avLst/>
          </a:prstGeom>
          <a:ln w="762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5151781" y="5434971"/>
            <a:ext cx="4218164" cy="253916"/>
          </a:xfrm>
          <a:prstGeom prst="rect">
            <a:avLst/>
          </a:prstGeom>
          <a:noFill/>
        </p:spPr>
        <p:txBody>
          <a:bodyPr wrap="square" rtlCol="0">
            <a:spAutoFit/>
          </a:bodyPr>
          <a:lstStyle/>
          <a:p>
            <a:r>
              <a:rPr kumimoji="1" lang="ja-JP" altLang="en-US" sz="1050" b="1" dirty="0" smtClean="0">
                <a:solidFill>
                  <a:srgbClr val="002060"/>
                </a:solidFill>
              </a:rPr>
              <a:t>各状況において、</a:t>
            </a:r>
            <a:r>
              <a:rPr kumimoji="1" lang="ja-JP" altLang="en-US" sz="1050" b="1" u="sng" dirty="0" smtClean="0">
                <a:solidFill>
                  <a:srgbClr val="002060"/>
                </a:solidFill>
              </a:rPr>
              <a:t>北海道医療勤務環境改善支援センターが支援</a:t>
            </a:r>
            <a:endParaRPr kumimoji="1" lang="ja-JP" altLang="en-US" sz="1050" b="1" u="sng" dirty="0">
              <a:solidFill>
                <a:srgbClr val="002060"/>
              </a:solidFill>
            </a:endParaRPr>
          </a:p>
        </p:txBody>
      </p:sp>
      <p:sp>
        <p:nvSpPr>
          <p:cNvPr id="8" name="テキスト ボックス 7"/>
          <p:cNvSpPr txBox="1"/>
          <p:nvPr/>
        </p:nvSpPr>
        <p:spPr>
          <a:xfrm>
            <a:off x="4839696" y="5804292"/>
            <a:ext cx="4224790" cy="954107"/>
          </a:xfrm>
          <a:prstGeom prst="rect">
            <a:avLst/>
          </a:prstGeom>
          <a:solidFill>
            <a:schemeClr val="accent1">
              <a:lumMod val="40000"/>
              <a:lumOff val="60000"/>
            </a:schemeClr>
          </a:solidFill>
          <a:ln w="57150">
            <a:solidFill>
              <a:schemeClr val="tx1"/>
            </a:solidFill>
            <a:prstDash val="solid"/>
          </a:ln>
        </p:spPr>
        <p:txBody>
          <a:bodyPr wrap="square" rtlCol="0">
            <a:spAutoFit/>
          </a:bodyPr>
          <a:lstStyle/>
          <a:p>
            <a:r>
              <a:rPr kumimoji="1" lang="en-US" altLang="ja-JP" sz="1400" b="1" dirty="0" smtClean="0">
                <a:latin typeface="+mn-ea"/>
              </a:rPr>
              <a:t>(</a:t>
            </a:r>
            <a:r>
              <a:rPr kumimoji="1" lang="ja-JP" altLang="en-US" sz="1400" b="1" dirty="0" smtClean="0">
                <a:latin typeface="+mn-ea"/>
              </a:rPr>
              <a:t>注</a:t>
            </a:r>
            <a:r>
              <a:rPr kumimoji="1" lang="en-US" altLang="ja-JP" sz="1400" b="1" dirty="0" smtClean="0">
                <a:latin typeface="+mn-ea"/>
              </a:rPr>
              <a:t>)</a:t>
            </a:r>
            <a:r>
              <a:rPr kumimoji="1" lang="ja-JP" altLang="en-US" sz="1400" b="1" dirty="0" smtClean="0">
                <a:latin typeface="+mn-ea"/>
              </a:rPr>
              <a:t>連携Ｂに関わらず、自院の診療体制を確保す</a:t>
            </a:r>
            <a:endParaRPr kumimoji="1" lang="en-US" altLang="ja-JP" sz="1400" b="1" dirty="0" smtClean="0">
              <a:latin typeface="+mn-ea"/>
            </a:endParaRPr>
          </a:p>
          <a:p>
            <a:r>
              <a:rPr kumimoji="1" lang="ja-JP" altLang="en-US" sz="1400" b="1" dirty="0" smtClean="0">
                <a:latin typeface="+mn-ea"/>
              </a:rPr>
              <a:t>　　るために、派遣先医療機関の日数・時間を見</a:t>
            </a:r>
            <a:endParaRPr kumimoji="1" lang="en-US" altLang="ja-JP" sz="1400" b="1" dirty="0" smtClean="0">
              <a:latin typeface="+mn-ea"/>
            </a:endParaRPr>
          </a:p>
          <a:p>
            <a:r>
              <a:rPr kumimoji="1" lang="ja-JP" altLang="en-US" sz="1400" b="1" dirty="0" smtClean="0">
                <a:latin typeface="+mn-ea"/>
              </a:rPr>
              <a:t>　　直すことが必要な場合には、派遣先へ伝達す</a:t>
            </a:r>
            <a:endParaRPr kumimoji="1" lang="en-US" altLang="ja-JP" sz="1400" b="1" dirty="0" smtClean="0">
              <a:latin typeface="+mn-ea"/>
            </a:endParaRPr>
          </a:p>
          <a:p>
            <a:r>
              <a:rPr kumimoji="1" lang="ja-JP" altLang="en-US" sz="1400" b="1" dirty="0" smtClean="0">
                <a:latin typeface="+mn-ea"/>
              </a:rPr>
              <a:t>　　</a:t>
            </a:r>
            <a:r>
              <a:rPr kumimoji="1" lang="ja-JP" altLang="en-US" sz="1400" b="1" dirty="0" err="1" smtClean="0">
                <a:latin typeface="+mn-ea"/>
              </a:rPr>
              <a:t>る</a:t>
            </a:r>
            <a:r>
              <a:rPr kumimoji="1" lang="ja-JP" altLang="en-US" sz="1400" b="1" dirty="0" smtClean="0">
                <a:latin typeface="+mn-ea"/>
              </a:rPr>
              <a:t>ことが必要</a:t>
            </a:r>
            <a:endParaRPr kumimoji="1" lang="ja-JP" altLang="en-US" sz="1400" b="1" dirty="0">
              <a:latin typeface="+mn-ea"/>
            </a:endParaRPr>
          </a:p>
        </p:txBody>
      </p:sp>
      <p:sp>
        <p:nvSpPr>
          <p:cNvPr id="17" name="右矢印 16"/>
          <p:cNvSpPr/>
          <p:nvPr/>
        </p:nvSpPr>
        <p:spPr>
          <a:xfrm>
            <a:off x="4917881" y="5427019"/>
            <a:ext cx="282273" cy="253916"/>
          </a:xfrm>
          <a:prstGeom prst="rightArrow">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9002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1495"/>
            <a:ext cx="9144000" cy="365940"/>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smtClean="0">
                <a:latin typeface="游ゴシック" panose="020B0400000000000000" pitchFamily="50" charset="-128"/>
                <a:ea typeface="游ゴシック" panose="020B0400000000000000" pitchFamily="50" charset="-128"/>
              </a:rPr>
              <a:t>医師の働き方改革に向けた医療機関の検討状況</a:t>
            </a:r>
            <a:r>
              <a:rPr lang="en-US" altLang="ja-JP" b="1" dirty="0" smtClean="0">
                <a:latin typeface="游ゴシック" panose="020B0400000000000000" pitchFamily="50" charset="-128"/>
                <a:ea typeface="游ゴシック" panose="020B0400000000000000" pitchFamily="50" charset="-128"/>
              </a:rPr>
              <a:t>【</a:t>
            </a:r>
            <a:r>
              <a:rPr lang="ja-JP" altLang="en-US" b="1" dirty="0" smtClean="0">
                <a:latin typeface="游ゴシック" panose="020B0400000000000000" pitchFamily="50" charset="-128"/>
                <a:ea typeface="游ゴシック" panose="020B0400000000000000" pitchFamily="50" charset="-128"/>
              </a:rPr>
              <a:t>北海道</a:t>
            </a:r>
            <a:r>
              <a:rPr lang="en-US" altLang="ja-JP" b="1" dirty="0" smtClean="0">
                <a:latin typeface="游ゴシック" panose="020B0400000000000000" pitchFamily="50" charset="-128"/>
                <a:ea typeface="游ゴシック" panose="020B0400000000000000" pitchFamily="50" charset="-128"/>
              </a:rPr>
              <a:t>】</a:t>
            </a:r>
            <a:r>
              <a:rPr lang="ja-JP" altLang="en-US" b="1" dirty="0" smtClean="0">
                <a:latin typeface="游ゴシック" panose="020B0400000000000000" pitchFamily="50" charset="-128"/>
                <a:ea typeface="游ゴシック" panose="020B0400000000000000" pitchFamily="50" charset="-128"/>
              </a:rPr>
              <a:t>①</a:t>
            </a:r>
            <a:endParaRPr lang="ja-JP" altLang="en-US" b="1" dirty="0">
              <a:latin typeface="游ゴシック" panose="020B0400000000000000" pitchFamily="50" charset="-128"/>
              <a:ea typeface="游ゴシック" panose="020B0400000000000000" pitchFamily="50" charset="-128"/>
            </a:endParaRPr>
          </a:p>
        </p:txBody>
      </p:sp>
      <p:sp>
        <p:nvSpPr>
          <p:cNvPr id="4" name="テキスト ボックス 3"/>
          <p:cNvSpPr txBox="1"/>
          <p:nvPr/>
        </p:nvSpPr>
        <p:spPr>
          <a:xfrm>
            <a:off x="123948" y="464908"/>
            <a:ext cx="9020052" cy="461665"/>
          </a:xfrm>
          <a:prstGeom prst="rect">
            <a:avLst/>
          </a:prstGeom>
          <a:noFill/>
        </p:spPr>
        <p:txBody>
          <a:bodyPr wrap="square" rtlCol="0">
            <a:spAutoFit/>
          </a:bodyPr>
          <a:lstStyle/>
          <a:p>
            <a:r>
              <a:rPr kumimoji="1" lang="ja-JP" altLang="en-US" sz="1200" b="1" dirty="0" smtClean="0">
                <a:latin typeface="+mn-ea"/>
              </a:rPr>
              <a:t>国の調査</a:t>
            </a:r>
            <a:r>
              <a:rPr kumimoji="1" lang="ja-JP" altLang="en-US" sz="1200" b="1" dirty="0">
                <a:latin typeface="+mn-ea"/>
              </a:rPr>
              <a:t>「病院に勤務する医師の働き方に関するアンケート調査</a:t>
            </a:r>
            <a:r>
              <a:rPr kumimoji="1" lang="ja-JP" altLang="en-US" sz="1200" b="1" dirty="0" smtClean="0">
                <a:latin typeface="+mn-ea"/>
              </a:rPr>
              <a:t>」</a:t>
            </a:r>
            <a:r>
              <a:rPr kumimoji="1" lang="en-US" altLang="ja-JP" sz="1200" b="1" dirty="0" smtClean="0">
                <a:latin typeface="+mn-ea"/>
              </a:rPr>
              <a:t>(</a:t>
            </a:r>
            <a:r>
              <a:rPr kumimoji="1" lang="ja-JP" altLang="en-US" sz="1200" b="1" dirty="0" smtClean="0">
                <a:latin typeface="+mn-ea"/>
              </a:rPr>
              <a:t>令和</a:t>
            </a:r>
            <a:r>
              <a:rPr kumimoji="1" lang="ja-JP" altLang="en-US" sz="1200" b="1" dirty="0">
                <a:latin typeface="+mn-ea"/>
              </a:rPr>
              <a:t>３年８月</a:t>
            </a:r>
            <a:r>
              <a:rPr kumimoji="1" lang="ja-JP" altLang="en-US" sz="1200" b="1" dirty="0" smtClean="0">
                <a:latin typeface="+mn-ea"/>
              </a:rPr>
              <a:t>実施</a:t>
            </a:r>
            <a:r>
              <a:rPr kumimoji="1" lang="en-US" altLang="ja-JP" sz="1200" b="1" dirty="0" smtClean="0">
                <a:latin typeface="+mn-ea"/>
              </a:rPr>
              <a:t>)</a:t>
            </a:r>
            <a:r>
              <a:rPr kumimoji="1" lang="ja-JP" altLang="en-US" sz="1200" b="1" dirty="0" smtClean="0">
                <a:latin typeface="+mn-ea"/>
              </a:rPr>
              <a:t>結果及び北海道医療勤務</a:t>
            </a:r>
            <a:r>
              <a:rPr kumimoji="1" lang="ja-JP" altLang="en-US" sz="1200" b="1" dirty="0">
                <a:latin typeface="+mn-ea"/>
              </a:rPr>
              <a:t>環境改善支援センターによる留置</a:t>
            </a:r>
            <a:r>
              <a:rPr kumimoji="1" lang="ja-JP" altLang="en-US" sz="1200" b="1" dirty="0" smtClean="0">
                <a:latin typeface="+mn-ea"/>
              </a:rPr>
              <a:t>調査</a:t>
            </a:r>
            <a:r>
              <a:rPr kumimoji="1" lang="en-US" altLang="ja-JP" sz="1200" b="1" dirty="0" smtClean="0">
                <a:latin typeface="+mn-ea"/>
              </a:rPr>
              <a:t>(</a:t>
            </a:r>
            <a:r>
              <a:rPr kumimoji="1" lang="ja-JP" altLang="en-US" sz="1200" b="1" dirty="0" smtClean="0">
                <a:latin typeface="+mn-ea"/>
              </a:rPr>
              <a:t>期間：令和</a:t>
            </a:r>
            <a:r>
              <a:rPr kumimoji="1" lang="ja-JP" altLang="en-US" sz="1200" b="1" dirty="0">
                <a:latin typeface="+mn-ea"/>
              </a:rPr>
              <a:t>元年～令和</a:t>
            </a:r>
            <a:r>
              <a:rPr kumimoji="1" lang="ja-JP" altLang="en-US" sz="1200" b="1" dirty="0" smtClean="0">
                <a:latin typeface="+mn-ea"/>
              </a:rPr>
              <a:t>３年</a:t>
            </a:r>
            <a:r>
              <a:rPr kumimoji="1" lang="en-US" altLang="ja-JP" sz="1200" b="1" dirty="0" smtClean="0">
                <a:latin typeface="+mn-ea"/>
              </a:rPr>
              <a:t>)</a:t>
            </a:r>
            <a:r>
              <a:rPr kumimoji="1" lang="ja-JP" altLang="en-US" sz="1200" b="1" dirty="0" smtClean="0">
                <a:latin typeface="+mn-ea"/>
              </a:rPr>
              <a:t>に基づき、突合し整理したもの。</a:t>
            </a:r>
            <a:r>
              <a:rPr kumimoji="1" lang="en-US" altLang="ja-JP" sz="1100" dirty="0" smtClean="0">
                <a:latin typeface="+mn-ea"/>
              </a:rPr>
              <a:t>※R4.3.31</a:t>
            </a:r>
            <a:r>
              <a:rPr kumimoji="1" lang="ja-JP" altLang="en-US" sz="1100" dirty="0" smtClean="0">
                <a:latin typeface="+mn-ea"/>
              </a:rPr>
              <a:t>現在</a:t>
            </a:r>
            <a:endParaRPr kumimoji="1" lang="ja-JP" altLang="en-US" sz="1100" dirty="0">
              <a:latin typeface="+mn-ea"/>
            </a:endParaRPr>
          </a:p>
        </p:txBody>
      </p:sp>
      <p:pic>
        <p:nvPicPr>
          <p:cNvPr id="6" name="図 5"/>
          <p:cNvPicPr>
            <a:picLocks noChangeAspect="1"/>
          </p:cNvPicPr>
          <p:nvPr/>
        </p:nvPicPr>
        <p:blipFill>
          <a:blip r:embed="rId2"/>
          <a:stretch>
            <a:fillRect/>
          </a:stretch>
        </p:blipFill>
        <p:spPr>
          <a:xfrm>
            <a:off x="241300" y="857250"/>
            <a:ext cx="8661400" cy="6000750"/>
          </a:xfrm>
          <a:prstGeom prst="rect">
            <a:avLst/>
          </a:prstGeom>
        </p:spPr>
      </p:pic>
    </p:spTree>
    <p:extLst>
      <p:ext uri="{BB962C8B-B14F-4D97-AF65-F5344CB8AC3E}">
        <p14:creationId xmlns:p14="http://schemas.microsoft.com/office/powerpoint/2010/main" val="12749403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1495"/>
            <a:ext cx="9144000" cy="365940"/>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smtClean="0">
                <a:latin typeface="游ゴシック" panose="020B0400000000000000" pitchFamily="50" charset="-128"/>
              </a:rPr>
              <a:t>医師</a:t>
            </a:r>
            <a:r>
              <a:rPr lang="ja-JP" altLang="en-US" b="1" dirty="0">
                <a:latin typeface="游ゴシック" panose="020B0400000000000000" pitchFamily="50" charset="-128"/>
              </a:rPr>
              <a:t>の働き方改革に向けた医療機関の検討状況</a:t>
            </a:r>
            <a:r>
              <a:rPr lang="en-US" altLang="ja-JP" b="1" dirty="0">
                <a:latin typeface="游ゴシック" panose="020B0400000000000000" pitchFamily="50" charset="-128"/>
              </a:rPr>
              <a:t>【</a:t>
            </a:r>
            <a:r>
              <a:rPr lang="ja-JP" altLang="en-US" b="1" dirty="0">
                <a:latin typeface="游ゴシック" panose="020B0400000000000000" pitchFamily="50" charset="-128"/>
              </a:rPr>
              <a:t>北海道</a:t>
            </a:r>
            <a:r>
              <a:rPr lang="en-US" altLang="ja-JP" b="1" dirty="0" smtClean="0">
                <a:latin typeface="游ゴシック" panose="020B0400000000000000" pitchFamily="50" charset="-128"/>
              </a:rPr>
              <a:t>】</a:t>
            </a:r>
            <a:r>
              <a:rPr lang="ja-JP" altLang="en-US" b="1" dirty="0" smtClean="0">
                <a:latin typeface="游ゴシック" panose="020B0400000000000000" pitchFamily="50" charset="-128"/>
              </a:rPr>
              <a:t>②</a:t>
            </a:r>
            <a:endParaRPr lang="ja-JP" altLang="en-US" b="1" dirty="0">
              <a:latin typeface="游ゴシック" panose="020B0400000000000000" pitchFamily="50" charset="-128"/>
              <a:ea typeface="游ゴシック" panose="020B0400000000000000" pitchFamily="50" charset="-128"/>
            </a:endParaRPr>
          </a:p>
        </p:txBody>
      </p:sp>
      <p:graphicFrame>
        <p:nvGraphicFramePr>
          <p:cNvPr id="3" name="表 2"/>
          <p:cNvGraphicFramePr>
            <a:graphicFrameLocks noGrp="1"/>
          </p:cNvGraphicFramePr>
          <p:nvPr>
            <p:extLst/>
          </p:nvPr>
        </p:nvGraphicFramePr>
        <p:xfrm>
          <a:off x="225287" y="1024046"/>
          <a:ext cx="8693425" cy="5609204"/>
        </p:xfrm>
        <a:graphic>
          <a:graphicData uri="http://schemas.openxmlformats.org/drawingml/2006/table">
            <a:tbl>
              <a:tblPr firstRow="1" bandRow="1">
                <a:tableStyleId>{5C22544A-7EE6-4342-B048-85BDC9FD1C3A}</a:tableStyleId>
              </a:tblPr>
              <a:tblGrid>
                <a:gridCol w="1133793">
                  <a:extLst>
                    <a:ext uri="{9D8B030D-6E8A-4147-A177-3AD203B41FA5}">
                      <a16:colId xmlns:a16="http://schemas.microsoft.com/office/drawing/2014/main" val="3453290491"/>
                    </a:ext>
                  </a:extLst>
                </a:gridCol>
                <a:gridCol w="3310113">
                  <a:extLst>
                    <a:ext uri="{9D8B030D-6E8A-4147-A177-3AD203B41FA5}">
                      <a16:colId xmlns:a16="http://schemas.microsoft.com/office/drawing/2014/main" val="2273405335"/>
                    </a:ext>
                  </a:extLst>
                </a:gridCol>
                <a:gridCol w="4249519">
                  <a:extLst>
                    <a:ext uri="{9D8B030D-6E8A-4147-A177-3AD203B41FA5}">
                      <a16:colId xmlns:a16="http://schemas.microsoft.com/office/drawing/2014/main" val="3385326647"/>
                    </a:ext>
                  </a:extLst>
                </a:gridCol>
              </a:tblGrid>
              <a:tr h="370840">
                <a:tc>
                  <a:txBody>
                    <a:bodyPr/>
                    <a:lstStyle/>
                    <a:p>
                      <a:pPr algn="ctr"/>
                      <a:r>
                        <a:rPr kumimoji="1" lang="ja-JP" altLang="en-US" sz="1200" b="1" dirty="0" smtClean="0">
                          <a:solidFill>
                            <a:schemeClr val="tx1"/>
                          </a:solidFill>
                        </a:rPr>
                        <a:t>病院数</a:t>
                      </a:r>
                      <a:endParaRPr kumimoji="1" lang="ja-JP" altLang="en-US"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200" b="1" dirty="0" smtClean="0">
                          <a:solidFill>
                            <a:schemeClr val="tx1"/>
                          </a:solidFill>
                        </a:rPr>
                        <a:t>９６０時間超の医師がいる医療機関数</a:t>
                      </a:r>
                      <a:endParaRPr kumimoji="1" lang="ja-JP" altLang="en-US"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200" b="1" dirty="0" smtClean="0">
                          <a:solidFill>
                            <a:schemeClr val="tx1"/>
                          </a:solidFill>
                        </a:rPr>
                        <a:t>特例水準の指定を予定</a:t>
                      </a:r>
                      <a:r>
                        <a:rPr kumimoji="1" lang="en-US" altLang="ja-JP" sz="1200" b="1" dirty="0" smtClean="0">
                          <a:solidFill>
                            <a:schemeClr val="tx1"/>
                          </a:solidFill>
                        </a:rPr>
                        <a:t>(</a:t>
                      </a:r>
                      <a:r>
                        <a:rPr kumimoji="1" lang="ja-JP" altLang="en-US" sz="1200" b="1" dirty="0" smtClean="0">
                          <a:solidFill>
                            <a:schemeClr val="tx1"/>
                          </a:solidFill>
                        </a:rPr>
                        <a:t>検討</a:t>
                      </a:r>
                      <a:r>
                        <a:rPr kumimoji="1" lang="en-US" altLang="ja-JP" sz="1200" b="1" dirty="0" smtClean="0">
                          <a:solidFill>
                            <a:schemeClr val="tx1"/>
                          </a:solidFill>
                        </a:rPr>
                        <a:t>)</a:t>
                      </a:r>
                      <a:r>
                        <a:rPr kumimoji="1" lang="ja-JP" altLang="en-US" sz="1200" b="1" dirty="0" smtClean="0">
                          <a:solidFill>
                            <a:schemeClr val="tx1"/>
                          </a:solidFill>
                        </a:rPr>
                        <a:t>している医療機関</a:t>
                      </a:r>
                      <a:endParaRPr kumimoji="1" lang="en-US" altLang="ja-JP" sz="12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234703063"/>
                  </a:ext>
                </a:extLst>
              </a:tr>
              <a:tr h="5238364">
                <a:tc>
                  <a:txBody>
                    <a:bodyPr/>
                    <a:lstStyle/>
                    <a:p>
                      <a:pPr algn="ctr"/>
                      <a:r>
                        <a:rPr kumimoji="1" lang="ja-JP" altLang="en-US" sz="2000" b="1" dirty="0" smtClean="0">
                          <a:solidFill>
                            <a:schemeClr val="tx1"/>
                          </a:solidFill>
                        </a:rPr>
                        <a:t>５４１</a:t>
                      </a:r>
                      <a:endParaRPr kumimoji="1" lang="en-US" altLang="ja-JP" sz="20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7804835"/>
                  </a:ext>
                </a:extLst>
              </a:tr>
            </a:tbl>
          </a:graphicData>
        </a:graphic>
      </p:graphicFrame>
      <p:pic>
        <p:nvPicPr>
          <p:cNvPr id="5" name="図 4"/>
          <p:cNvPicPr>
            <a:picLocks noChangeAspect="1"/>
          </p:cNvPicPr>
          <p:nvPr/>
        </p:nvPicPr>
        <p:blipFill>
          <a:blip r:embed="rId2"/>
          <a:stretch>
            <a:fillRect/>
          </a:stretch>
        </p:blipFill>
        <p:spPr>
          <a:xfrm>
            <a:off x="183637" y="1830100"/>
            <a:ext cx="5696266" cy="3417760"/>
          </a:xfrm>
          <a:prstGeom prst="rect">
            <a:avLst/>
          </a:prstGeom>
        </p:spPr>
      </p:pic>
      <p:sp>
        <p:nvSpPr>
          <p:cNvPr id="6" name="テキスト ボックス 5"/>
          <p:cNvSpPr txBox="1"/>
          <p:nvPr/>
        </p:nvSpPr>
        <p:spPr>
          <a:xfrm>
            <a:off x="3781601" y="1923354"/>
            <a:ext cx="698579" cy="369332"/>
          </a:xfrm>
          <a:prstGeom prst="rect">
            <a:avLst/>
          </a:prstGeom>
          <a:noFill/>
        </p:spPr>
        <p:txBody>
          <a:bodyPr wrap="square" rtlCol="0">
            <a:spAutoFit/>
          </a:bodyPr>
          <a:lstStyle/>
          <a:p>
            <a:r>
              <a:rPr kumimoji="1" lang="ja-JP" altLang="en-US" b="1" dirty="0" smtClean="0"/>
              <a:t>いる</a:t>
            </a:r>
            <a:endParaRPr kumimoji="1" lang="ja-JP" altLang="en-US" b="1" dirty="0"/>
          </a:p>
        </p:txBody>
      </p:sp>
      <p:sp>
        <p:nvSpPr>
          <p:cNvPr id="7" name="テキスト ボックス 6"/>
          <p:cNvSpPr txBox="1"/>
          <p:nvPr/>
        </p:nvSpPr>
        <p:spPr>
          <a:xfrm>
            <a:off x="1839213" y="4785181"/>
            <a:ext cx="1057334" cy="369332"/>
          </a:xfrm>
          <a:prstGeom prst="rect">
            <a:avLst/>
          </a:prstGeom>
          <a:noFill/>
        </p:spPr>
        <p:txBody>
          <a:bodyPr wrap="square" rtlCol="0">
            <a:spAutoFit/>
          </a:bodyPr>
          <a:lstStyle/>
          <a:p>
            <a:r>
              <a:rPr kumimoji="1" lang="ja-JP" altLang="en-US" b="1" dirty="0" smtClean="0"/>
              <a:t>いない</a:t>
            </a:r>
            <a:endParaRPr kumimoji="1" lang="ja-JP" altLang="en-US" b="1" dirty="0"/>
          </a:p>
        </p:txBody>
      </p:sp>
      <p:sp>
        <p:nvSpPr>
          <p:cNvPr id="8" name="テキスト ボックス 7"/>
          <p:cNvSpPr txBox="1"/>
          <p:nvPr/>
        </p:nvSpPr>
        <p:spPr>
          <a:xfrm>
            <a:off x="123948" y="464908"/>
            <a:ext cx="9020052" cy="461665"/>
          </a:xfrm>
          <a:prstGeom prst="rect">
            <a:avLst/>
          </a:prstGeom>
          <a:noFill/>
        </p:spPr>
        <p:txBody>
          <a:bodyPr wrap="square" rtlCol="0">
            <a:spAutoFit/>
          </a:bodyPr>
          <a:lstStyle/>
          <a:p>
            <a:r>
              <a:rPr kumimoji="1" lang="ja-JP" altLang="en-US" sz="1200" b="1" dirty="0" smtClean="0">
                <a:latin typeface="+mn-ea"/>
              </a:rPr>
              <a:t>国の調査</a:t>
            </a:r>
            <a:r>
              <a:rPr kumimoji="1" lang="ja-JP" altLang="en-US" sz="1200" b="1" dirty="0">
                <a:latin typeface="+mn-ea"/>
              </a:rPr>
              <a:t>「病院に勤務する医師の働き方に関するアンケート調査</a:t>
            </a:r>
            <a:r>
              <a:rPr kumimoji="1" lang="ja-JP" altLang="en-US" sz="1200" b="1" dirty="0" smtClean="0">
                <a:latin typeface="+mn-ea"/>
              </a:rPr>
              <a:t>」</a:t>
            </a:r>
            <a:r>
              <a:rPr kumimoji="1" lang="en-US" altLang="ja-JP" sz="1200" b="1" dirty="0" smtClean="0">
                <a:latin typeface="+mn-ea"/>
              </a:rPr>
              <a:t>(</a:t>
            </a:r>
            <a:r>
              <a:rPr kumimoji="1" lang="ja-JP" altLang="en-US" sz="1200" b="1" dirty="0" smtClean="0">
                <a:latin typeface="+mn-ea"/>
              </a:rPr>
              <a:t>令和</a:t>
            </a:r>
            <a:r>
              <a:rPr kumimoji="1" lang="ja-JP" altLang="en-US" sz="1200" b="1" dirty="0">
                <a:latin typeface="+mn-ea"/>
              </a:rPr>
              <a:t>３年８月</a:t>
            </a:r>
            <a:r>
              <a:rPr kumimoji="1" lang="ja-JP" altLang="en-US" sz="1200" b="1" dirty="0" smtClean="0">
                <a:latin typeface="+mn-ea"/>
              </a:rPr>
              <a:t>実施</a:t>
            </a:r>
            <a:r>
              <a:rPr kumimoji="1" lang="en-US" altLang="ja-JP" sz="1200" b="1" dirty="0" smtClean="0">
                <a:latin typeface="+mn-ea"/>
              </a:rPr>
              <a:t>)</a:t>
            </a:r>
            <a:r>
              <a:rPr kumimoji="1" lang="ja-JP" altLang="en-US" sz="1200" b="1" dirty="0" smtClean="0">
                <a:latin typeface="+mn-ea"/>
              </a:rPr>
              <a:t>結果及び北海道</a:t>
            </a:r>
            <a:r>
              <a:rPr kumimoji="1" lang="ja-JP" altLang="en-US" sz="1200" b="1" dirty="0">
                <a:latin typeface="+mn-ea"/>
              </a:rPr>
              <a:t>勤務環境改善支援センターによる留置</a:t>
            </a:r>
            <a:r>
              <a:rPr kumimoji="1" lang="ja-JP" altLang="en-US" sz="1200" b="1" dirty="0" smtClean="0">
                <a:latin typeface="+mn-ea"/>
              </a:rPr>
              <a:t>調査</a:t>
            </a:r>
            <a:r>
              <a:rPr kumimoji="1" lang="en-US" altLang="ja-JP" sz="1200" b="1" dirty="0" smtClean="0">
                <a:latin typeface="+mn-ea"/>
              </a:rPr>
              <a:t>(</a:t>
            </a:r>
            <a:r>
              <a:rPr kumimoji="1" lang="ja-JP" altLang="en-US" sz="1200" b="1" dirty="0" smtClean="0">
                <a:latin typeface="+mn-ea"/>
              </a:rPr>
              <a:t>期間：令和</a:t>
            </a:r>
            <a:r>
              <a:rPr kumimoji="1" lang="ja-JP" altLang="en-US" sz="1200" b="1" dirty="0">
                <a:latin typeface="+mn-ea"/>
              </a:rPr>
              <a:t>元年～令和</a:t>
            </a:r>
            <a:r>
              <a:rPr kumimoji="1" lang="ja-JP" altLang="en-US" sz="1200" b="1" dirty="0" smtClean="0">
                <a:latin typeface="+mn-ea"/>
              </a:rPr>
              <a:t>３年</a:t>
            </a:r>
            <a:r>
              <a:rPr kumimoji="1" lang="en-US" altLang="ja-JP" sz="1200" b="1" dirty="0" smtClean="0">
                <a:latin typeface="+mn-ea"/>
              </a:rPr>
              <a:t>)</a:t>
            </a:r>
            <a:r>
              <a:rPr kumimoji="1" lang="ja-JP" altLang="en-US" sz="1200" b="1" dirty="0" smtClean="0">
                <a:latin typeface="+mn-ea"/>
              </a:rPr>
              <a:t>に基づき、突合し整理したもの。</a:t>
            </a:r>
            <a:r>
              <a:rPr kumimoji="1" lang="en-US" altLang="ja-JP" sz="1100" dirty="0" smtClean="0">
                <a:latin typeface="+mn-ea"/>
              </a:rPr>
              <a:t>※R4.3.31</a:t>
            </a:r>
            <a:r>
              <a:rPr kumimoji="1" lang="ja-JP" altLang="en-US" sz="1100" dirty="0" smtClean="0">
                <a:latin typeface="+mn-ea"/>
              </a:rPr>
              <a:t>現在</a:t>
            </a:r>
            <a:endParaRPr kumimoji="1" lang="ja-JP" altLang="en-US" sz="1100" dirty="0">
              <a:latin typeface="+mn-ea"/>
            </a:endParaRPr>
          </a:p>
        </p:txBody>
      </p:sp>
      <p:pic>
        <p:nvPicPr>
          <p:cNvPr id="9" name="図 8"/>
          <p:cNvPicPr>
            <a:picLocks noChangeAspect="1"/>
          </p:cNvPicPr>
          <p:nvPr/>
        </p:nvPicPr>
        <p:blipFill>
          <a:blip r:embed="rId3"/>
          <a:stretch>
            <a:fillRect/>
          </a:stretch>
        </p:blipFill>
        <p:spPr>
          <a:xfrm>
            <a:off x="3873915" y="1611596"/>
            <a:ext cx="5831034" cy="4320960"/>
          </a:xfrm>
          <a:prstGeom prst="rect">
            <a:avLst/>
          </a:prstGeom>
        </p:spPr>
      </p:pic>
      <p:sp>
        <p:nvSpPr>
          <p:cNvPr id="10" name="テキスト ボックス 9"/>
          <p:cNvSpPr txBox="1"/>
          <p:nvPr/>
        </p:nvSpPr>
        <p:spPr>
          <a:xfrm>
            <a:off x="6572466" y="2151237"/>
            <a:ext cx="533873" cy="246221"/>
          </a:xfrm>
          <a:prstGeom prst="rect">
            <a:avLst/>
          </a:prstGeom>
          <a:noFill/>
        </p:spPr>
        <p:txBody>
          <a:bodyPr wrap="square" rtlCol="0">
            <a:spAutoFit/>
          </a:bodyPr>
          <a:lstStyle/>
          <a:p>
            <a:r>
              <a:rPr kumimoji="1" lang="ja-JP" altLang="en-US" sz="1000" b="1" dirty="0" smtClean="0"/>
              <a:t>カ所</a:t>
            </a:r>
            <a:endParaRPr kumimoji="1" lang="ja-JP" altLang="en-US" sz="1000" b="1" dirty="0"/>
          </a:p>
        </p:txBody>
      </p:sp>
      <p:sp>
        <p:nvSpPr>
          <p:cNvPr id="12" name="テキスト ボックス 11"/>
          <p:cNvSpPr txBox="1"/>
          <p:nvPr/>
        </p:nvSpPr>
        <p:spPr>
          <a:xfrm>
            <a:off x="7610533" y="2826500"/>
            <a:ext cx="533873" cy="276999"/>
          </a:xfrm>
          <a:prstGeom prst="rect">
            <a:avLst/>
          </a:prstGeom>
          <a:noFill/>
        </p:spPr>
        <p:txBody>
          <a:bodyPr wrap="square" rtlCol="0">
            <a:spAutoFit/>
          </a:bodyPr>
          <a:lstStyle/>
          <a:p>
            <a:r>
              <a:rPr kumimoji="1" lang="ja-JP" altLang="en-US" sz="1200" b="1" dirty="0" smtClean="0"/>
              <a:t>カ所</a:t>
            </a:r>
            <a:endParaRPr kumimoji="1" lang="ja-JP" altLang="en-US" sz="1200" b="1" dirty="0"/>
          </a:p>
        </p:txBody>
      </p:sp>
      <p:sp>
        <p:nvSpPr>
          <p:cNvPr id="13" name="テキスト ボックス 12"/>
          <p:cNvSpPr txBox="1"/>
          <p:nvPr/>
        </p:nvSpPr>
        <p:spPr>
          <a:xfrm>
            <a:off x="6072670" y="2450786"/>
            <a:ext cx="533873" cy="276999"/>
          </a:xfrm>
          <a:prstGeom prst="rect">
            <a:avLst/>
          </a:prstGeom>
          <a:noFill/>
        </p:spPr>
        <p:txBody>
          <a:bodyPr wrap="square" rtlCol="0">
            <a:spAutoFit/>
          </a:bodyPr>
          <a:lstStyle/>
          <a:p>
            <a:r>
              <a:rPr kumimoji="1" lang="ja-JP" altLang="en-US" sz="1200" b="1" dirty="0" smtClean="0"/>
              <a:t>カ所</a:t>
            </a:r>
            <a:endParaRPr kumimoji="1" lang="ja-JP" altLang="en-US" sz="1200" b="1" dirty="0"/>
          </a:p>
        </p:txBody>
      </p:sp>
      <p:sp>
        <p:nvSpPr>
          <p:cNvPr id="14" name="テキスト ボックス 13"/>
          <p:cNvSpPr txBox="1"/>
          <p:nvPr/>
        </p:nvSpPr>
        <p:spPr>
          <a:xfrm>
            <a:off x="5387680" y="3347120"/>
            <a:ext cx="533873" cy="276999"/>
          </a:xfrm>
          <a:prstGeom prst="rect">
            <a:avLst/>
          </a:prstGeom>
          <a:noFill/>
        </p:spPr>
        <p:txBody>
          <a:bodyPr wrap="square" rtlCol="0">
            <a:spAutoFit/>
          </a:bodyPr>
          <a:lstStyle/>
          <a:p>
            <a:r>
              <a:rPr kumimoji="1" lang="ja-JP" altLang="en-US" sz="1200" b="1" dirty="0" smtClean="0"/>
              <a:t>カ所</a:t>
            </a:r>
            <a:endParaRPr kumimoji="1" lang="ja-JP" altLang="en-US" sz="1200" b="1" dirty="0"/>
          </a:p>
        </p:txBody>
      </p:sp>
      <p:sp>
        <p:nvSpPr>
          <p:cNvPr id="15" name="テキスト ボックス 14"/>
          <p:cNvSpPr txBox="1"/>
          <p:nvPr/>
        </p:nvSpPr>
        <p:spPr>
          <a:xfrm>
            <a:off x="7333185" y="4601345"/>
            <a:ext cx="533873" cy="276999"/>
          </a:xfrm>
          <a:prstGeom prst="rect">
            <a:avLst/>
          </a:prstGeom>
          <a:noFill/>
        </p:spPr>
        <p:txBody>
          <a:bodyPr wrap="square" rtlCol="0">
            <a:spAutoFit/>
          </a:bodyPr>
          <a:lstStyle/>
          <a:p>
            <a:r>
              <a:rPr kumimoji="1" lang="ja-JP" altLang="en-US" sz="1200" b="1" dirty="0" smtClean="0"/>
              <a:t>カ所</a:t>
            </a:r>
            <a:endParaRPr kumimoji="1" lang="ja-JP" altLang="en-US" sz="1200" b="1" dirty="0"/>
          </a:p>
        </p:txBody>
      </p:sp>
      <p:sp>
        <p:nvSpPr>
          <p:cNvPr id="16" name="テキスト ボックス 15"/>
          <p:cNvSpPr txBox="1"/>
          <p:nvPr/>
        </p:nvSpPr>
        <p:spPr>
          <a:xfrm>
            <a:off x="3597018" y="2312287"/>
            <a:ext cx="533873" cy="276999"/>
          </a:xfrm>
          <a:prstGeom prst="rect">
            <a:avLst/>
          </a:prstGeom>
          <a:noFill/>
        </p:spPr>
        <p:txBody>
          <a:bodyPr wrap="square" rtlCol="0">
            <a:spAutoFit/>
          </a:bodyPr>
          <a:lstStyle/>
          <a:p>
            <a:r>
              <a:rPr kumimoji="1" lang="ja-JP" altLang="en-US" sz="1200" b="1" dirty="0" smtClean="0"/>
              <a:t>カ所</a:t>
            </a:r>
            <a:endParaRPr kumimoji="1" lang="ja-JP" altLang="en-US" sz="1200" b="1" dirty="0"/>
          </a:p>
        </p:txBody>
      </p:sp>
      <p:sp>
        <p:nvSpPr>
          <p:cNvPr id="17" name="テキスト ボックス 16"/>
          <p:cNvSpPr txBox="1"/>
          <p:nvPr/>
        </p:nvSpPr>
        <p:spPr>
          <a:xfrm>
            <a:off x="3019603" y="3828648"/>
            <a:ext cx="533873" cy="276999"/>
          </a:xfrm>
          <a:prstGeom prst="rect">
            <a:avLst/>
          </a:prstGeom>
          <a:noFill/>
        </p:spPr>
        <p:txBody>
          <a:bodyPr wrap="square" rtlCol="0">
            <a:spAutoFit/>
          </a:bodyPr>
          <a:lstStyle/>
          <a:p>
            <a:r>
              <a:rPr kumimoji="1" lang="ja-JP" altLang="en-US" sz="1200" b="1" dirty="0" smtClean="0"/>
              <a:t>カ所</a:t>
            </a:r>
            <a:endParaRPr kumimoji="1" lang="ja-JP" altLang="en-US" sz="1200" b="1" dirty="0"/>
          </a:p>
        </p:txBody>
      </p:sp>
      <p:sp>
        <p:nvSpPr>
          <p:cNvPr id="18" name="テキスト ボックス 17"/>
          <p:cNvSpPr txBox="1"/>
          <p:nvPr/>
        </p:nvSpPr>
        <p:spPr>
          <a:xfrm>
            <a:off x="892264" y="4105647"/>
            <a:ext cx="533873" cy="276999"/>
          </a:xfrm>
          <a:prstGeom prst="rect">
            <a:avLst/>
          </a:prstGeom>
          <a:noFill/>
        </p:spPr>
        <p:txBody>
          <a:bodyPr wrap="square" rtlCol="0">
            <a:spAutoFit/>
          </a:bodyPr>
          <a:lstStyle/>
          <a:p>
            <a:r>
              <a:rPr kumimoji="1" lang="ja-JP" altLang="en-US" sz="1200" b="1" dirty="0" smtClean="0"/>
              <a:t>カ所</a:t>
            </a:r>
            <a:endParaRPr kumimoji="1" lang="ja-JP" altLang="en-US" sz="1200" b="1" dirty="0"/>
          </a:p>
        </p:txBody>
      </p:sp>
      <p:sp>
        <p:nvSpPr>
          <p:cNvPr id="19" name="テキスト ボックス 18"/>
          <p:cNvSpPr txBox="1"/>
          <p:nvPr/>
        </p:nvSpPr>
        <p:spPr>
          <a:xfrm>
            <a:off x="5009992" y="5932556"/>
            <a:ext cx="3810277" cy="646331"/>
          </a:xfrm>
          <a:prstGeom prst="rect">
            <a:avLst/>
          </a:prstGeom>
          <a:noFill/>
        </p:spPr>
        <p:txBody>
          <a:bodyPr wrap="square" rtlCol="0">
            <a:spAutoFit/>
          </a:bodyPr>
          <a:lstStyle/>
          <a:p>
            <a:r>
              <a:rPr kumimoji="1" lang="ja-JP" altLang="en-US" sz="1200" b="1" dirty="0" smtClean="0"/>
              <a:t>注：①上記は、５５医療機関の内訳であること。</a:t>
            </a:r>
            <a:endParaRPr kumimoji="1" lang="en-US" altLang="ja-JP" sz="1200" b="1" dirty="0" smtClean="0"/>
          </a:p>
          <a:p>
            <a:r>
              <a:rPr kumimoji="1" lang="ja-JP" altLang="en-US" sz="1200" b="1" dirty="0" smtClean="0"/>
              <a:t>　　②医療機関によっては、特例水準の複数指定を</a:t>
            </a:r>
            <a:endParaRPr kumimoji="1" lang="en-US" altLang="ja-JP" sz="1200" b="1" dirty="0" smtClean="0"/>
          </a:p>
          <a:p>
            <a:r>
              <a:rPr kumimoji="1" lang="ja-JP" altLang="en-US" sz="1200" b="1" dirty="0" smtClean="0"/>
              <a:t>　　　予定していること。</a:t>
            </a:r>
            <a:endParaRPr kumimoji="1" lang="ja-JP" altLang="en-US" sz="1200" b="1" dirty="0"/>
          </a:p>
        </p:txBody>
      </p:sp>
    </p:spTree>
    <p:extLst>
      <p:ext uri="{BB962C8B-B14F-4D97-AF65-F5344CB8AC3E}">
        <p14:creationId xmlns:p14="http://schemas.microsoft.com/office/powerpoint/2010/main" val="2374234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6942</TotalTime>
  <Words>3055</Words>
  <Application>Microsoft Office PowerPoint</Application>
  <PresentationFormat>画面に合わせる (4:3)</PresentationFormat>
  <Paragraphs>367</Paragraphs>
  <Slides>7</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7</vt:i4>
      </vt:variant>
    </vt:vector>
  </HeadingPairs>
  <TitlesOfParts>
    <vt:vector size="15" baseType="lpstr">
      <vt:lpstr>ＭＳ ゴシック</vt:lpstr>
      <vt:lpstr>ＭＳ 明朝</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Windows ユーザー</dc:creator>
  <cp:lastModifiedBy>細谷＿夏姫</cp:lastModifiedBy>
  <cp:revision>403</cp:revision>
  <cp:lastPrinted>2022-04-27T00:15:37Z</cp:lastPrinted>
  <dcterms:created xsi:type="dcterms:W3CDTF">2019-12-11T04:49:35Z</dcterms:created>
  <dcterms:modified xsi:type="dcterms:W3CDTF">2023-04-07T05:53:08Z</dcterms:modified>
</cp:coreProperties>
</file>