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72" r:id="rId2"/>
  </p:sldMasterIdLst>
  <p:notesMasterIdLst>
    <p:notesMasterId r:id="rId11"/>
  </p:notesMasterIdLst>
  <p:sldIdLst>
    <p:sldId id="263" r:id="rId3"/>
    <p:sldId id="257" r:id="rId4"/>
    <p:sldId id="256" r:id="rId5"/>
    <p:sldId id="260" r:id="rId6"/>
    <p:sldId id="262" r:id="rId7"/>
    <p:sldId id="258" r:id="rId8"/>
    <p:sldId id="259" r:id="rId9"/>
    <p:sldId id="261" r:id="rId10"/>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4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CE4981D-BB45-43B2-8B27-D9E3D643C8AB}" type="datetimeFigureOut">
              <a:rPr kumimoji="1" lang="ja-JP" altLang="en-US" smtClean="0"/>
              <a:t>2023/1/17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E984F4C-2D4C-41C9-8CCB-FAB5A3832798}" type="slidenum">
              <a:rPr kumimoji="1" lang="ja-JP" altLang="en-US" smtClean="0"/>
              <a:t>‹#›</a:t>
            </a:fld>
            <a:endParaRPr kumimoji="1" lang="ja-JP" altLang="en-US"/>
          </a:p>
        </p:txBody>
      </p:sp>
    </p:spTree>
    <p:extLst>
      <p:ext uri="{BB962C8B-B14F-4D97-AF65-F5344CB8AC3E}">
        <p14:creationId xmlns:p14="http://schemas.microsoft.com/office/powerpoint/2010/main" val="3095943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AB2D84-CCE2-4FE5-A413-C8F8FADE46F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8086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322142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138598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51416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D1144A4-14EC-43B8-8314-00AC7A7F7584}" type="datetime1">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2235896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AA185C-743C-4E13-B9A2-66483544C8E0}" type="datetime1">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972293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39EA3A6-4171-40ED-80AF-DA337DD2C362}" type="datetime1">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3585044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5D7068D-0769-4BA9-9912-E85F0E12A033}" type="datetime1">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1477905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815E5D-C821-4389-9676-25F6665D01E5}" type="datetime1">
              <a:rPr kumimoji="1" lang="ja-JP" altLang="en-US" smtClean="0"/>
              <a:t>2023/1/17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456415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D7FE9B1-A1DB-420E-99C9-C54C15CB13DC}" type="datetime1">
              <a:rPr kumimoji="1" lang="ja-JP" altLang="en-US" smtClean="0"/>
              <a:t>2023/1/17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2335770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44FD4-C9DD-41E2-8CE1-5309DB7401E3}" type="datetime1">
              <a:rPr kumimoji="1" lang="ja-JP" altLang="en-US" smtClean="0"/>
              <a:t>2023/1/17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4086216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458A0-A618-4342-A9ED-3EEA52A19232}" type="datetime1">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327428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3705416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F7B7868-424F-4162-BB6D-F4B511609C30}" type="datetime1">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2027273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BCBB02-CBC2-4E59-9575-08ADB0F5BF5E}" type="datetime1">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923615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062D87-8539-4650-9367-C2252252289F}" type="datetime1">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223056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1975951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360131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144596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414272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294958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349162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B44D615-7E8B-480E-AEE1-A22A8CEFBB4D}"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129388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4D615-7E8B-480E-AEE1-A22A8CEFBB4D}" type="datetimeFigureOut">
              <a:rPr kumimoji="1" lang="ja-JP" altLang="en-US" smtClean="0"/>
              <a:t>2023/1/17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887C1-324F-4803-838C-C6B04A4ED8B5}" type="slidenum">
              <a:rPr kumimoji="1" lang="ja-JP" altLang="en-US" smtClean="0"/>
              <a:t>‹#›</a:t>
            </a:fld>
            <a:endParaRPr kumimoji="1" lang="ja-JP" altLang="en-US"/>
          </a:p>
        </p:txBody>
      </p:sp>
    </p:spTree>
    <p:extLst>
      <p:ext uri="{BB962C8B-B14F-4D97-AF65-F5344CB8AC3E}">
        <p14:creationId xmlns:p14="http://schemas.microsoft.com/office/powerpoint/2010/main" val="1170671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A6BFC-3097-41AC-B314-68D7AF1882BA}" type="datetime1">
              <a:rPr kumimoji="1" lang="ja-JP" altLang="en-US" smtClean="0"/>
              <a:t>2023/1/17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F0FC0-1A51-4034-A95A-DF03417564F2}" type="slidenum">
              <a:rPr kumimoji="1" lang="ja-JP" altLang="en-US" smtClean="0"/>
              <a:t>‹#›</a:t>
            </a:fld>
            <a:endParaRPr kumimoji="1" lang="ja-JP" altLang="en-US"/>
          </a:p>
        </p:txBody>
      </p:sp>
    </p:spTree>
    <p:extLst>
      <p:ext uri="{BB962C8B-B14F-4D97-AF65-F5344CB8AC3E}">
        <p14:creationId xmlns:p14="http://schemas.microsoft.com/office/powerpoint/2010/main" val="38840883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698" y="314182"/>
            <a:ext cx="1251171" cy="664684"/>
          </a:xfrm>
          <a:prstGeom prst="rect">
            <a:avLst/>
          </a:prstGeom>
        </p:spPr>
      </p:pic>
      <p:sp>
        <p:nvSpPr>
          <p:cNvPr id="3" name="テキスト ボックス 2"/>
          <p:cNvSpPr txBox="1"/>
          <p:nvPr/>
        </p:nvSpPr>
        <p:spPr>
          <a:xfrm>
            <a:off x="864524" y="2435632"/>
            <a:ext cx="8254538"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特定労務管理対象機関の指定に係る</a:t>
            </a:r>
            <a:endParaRPr kumimoji="1" lang="en-US" altLang="ja-JP" sz="3600" b="1"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事務手続等について</a:t>
            </a:r>
            <a:endParaRPr kumimoji="1" lang="ja-JP" altLang="en-US" sz="3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正方形/長方形 3"/>
          <p:cNvSpPr/>
          <p:nvPr/>
        </p:nvSpPr>
        <p:spPr>
          <a:xfrm>
            <a:off x="0" y="4987636"/>
            <a:ext cx="9906000" cy="1870364"/>
          </a:xfrm>
          <a:prstGeom prst="rect">
            <a:avLst/>
          </a:prstGeom>
          <a:gradFill>
            <a:gsLst>
              <a:gs pos="42000">
                <a:srgbClr val="002060"/>
              </a:gs>
              <a:gs pos="70000">
                <a:schemeClr val="accent5">
                  <a:lumMod val="89000"/>
                </a:schemeClr>
              </a:gs>
              <a:gs pos="69000">
                <a:schemeClr val="accent5">
                  <a:lumMod val="75000"/>
                </a:schemeClr>
              </a:gs>
              <a:gs pos="0">
                <a:schemeClr val="accent5">
                  <a:lumMod val="7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令和５年２月１日</a:t>
            </a:r>
            <a:endParaRPr kumimoji="1" lang="en-US" altLang="ja-JP"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北海道 保健福祉部 地域医療推進局 地域医療課</a:t>
            </a:r>
            <a:endParaRPr kumimoji="1"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77669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線矢印コネクタ 46"/>
          <p:cNvCxnSpPr/>
          <p:nvPr/>
        </p:nvCxnSpPr>
        <p:spPr>
          <a:xfrm>
            <a:off x="601278" y="2042165"/>
            <a:ext cx="9099675" cy="0"/>
          </a:xfrm>
          <a:prstGeom prst="straightConnector1">
            <a:avLst/>
          </a:prstGeom>
          <a:ln w="317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778925" y="5589912"/>
            <a:ext cx="431153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778925" y="5034743"/>
            <a:ext cx="431153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601278" y="4184078"/>
            <a:ext cx="9099675" cy="0"/>
          </a:xfrm>
          <a:prstGeom prst="straightConnector1">
            <a:avLst/>
          </a:prstGeom>
          <a:ln w="317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149629" y="1018309"/>
            <a:ext cx="9617826" cy="0"/>
          </a:xfrm>
          <a:prstGeom prst="straightConnector1">
            <a:avLst/>
          </a:prstGeom>
          <a:ln w="508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8306" y="8308"/>
            <a:ext cx="9897694" cy="38238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特定労務管理対象機関の指定に係る都道府県・医療機関の手続の流れ</a:t>
            </a:r>
            <a:endParaRPr kumimoji="1" lang="ja-JP" altLang="en-US" sz="18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正方形/長方形 4"/>
          <p:cNvSpPr/>
          <p:nvPr/>
        </p:nvSpPr>
        <p:spPr>
          <a:xfrm>
            <a:off x="241068" y="756458"/>
            <a:ext cx="906087" cy="52370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2022.4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(R4.4)</a:t>
            </a:r>
            <a:endParaRPr kumimoji="1" lang="ja-JP" altLang="en-US" sz="1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正方形/長方形 5"/>
          <p:cNvSpPr/>
          <p:nvPr/>
        </p:nvSpPr>
        <p:spPr>
          <a:xfrm>
            <a:off x="8614761" y="756458"/>
            <a:ext cx="906087" cy="52370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2024.4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(R6.4)</a:t>
            </a:r>
            <a:endParaRPr kumimoji="1" lang="ja-JP" altLang="en-US" sz="1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正方形/長方形 9"/>
          <p:cNvSpPr/>
          <p:nvPr/>
        </p:nvSpPr>
        <p:spPr>
          <a:xfrm>
            <a:off x="174570" y="3674224"/>
            <a:ext cx="498764" cy="24023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医療機関</a:t>
            </a:r>
            <a:endPar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角丸四角形 10"/>
          <p:cNvSpPr/>
          <p:nvPr/>
        </p:nvSpPr>
        <p:spPr>
          <a:xfrm>
            <a:off x="889461" y="3832173"/>
            <a:ext cx="889464" cy="689956"/>
          </a:xfrm>
          <a:prstGeom prst="roundRect">
            <a:avLst/>
          </a:prstGeom>
          <a:solidFill>
            <a:schemeClr val="bg1"/>
          </a:solidFill>
          <a:ln>
            <a:solidFill>
              <a:schemeClr val="accent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Ｂ水準</a:t>
            </a:r>
            <a:endParaRPr kumimoji="1" lang="en-US" altLang="ja-JP"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連携Ｂ水準</a:t>
            </a:r>
            <a:endParaRPr kumimoji="1" lang="en-US" altLang="ja-JP"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Ｃ</a:t>
            </a:r>
            <a:r>
              <a:rPr kumimoji="1" lang="en-US" altLang="ja-JP"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１水準</a:t>
            </a:r>
            <a:endParaRPr kumimoji="1" lang="en-US" altLang="ja-JP"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Ｃ</a:t>
            </a:r>
            <a:r>
              <a:rPr kumimoji="1" lang="en-US" altLang="ja-JP"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２水準</a:t>
            </a:r>
            <a:endParaRPr kumimoji="1" lang="ja-JP" altLang="en-US" sz="10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12" name="角丸四角形 11"/>
          <p:cNvSpPr/>
          <p:nvPr/>
        </p:nvSpPr>
        <p:spPr>
          <a:xfrm>
            <a:off x="889460" y="4923908"/>
            <a:ext cx="889466" cy="221672"/>
          </a:xfrm>
          <a:prstGeom prst="roundRect">
            <a:avLst/>
          </a:prstGeom>
          <a:solidFill>
            <a:schemeClr val="bg1"/>
          </a:solidFill>
          <a:ln>
            <a:solidFill>
              <a:schemeClr val="accent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Ｃ</a:t>
            </a:r>
            <a:r>
              <a:rPr kumimoji="1" lang="en-US" altLang="ja-JP"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１水準</a:t>
            </a:r>
            <a:endParaRPr kumimoji="1" lang="ja-JP" altLang="en-US" sz="10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13" name="テキスト ボックス 12"/>
          <p:cNvSpPr txBox="1"/>
          <p:nvPr/>
        </p:nvSpPr>
        <p:spPr>
          <a:xfrm>
            <a:off x="847894" y="4655130"/>
            <a:ext cx="1704112"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Ｃ水準に関する追加事項</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 name="正方形/長方形 13"/>
          <p:cNvSpPr/>
          <p:nvPr/>
        </p:nvSpPr>
        <p:spPr>
          <a:xfrm>
            <a:off x="2618498" y="4826926"/>
            <a:ext cx="2776460" cy="4156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臨床研修･専門研修プログラム／カリキュラム内へ</a:t>
            </a:r>
            <a:endParaRPr kumimoji="1" lang="en-US" altLang="ja-JP"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時間外労働時間数明示</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p:cNvSpPr/>
          <p:nvPr/>
        </p:nvSpPr>
        <p:spPr>
          <a:xfrm>
            <a:off x="1978417" y="3832173"/>
            <a:ext cx="947658" cy="6899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時短計画案</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作成</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 name="正方形/長方形 17"/>
          <p:cNvSpPr/>
          <p:nvPr/>
        </p:nvSpPr>
        <p:spPr>
          <a:xfrm>
            <a:off x="3100637" y="3832173"/>
            <a:ext cx="947658" cy="6899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評価センター</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評価受審</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 name="正方形/長方形 18"/>
          <p:cNvSpPr/>
          <p:nvPr/>
        </p:nvSpPr>
        <p:spPr>
          <a:xfrm>
            <a:off x="4222857" y="3832173"/>
            <a:ext cx="1172101" cy="6899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評価センター</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評価結果受領</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p:cNvSpPr/>
          <p:nvPr/>
        </p:nvSpPr>
        <p:spPr>
          <a:xfrm>
            <a:off x="3100637" y="5389424"/>
            <a:ext cx="947658" cy="417600"/>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Ｃ</a:t>
            </a:r>
            <a:r>
              <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２水準関連</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審査受審</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 name="正方形/長方形 20"/>
          <p:cNvSpPr/>
          <p:nvPr/>
        </p:nvSpPr>
        <p:spPr>
          <a:xfrm>
            <a:off x="4222856" y="5462450"/>
            <a:ext cx="1172101" cy="271548"/>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審査結果受領</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正方形/長方形 21"/>
          <p:cNvSpPr/>
          <p:nvPr/>
        </p:nvSpPr>
        <p:spPr>
          <a:xfrm>
            <a:off x="5705294" y="3832173"/>
            <a:ext cx="770322" cy="689956"/>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指定申請</a:t>
            </a:r>
            <a:endParaRPr kumimoji="1" lang="en-US" altLang="ja-JP" sz="105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ＤＨＰ特太ゴシック体" panose="020B0500000000000000" pitchFamily="50" charset="-128"/>
                <a:ea typeface="ＤＨＰ特太ゴシック体" panose="020B0500000000000000" pitchFamily="50" charset="-128"/>
                <a:cs typeface="+mn-cs"/>
              </a:rPr>
              <a:t>提出</a:t>
            </a:r>
            <a:endParaRPr kumimoji="1" lang="ja-JP" altLang="en-US" sz="105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23" name="正方形/長方形 22"/>
          <p:cNvSpPr/>
          <p:nvPr/>
        </p:nvSpPr>
        <p:spPr>
          <a:xfrm>
            <a:off x="781396" y="4655130"/>
            <a:ext cx="4729942" cy="1255219"/>
          </a:xfrm>
          <a:prstGeom prst="rect">
            <a:avLst/>
          </a:prstGeom>
          <a:noFill/>
          <a:ln w="12700">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4" name="角丸四角形 23"/>
          <p:cNvSpPr/>
          <p:nvPr/>
        </p:nvSpPr>
        <p:spPr>
          <a:xfrm>
            <a:off x="889461" y="5467006"/>
            <a:ext cx="889466" cy="221672"/>
          </a:xfrm>
          <a:prstGeom prst="roundRect">
            <a:avLst/>
          </a:prstGeom>
          <a:solidFill>
            <a:schemeClr val="bg1"/>
          </a:solidFill>
          <a:ln>
            <a:solidFill>
              <a:schemeClr val="accent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Ｃ</a:t>
            </a:r>
            <a:r>
              <a:rPr kumimoji="1" lang="en-US" altLang="ja-JP"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２水準</a:t>
            </a:r>
            <a:endParaRPr kumimoji="1" lang="ja-JP" altLang="en-US" sz="10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p:txBody>
      </p:sp>
      <p:cxnSp>
        <p:nvCxnSpPr>
          <p:cNvPr id="33" name="直線コネクタ 32"/>
          <p:cNvCxnSpPr/>
          <p:nvPr/>
        </p:nvCxnSpPr>
        <p:spPr>
          <a:xfrm>
            <a:off x="6090455" y="4522129"/>
            <a:ext cx="0" cy="1076095"/>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673334" y="3690850"/>
            <a:ext cx="9027619" cy="2376000"/>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5" name="正方形/長方形 34"/>
          <p:cNvSpPr/>
          <p:nvPr/>
        </p:nvSpPr>
        <p:spPr>
          <a:xfrm>
            <a:off x="2826327" y="6292732"/>
            <a:ext cx="2685011" cy="27432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厚生労働大臣（審査組織）の確認</a:t>
            </a:r>
            <a:endParaRPr kumimoji="1" lang="ja-JP" altLang="en-US" sz="13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36" name="下矢印 35"/>
          <p:cNvSpPr/>
          <p:nvPr/>
        </p:nvSpPr>
        <p:spPr>
          <a:xfrm>
            <a:off x="3499658" y="5860469"/>
            <a:ext cx="133004" cy="415636"/>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上矢印 36"/>
          <p:cNvSpPr/>
          <p:nvPr/>
        </p:nvSpPr>
        <p:spPr>
          <a:xfrm>
            <a:off x="4746569" y="5790401"/>
            <a:ext cx="133200" cy="457546"/>
          </a:xfrm>
          <a:prstGeom prst="up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大かっこ 37"/>
          <p:cNvSpPr/>
          <p:nvPr/>
        </p:nvSpPr>
        <p:spPr>
          <a:xfrm>
            <a:off x="7049192" y="6226235"/>
            <a:ext cx="2402381" cy="40732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36000" tIns="36000" rIns="36000" b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時短計画：医師労働時間短縮計画</a:t>
            </a:r>
            <a:endParaRPr kumimoji="1" lang="en-US" altLang="ja-JP" sz="9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評価センター：医療機関勤務環境評価センター</a:t>
            </a:r>
            <a:endPar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0" name="正方形/長方形 39"/>
          <p:cNvSpPr/>
          <p:nvPr/>
        </p:nvSpPr>
        <p:spPr>
          <a:xfrm>
            <a:off x="3100638" y="2984268"/>
            <a:ext cx="229432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評価センターの評価</a:t>
            </a:r>
            <a:endParaRPr kumimoji="1" lang="ja-JP" altLang="en-US" sz="130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41" name="上矢印 40"/>
          <p:cNvSpPr/>
          <p:nvPr/>
        </p:nvSpPr>
        <p:spPr>
          <a:xfrm>
            <a:off x="3507971" y="3316787"/>
            <a:ext cx="116378" cy="457546"/>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2" name="正方形/長方形 41"/>
          <p:cNvSpPr/>
          <p:nvPr/>
        </p:nvSpPr>
        <p:spPr>
          <a:xfrm>
            <a:off x="4218707" y="1689561"/>
            <a:ext cx="1172101" cy="6899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評価センター</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評価結果受領</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3" name="正方形/長方形 42"/>
          <p:cNvSpPr/>
          <p:nvPr/>
        </p:nvSpPr>
        <p:spPr>
          <a:xfrm>
            <a:off x="694111" y="1458043"/>
            <a:ext cx="9027619" cy="1162800"/>
          </a:xfrm>
          <a:prstGeom prst="rect">
            <a:avLst/>
          </a:prstGeom>
          <a:no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4" name="正方形/長方形 43"/>
          <p:cNvSpPr/>
          <p:nvPr/>
        </p:nvSpPr>
        <p:spPr>
          <a:xfrm>
            <a:off x="5705294" y="1682002"/>
            <a:ext cx="770322" cy="689956"/>
          </a:xfrm>
          <a:prstGeom prst="rect">
            <a:avLst/>
          </a:prstGeom>
          <a:solidFill>
            <a:schemeClr val="accent4">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指定申請</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受付</a:t>
            </a:r>
            <a:endParaRPr kumimoji="1" lang="ja-JP" altLang="en-US" sz="105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45" name="下矢印 44"/>
          <p:cNvSpPr/>
          <p:nvPr/>
        </p:nvSpPr>
        <p:spPr>
          <a:xfrm>
            <a:off x="4738255" y="3319554"/>
            <a:ext cx="124692" cy="467834"/>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6" name="上矢印 45"/>
          <p:cNvSpPr/>
          <p:nvPr/>
        </p:nvSpPr>
        <p:spPr>
          <a:xfrm>
            <a:off x="4750717" y="2435919"/>
            <a:ext cx="112230" cy="498765"/>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9" name="正方形/長方形 38"/>
          <p:cNvSpPr/>
          <p:nvPr/>
        </p:nvSpPr>
        <p:spPr>
          <a:xfrm>
            <a:off x="174570" y="1444337"/>
            <a:ext cx="498764" cy="116377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都道府県</a:t>
            </a:r>
            <a:endPar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8" name="上矢印 47"/>
          <p:cNvSpPr/>
          <p:nvPr/>
        </p:nvSpPr>
        <p:spPr>
          <a:xfrm>
            <a:off x="6012871" y="2413462"/>
            <a:ext cx="138547" cy="1373926"/>
          </a:xfrm>
          <a:prstGeom prst="up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正方形/長方形 48"/>
          <p:cNvSpPr/>
          <p:nvPr/>
        </p:nvSpPr>
        <p:spPr>
          <a:xfrm>
            <a:off x="6648797" y="1684076"/>
            <a:ext cx="849286" cy="6899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都道府県</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医療審議会</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意見聴取</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0" name="正方形/長方形 49"/>
          <p:cNvSpPr/>
          <p:nvPr/>
        </p:nvSpPr>
        <p:spPr>
          <a:xfrm>
            <a:off x="7675410" y="1690537"/>
            <a:ext cx="770322" cy="689956"/>
          </a:xfrm>
          <a:prstGeom prst="rect">
            <a:avLst/>
          </a:prstGeom>
          <a:solidFill>
            <a:schemeClr val="accent4">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指定結果</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通知</a:t>
            </a:r>
            <a:endParaRPr kumimoji="1" lang="ja-JP" altLang="en-US" sz="1050" b="0" i="0" u="none" strike="noStrike" kern="1200" cap="none" spc="0" normalizeH="0" baseline="0" noProof="0" dirty="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51" name="正方形/長方形 50"/>
          <p:cNvSpPr/>
          <p:nvPr/>
        </p:nvSpPr>
        <p:spPr>
          <a:xfrm>
            <a:off x="8617522" y="1695033"/>
            <a:ext cx="849286" cy="6899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指定公示</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評価公表</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2" name="正方形/長方形 51"/>
          <p:cNvSpPr/>
          <p:nvPr/>
        </p:nvSpPr>
        <p:spPr>
          <a:xfrm>
            <a:off x="7675410" y="3839100"/>
            <a:ext cx="770322" cy="689956"/>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指定結果</a:t>
            </a:r>
            <a:endParaRPr kumimoji="1" lang="en-US" altLang="ja-JP" sz="1050" b="0" i="0" u="none" strike="noStrike" kern="120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ＤＨＰ特太ゴシック体" panose="020B0500000000000000" pitchFamily="50" charset="-128"/>
                <a:ea typeface="ＤＨＰ特太ゴシック体" panose="020B0500000000000000" pitchFamily="50" charset="-128"/>
                <a:cs typeface="+mn-cs"/>
              </a:rPr>
              <a:t>受領</a:t>
            </a:r>
            <a:endParaRPr kumimoji="1" lang="ja-JP" altLang="en-US" sz="1050" b="0" i="0" u="none" strike="noStrike" kern="1200" cap="none" spc="0" normalizeH="0" baseline="0" noProof="0" dirty="0">
              <a:ln>
                <a:noFill/>
              </a:ln>
              <a:solidFill>
                <a:prstClr val="white"/>
              </a:solidFill>
              <a:effectLst/>
              <a:uLnTx/>
              <a:uFillTx/>
              <a:latin typeface="ＤＨＰ特太ゴシック体" panose="020B0500000000000000" pitchFamily="50" charset="-128"/>
              <a:ea typeface="ＤＨＰ特太ゴシック体" panose="020B0500000000000000" pitchFamily="50" charset="-128"/>
              <a:cs typeface="+mn-cs"/>
            </a:endParaRPr>
          </a:p>
        </p:txBody>
      </p:sp>
      <p:sp>
        <p:nvSpPr>
          <p:cNvPr id="53" name="下矢印 52"/>
          <p:cNvSpPr/>
          <p:nvPr/>
        </p:nvSpPr>
        <p:spPr>
          <a:xfrm>
            <a:off x="7990371" y="2419293"/>
            <a:ext cx="140400" cy="137520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4" name="スライド番号プレースホルダー 2"/>
          <p:cNvSpPr>
            <a:spLocks noGrp="1"/>
          </p:cNvSpPr>
          <p:nvPr>
            <p:ph type="sldNum" sz="quarter" idx="12"/>
          </p:nvPr>
        </p:nvSpPr>
        <p:spPr>
          <a:xfrm>
            <a:off x="7677150" y="6492875"/>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53E852-4B79-415D-9DF3-04ED4F3383E0}" type="slidenum">
              <a:rPr kumimoji="1"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9973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810639737"/>
              </p:ext>
            </p:extLst>
          </p:nvPr>
        </p:nvGraphicFramePr>
        <p:xfrm>
          <a:off x="141829" y="628111"/>
          <a:ext cx="9614318" cy="6113511"/>
        </p:xfrm>
        <a:graphic>
          <a:graphicData uri="http://schemas.openxmlformats.org/drawingml/2006/table">
            <a:tbl>
              <a:tblPr firstRow="1" bandRow="1">
                <a:tableStyleId>{5C22544A-7EE6-4342-B048-85BDC9FD1C3A}</a:tableStyleId>
              </a:tblPr>
              <a:tblGrid>
                <a:gridCol w="319565">
                  <a:extLst>
                    <a:ext uri="{9D8B030D-6E8A-4147-A177-3AD203B41FA5}">
                      <a16:colId xmlns:a16="http://schemas.microsoft.com/office/drawing/2014/main" val="4248589906"/>
                    </a:ext>
                  </a:extLst>
                </a:gridCol>
                <a:gridCol w="835281">
                  <a:extLst>
                    <a:ext uri="{9D8B030D-6E8A-4147-A177-3AD203B41FA5}">
                      <a16:colId xmlns:a16="http://schemas.microsoft.com/office/drawing/2014/main" val="2125767837"/>
                    </a:ext>
                  </a:extLst>
                </a:gridCol>
                <a:gridCol w="473833">
                  <a:extLst>
                    <a:ext uri="{9D8B030D-6E8A-4147-A177-3AD203B41FA5}">
                      <a16:colId xmlns:a16="http://schemas.microsoft.com/office/drawing/2014/main" val="3255656349"/>
                    </a:ext>
                  </a:extLst>
                </a:gridCol>
                <a:gridCol w="473833">
                  <a:extLst>
                    <a:ext uri="{9D8B030D-6E8A-4147-A177-3AD203B41FA5}">
                      <a16:colId xmlns:a16="http://schemas.microsoft.com/office/drawing/2014/main" val="4073229017"/>
                    </a:ext>
                  </a:extLst>
                </a:gridCol>
                <a:gridCol w="473833">
                  <a:extLst>
                    <a:ext uri="{9D8B030D-6E8A-4147-A177-3AD203B41FA5}">
                      <a16:colId xmlns:a16="http://schemas.microsoft.com/office/drawing/2014/main" val="2607425450"/>
                    </a:ext>
                  </a:extLst>
                </a:gridCol>
                <a:gridCol w="473833">
                  <a:extLst>
                    <a:ext uri="{9D8B030D-6E8A-4147-A177-3AD203B41FA5}">
                      <a16:colId xmlns:a16="http://schemas.microsoft.com/office/drawing/2014/main" val="3688494991"/>
                    </a:ext>
                  </a:extLst>
                </a:gridCol>
                <a:gridCol w="473833">
                  <a:extLst>
                    <a:ext uri="{9D8B030D-6E8A-4147-A177-3AD203B41FA5}">
                      <a16:colId xmlns:a16="http://schemas.microsoft.com/office/drawing/2014/main" val="3432385798"/>
                    </a:ext>
                  </a:extLst>
                </a:gridCol>
                <a:gridCol w="473833">
                  <a:extLst>
                    <a:ext uri="{9D8B030D-6E8A-4147-A177-3AD203B41FA5}">
                      <a16:colId xmlns:a16="http://schemas.microsoft.com/office/drawing/2014/main" val="4081808414"/>
                    </a:ext>
                  </a:extLst>
                </a:gridCol>
                <a:gridCol w="473833">
                  <a:extLst>
                    <a:ext uri="{9D8B030D-6E8A-4147-A177-3AD203B41FA5}">
                      <a16:colId xmlns:a16="http://schemas.microsoft.com/office/drawing/2014/main" val="2196745605"/>
                    </a:ext>
                  </a:extLst>
                </a:gridCol>
                <a:gridCol w="473833">
                  <a:extLst>
                    <a:ext uri="{9D8B030D-6E8A-4147-A177-3AD203B41FA5}">
                      <a16:colId xmlns:a16="http://schemas.microsoft.com/office/drawing/2014/main" val="986387711"/>
                    </a:ext>
                  </a:extLst>
                </a:gridCol>
                <a:gridCol w="473833">
                  <a:extLst>
                    <a:ext uri="{9D8B030D-6E8A-4147-A177-3AD203B41FA5}">
                      <a16:colId xmlns:a16="http://schemas.microsoft.com/office/drawing/2014/main" val="224212781"/>
                    </a:ext>
                  </a:extLst>
                </a:gridCol>
                <a:gridCol w="473833">
                  <a:extLst>
                    <a:ext uri="{9D8B030D-6E8A-4147-A177-3AD203B41FA5}">
                      <a16:colId xmlns:a16="http://schemas.microsoft.com/office/drawing/2014/main" val="2500701369"/>
                    </a:ext>
                  </a:extLst>
                </a:gridCol>
                <a:gridCol w="473833">
                  <a:extLst>
                    <a:ext uri="{9D8B030D-6E8A-4147-A177-3AD203B41FA5}">
                      <a16:colId xmlns:a16="http://schemas.microsoft.com/office/drawing/2014/main" val="4115555292"/>
                    </a:ext>
                  </a:extLst>
                </a:gridCol>
                <a:gridCol w="473833">
                  <a:extLst>
                    <a:ext uri="{9D8B030D-6E8A-4147-A177-3AD203B41FA5}">
                      <a16:colId xmlns:a16="http://schemas.microsoft.com/office/drawing/2014/main" val="4111956714"/>
                    </a:ext>
                  </a:extLst>
                </a:gridCol>
                <a:gridCol w="473833">
                  <a:extLst>
                    <a:ext uri="{9D8B030D-6E8A-4147-A177-3AD203B41FA5}">
                      <a16:colId xmlns:a16="http://schemas.microsoft.com/office/drawing/2014/main" val="1241998972"/>
                    </a:ext>
                  </a:extLst>
                </a:gridCol>
                <a:gridCol w="473833">
                  <a:extLst>
                    <a:ext uri="{9D8B030D-6E8A-4147-A177-3AD203B41FA5}">
                      <a16:colId xmlns:a16="http://schemas.microsoft.com/office/drawing/2014/main" val="2719884965"/>
                    </a:ext>
                  </a:extLst>
                </a:gridCol>
                <a:gridCol w="473833">
                  <a:extLst>
                    <a:ext uri="{9D8B030D-6E8A-4147-A177-3AD203B41FA5}">
                      <a16:colId xmlns:a16="http://schemas.microsoft.com/office/drawing/2014/main" val="1602925549"/>
                    </a:ext>
                  </a:extLst>
                </a:gridCol>
                <a:gridCol w="1351977">
                  <a:extLst>
                    <a:ext uri="{9D8B030D-6E8A-4147-A177-3AD203B41FA5}">
                      <a16:colId xmlns:a16="http://schemas.microsoft.com/office/drawing/2014/main" val="3299215985"/>
                    </a:ext>
                  </a:extLst>
                </a:gridCol>
              </a:tblGrid>
              <a:tr h="398588">
                <a:tc rowSpan="2" gridSpan="2">
                  <a:txBody>
                    <a:bodyPr/>
                    <a:lstStyle/>
                    <a:p>
                      <a:pPr algn="ctr"/>
                      <a:r>
                        <a:rPr kumimoji="1" lang="ja-JP" altLang="en-US" sz="1500" dirty="0" smtClean="0"/>
                        <a:t>年月</a:t>
                      </a:r>
                      <a:endParaRPr kumimoji="1" lang="ja-JP" altLang="en-US" sz="1500" dirty="0"/>
                    </a:p>
                  </a:txBody>
                  <a:tcPr marL="74295" marR="74295" marT="37148" marB="37148"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rowSpan="2" hMerge="1">
                  <a:txBody>
                    <a:bodyPr/>
                    <a:lstStyle/>
                    <a:p>
                      <a:pPr algn="ctr"/>
                      <a:endParaRPr kumimoji="1" lang="ja-JP" altLang="en-US" sz="1500" dirty="0"/>
                    </a:p>
                  </a:txBody>
                  <a:tcPr marL="74295" marR="74295" marT="37148" marB="37148" anchor="ctr">
                    <a:lnL w="1270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2060"/>
                    </a:solidFill>
                  </a:tcPr>
                </a:tc>
                <a:tc gridSpan="3">
                  <a:txBody>
                    <a:bodyPr/>
                    <a:lstStyle/>
                    <a:p>
                      <a:pPr algn="ctr"/>
                      <a:r>
                        <a:rPr kumimoji="1" lang="ja-JP" altLang="en-US" sz="1100" dirty="0" smtClean="0"/>
                        <a:t>Ｒ４年度</a:t>
                      </a:r>
                      <a:endParaRPr kumimoji="1" lang="ja-JP" altLang="en-US" sz="1100" dirty="0"/>
                    </a:p>
                  </a:txBody>
                  <a:tcPr marL="74295" marR="74295" marT="37148" marB="37148"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003399"/>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gridSpan="12">
                  <a:txBody>
                    <a:bodyPr/>
                    <a:lstStyle/>
                    <a:p>
                      <a:pPr algn="ctr"/>
                      <a:r>
                        <a:rPr kumimoji="1" lang="ja-JP" altLang="en-US" sz="1100" dirty="0" smtClean="0"/>
                        <a:t>Ｒ５年度</a:t>
                      </a:r>
                      <a:endParaRPr kumimoji="1" lang="ja-JP" altLang="en-US" sz="1100" dirty="0"/>
                    </a:p>
                  </a:txBody>
                  <a:tcPr marL="74295" marR="74295" marT="37148" marB="37148"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003399"/>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a:txBody>
                    <a:bodyPr/>
                    <a:lstStyle/>
                    <a:p>
                      <a:endParaRPr kumimoji="1" lang="ja-JP" altLang="en-US" sz="1400" dirty="0"/>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rowSpan="2">
                  <a:txBody>
                    <a:bodyPr/>
                    <a:lstStyle/>
                    <a:p>
                      <a:pPr algn="ctr"/>
                      <a:r>
                        <a:rPr kumimoji="1" lang="ja-JP" altLang="en-US" sz="1100" dirty="0" smtClean="0"/>
                        <a:t>Ｒ６年度～</a:t>
                      </a:r>
                      <a:endParaRPr kumimoji="1" lang="ja-JP" altLang="en-US" sz="1100" dirty="0"/>
                    </a:p>
                  </a:txBody>
                  <a:tcPr marL="74295" marR="74295" marT="37148" marB="37148"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extLst>
                  <a:ext uri="{0D108BD9-81ED-4DB2-BD59-A6C34878D82A}">
                    <a16:rowId xmlns:a16="http://schemas.microsoft.com/office/drawing/2014/main" val="119183304"/>
                  </a:ext>
                </a:extLst>
              </a:tr>
              <a:tr h="398588">
                <a:tc gridSpan="2" vMerge="1">
                  <a:txBody>
                    <a:bodyPr/>
                    <a:lstStyle/>
                    <a:p>
                      <a:endParaRPr kumimoji="1" lang="ja-JP" altLang="en-US"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2">
                        <a:lumMod val="50000"/>
                      </a:schemeClr>
                    </a:solidFill>
                  </a:tcPr>
                </a:tc>
                <a:tc hMerge="1" vMerge="1">
                  <a:txBody>
                    <a:bodyPr/>
                    <a:lstStyle/>
                    <a:p>
                      <a:endParaRPr kumimoji="1" lang="ja-JP" altLang="en-US"/>
                    </a:p>
                  </a:txBody>
                  <a:tcPr/>
                </a:tc>
                <a:tc>
                  <a:txBody>
                    <a:bodyPr/>
                    <a:lstStyle/>
                    <a:p>
                      <a:pPr algn="ctr"/>
                      <a:r>
                        <a:rPr kumimoji="1" lang="ja-JP" altLang="en-US" sz="1100" b="1" dirty="0" smtClean="0">
                          <a:solidFill>
                            <a:schemeClr val="bg1"/>
                          </a:solidFill>
                        </a:rPr>
                        <a:t>１</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２</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３</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４</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５</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６</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７</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８</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９</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en-US" altLang="ja-JP" sz="1100" b="1" dirty="0" smtClean="0">
                          <a:solidFill>
                            <a:schemeClr val="bg1"/>
                          </a:solidFill>
                        </a:rPr>
                        <a:t>10</a:t>
                      </a: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en-US" altLang="ja-JP" sz="1100" b="1" dirty="0" smtClean="0">
                          <a:solidFill>
                            <a:schemeClr val="bg1"/>
                          </a:solidFill>
                        </a:rPr>
                        <a:t>11</a:t>
                      </a: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en-US" altLang="ja-JP" sz="1100" b="1" dirty="0" smtClean="0">
                          <a:solidFill>
                            <a:schemeClr val="bg1"/>
                          </a:solidFill>
                        </a:rPr>
                        <a:t>12</a:t>
                      </a: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１</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２</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a:txBody>
                    <a:bodyPr/>
                    <a:lstStyle/>
                    <a:p>
                      <a:pPr algn="ctr"/>
                      <a:r>
                        <a:rPr kumimoji="1" lang="ja-JP" altLang="en-US" sz="1100" b="1" dirty="0" smtClean="0">
                          <a:solidFill>
                            <a:schemeClr val="bg1"/>
                          </a:solidFill>
                        </a:rPr>
                        <a:t>３</a:t>
                      </a:r>
                      <a:endParaRPr kumimoji="1" lang="en-US" altLang="ja-JP" sz="1100" b="1" dirty="0" smtClean="0">
                        <a:solidFill>
                          <a:schemeClr val="bg1"/>
                        </a:solidFill>
                      </a:endParaRPr>
                    </a:p>
                    <a:p>
                      <a:pPr algn="ctr"/>
                      <a:r>
                        <a:rPr kumimoji="1" lang="ja-JP" altLang="en-US" sz="1100" b="1" dirty="0" smtClean="0">
                          <a:solidFill>
                            <a:schemeClr val="bg1"/>
                          </a:solidFill>
                        </a:rPr>
                        <a:t>月</a:t>
                      </a: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3399"/>
                    </a:solidFill>
                  </a:tcPr>
                </a:tc>
                <a:tc vMerge="1">
                  <a:txBody>
                    <a:bodyPr/>
                    <a:lstStyle/>
                    <a:p>
                      <a:pPr algn="ctr"/>
                      <a:endParaRPr kumimoji="1" lang="ja-JP" altLang="en-US" sz="1100" b="1" dirty="0">
                        <a:solidFill>
                          <a:schemeClr val="bg1"/>
                        </a:solidFill>
                      </a:endParaRPr>
                    </a:p>
                  </a:txBody>
                  <a:tcPr marL="74295" marR="74295" marT="37148" marB="37148">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rgbClr val="002060"/>
                    </a:solidFill>
                  </a:tcPr>
                </a:tc>
                <a:extLst>
                  <a:ext uri="{0D108BD9-81ED-4DB2-BD59-A6C34878D82A}">
                    <a16:rowId xmlns:a16="http://schemas.microsoft.com/office/drawing/2014/main" val="2204994790"/>
                  </a:ext>
                </a:extLst>
              </a:tr>
              <a:tr h="1298612">
                <a:tc gridSpan="2">
                  <a:txBody>
                    <a:bodyPr/>
                    <a:lstStyle/>
                    <a:p>
                      <a:pPr algn="dist"/>
                      <a:r>
                        <a:rPr kumimoji="1" lang="ja-JP" altLang="en-US" sz="1100" dirty="0" smtClean="0"/>
                        <a:t>医療機関</a:t>
                      </a:r>
                      <a:endParaRPr kumimoji="1" lang="ja-JP" altLang="en-US" sz="1100" dirty="0"/>
                    </a:p>
                  </a:txBody>
                  <a:tcPr marL="74295" marR="74295" marT="37148" marB="37148">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1">
                        <a:lumMod val="40000"/>
                        <a:lumOff val="60000"/>
                      </a:schemeClr>
                    </a:solidFill>
                  </a:tcPr>
                </a:tc>
                <a:tc hMerge="1">
                  <a:txBody>
                    <a:bodyPr/>
                    <a:lstStyle/>
                    <a:p>
                      <a:pPr algn="dist"/>
                      <a:endParaRPr kumimoji="1" lang="ja-JP" altLang="en-US" sz="1100" dirty="0"/>
                    </a:p>
                  </a:txBody>
                  <a:tcPr marL="74295" marR="74295" marT="37148" marB="37148">
                    <a:lnL w="1270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990145803"/>
                  </a:ext>
                </a:extLst>
              </a:tr>
              <a:tr h="707207">
                <a:tc gridSpan="2">
                  <a:txBody>
                    <a:bodyPr/>
                    <a:lstStyle/>
                    <a:p>
                      <a:pPr algn="dist"/>
                      <a:r>
                        <a:rPr kumimoji="1" lang="ja-JP" altLang="en-US" sz="1100" dirty="0" smtClean="0">
                          <a:latin typeface="+mn-ea"/>
                          <a:ea typeface="+mn-ea"/>
                        </a:rPr>
                        <a:t>医療機関</a:t>
                      </a:r>
                      <a:endParaRPr kumimoji="1" lang="en-US" altLang="ja-JP" sz="1100" dirty="0" smtClean="0">
                        <a:latin typeface="+mn-ea"/>
                        <a:ea typeface="+mn-ea"/>
                      </a:endParaRPr>
                    </a:p>
                    <a:p>
                      <a:pPr algn="dist"/>
                      <a:r>
                        <a:rPr kumimoji="1" lang="ja-JP" altLang="en-US" sz="1100" dirty="0" smtClean="0">
                          <a:latin typeface="+mn-ea"/>
                          <a:ea typeface="+mn-ea"/>
                        </a:rPr>
                        <a:t>勤務環境評価センター</a:t>
                      </a:r>
                      <a:endParaRPr kumimoji="1" lang="ja-JP" altLang="en-US" sz="1000" dirty="0">
                        <a:latin typeface="+mn-ea"/>
                        <a:ea typeface="+mn-ea"/>
                      </a:endParaRPr>
                    </a:p>
                  </a:txBody>
                  <a:tcPr marL="74295" marR="74295" marT="37148" marB="37148">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1">
                        <a:lumMod val="40000"/>
                        <a:lumOff val="60000"/>
                      </a:schemeClr>
                    </a:solidFill>
                  </a:tcPr>
                </a:tc>
                <a:tc hMerge="1">
                  <a:txBody>
                    <a:bodyPr/>
                    <a:lstStyle/>
                    <a:p>
                      <a:pPr algn="dist"/>
                      <a:endParaRPr kumimoji="1" lang="ja-JP" altLang="en-US" sz="1000" dirty="0">
                        <a:latin typeface="+mn-ea"/>
                        <a:ea typeface="+mn-ea"/>
                      </a:endParaRPr>
                    </a:p>
                  </a:txBody>
                  <a:tcPr marL="74295" marR="74295" marT="37148" marB="37148">
                    <a:lnL w="1270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11947743"/>
                  </a:ext>
                </a:extLst>
              </a:tr>
              <a:tr h="1653608">
                <a:tc rowSpan="3">
                  <a:txBody>
                    <a:bodyPr/>
                    <a:lstStyle/>
                    <a:p>
                      <a:pPr algn="dist"/>
                      <a:r>
                        <a:rPr kumimoji="1" lang="ja-JP" altLang="en-US" sz="1100" dirty="0" smtClean="0"/>
                        <a:t>道</a:t>
                      </a:r>
                      <a:endParaRPr kumimoji="1" lang="ja-JP" altLang="en-US" sz="1100" dirty="0"/>
                    </a:p>
                    <a:p>
                      <a:pPr algn="dist"/>
                      <a:endParaRPr kumimoji="1" lang="ja-JP" altLang="en-US" sz="1100" dirty="0"/>
                    </a:p>
                  </a:txBody>
                  <a:tcPr marL="74295" marR="74295" marT="37148" marB="37148" anchor="ctr" anchorCtr="1">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dist"/>
                      <a:r>
                        <a:rPr kumimoji="1" lang="ja-JP" altLang="en-US" sz="1100" dirty="0" smtClean="0"/>
                        <a:t>地域</a:t>
                      </a:r>
                      <a:endParaRPr kumimoji="1" lang="en-US" altLang="ja-JP" sz="1100" dirty="0" smtClean="0"/>
                    </a:p>
                    <a:p>
                      <a:pPr algn="dist"/>
                      <a:r>
                        <a:rPr kumimoji="1" lang="ja-JP" altLang="en-US" sz="1100" dirty="0" smtClean="0"/>
                        <a:t>医療課</a:t>
                      </a:r>
                      <a:endParaRPr kumimoji="1" lang="ja-JP" altLang="en-US" sz="11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256161913"/>
                  </a:ext>
                </a:extLst>
              </a:tr>
              <a:tr h="814647">
                <a:tc vMerge="1">
                  <a:txBody>
                    <a:bodyPr/>
                    <a:lstStyle/>
                    <a:p>
                      <a:endParaRPr kumimoji="1" lang="ja-JP" altLang="en-US"/>
                    </a:p>
                  </a:txBody>
                  <a:tcPr/>
                </a:tc>
                <a:tc>
                  <a:txBody>
                    <a:bodyPr/>
                    <a:lstStyle/>
                    <a:p>
                      <a:pPr algn="dist"/>
                      <a:r>
                        <a:rPr kumimoji="1" lang="ja-JP" altLang="en-US" sz="1100" dirty="0" smtClean="0"/>
                        <a:t>医療対策</a:t>
                      </a:r>
                      <a:endParaRPr kumimoji="1" lang="en-US" altLang="ja-JP" sz="1100" dirty="0" smtClean="0"/>
                    </a:p>
                    <a:p>
                      <a:pPr algn="dist"/>
                      <a:r>
                        <a:rPr kumimoji="1" lang="ja-JP" altLang="en-US" sz="1100" dirty="0" smtClean="0"/>
                        <a:t>協議会</a:t>
                      </a:r>
                      <a:endParaRPr kumimoji="1" lang="ja-JP" altLang="en-US" sz="11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endParaRPr kumimoji="1" lang="ja-JP" altLang="en-US"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81784302"/>
                  </a:ext>
                </a:extLst>
              </a:tr>
              <a:tr h="831273">
                <a:tc vMerge="1">
                  <a:txBody>
                    <a:bodyPr/>
                    <a:lstStyle/>
                    <a:p>
                      <a:pPr algn="dist"/>
                      <a:endParaRPr kumimoji="1" lang="ja-JP" altLang="en-US" sz="1100" dirty="0"/>
                    </a:p>
                  </a:txBody>
                  <a:tcPr marL="74295" marR="74295" marT="37148" marB="37148">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dist"/>
                      <a:r>
                        <a:rPr kumimoji="1" lang="ja-JP" altLang="en-US" sz="1100" dirty="0" smtClean="0"/>
                        <a:t>医療</a:t>
                      </a:r>
                      <a:endParaRPr kumimoji="1" lang="en-US" altLang="ja-JP" sz="1100" dirty="0" smtClean="0"/>
                    </a:p>
                    <a:p>
                      <a:pPr algn="dist"/>
                      <a:r>
                        <a:rPr kumimoji="1" lang="ja-JP" altLang="en-US" sz="1100" dirty="0" smtClean="0"/>
                        <a:t>審議会</a:t>
                      </a:r>
                      <a:endParaRPr kumimoji="1" lang="ja-JP" altLang="en-US" sz="11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4295" marR="74295" marT="37148" marB="37148">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7762827"/>
                  </a:ext>
                </a:extLst>
              </a:tr>
            </a:tbl>
          </a:graphicData>
        </a:graphic>
      </p:graphicFrame>
      <p:sp>
        <p:nvSpPr>
          <p:cNvPr id="7" name="右矢印 6"/>
          <p:cNvSpPr/>
          <p:nvPr/>
        </p:nvSpPr>
        <p:spPr>
          <a:xfrm>
            <a:off x="1313412" y="2916203"/>
            <a:ext cx="7066461" cy="360000"/>
          </a:xfrm>
          <a:prstGeom prst="rightArrow">
            <a:avLst>
              <a:gd name="adj1" fmla="val 68473"/>
              <a:gd name="adj2" fmla="val 46385"/>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第三者評価実施、医療機関・道へ評価結果通知</a:t>
            </a:r>
            <a:endParaRPr kumimoji="1" lang="ja-JP" altLang="en-US" sz="1200" dirty="0">
              <a:solidFill>
                <a:schemeClr val="tx1"/>
              </a:solidFill>
            </a:endParaRPr>
          </a:p>
        </p:txBody>
      </p:sp>
      <p:sp>
        <p:nvSpPr>
          <p:cNvPr id="9" name="ストライプ矢印 8"/>
          <p:cNvSpPr/>
          <p:nvPr/>
        </p:nvSpPr>
        <p:spPr>
          <a:xfrm>
            <a:off x="1313412" y="1468427"/>
            <a:ext cx="5821272" cy="360000"/>
          </a:xfrm>
          <a:prstGeom prst="stripedRightArrow">
            <a:avLst>
              <a:gd name="adj1" fmla="val 65145"/>
              <a:gd name="adj2" fmla="val 50000"/>
            </a:avLst>
          </a:prstGeom>
          <a:solidFill>
            <a:schemeClr val="accent4">
              <a:lumMod val="20000"/>
              <a:lumOff val="80000"/>
            </a:schemeClr>
          </a:solid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医師労働時間短縮計画作成・第三者評価受審</a:t>
            </a:r>
            <a:endParaRPr kumimoji="1" lang="en-US" altLang="ja-JP" sz="1200" dirty="0" smtClean="0">
              <a:solidFill>
                <a:schemeClr val="tx1"/>
              </a:solidFill>
            </a:endParaRPr>
          </a:p>
        </p:txBody>
      </p:sp>
      <p:sp>
        <p:nvSpPr>
          <p:cNvPr id="10" name="右矢印 9"/>
          <p:cNvSpPr/>
          <p:nvPr/>
        </p:nvSpPr>
        <p:spPr>
          <a:xfrm>
            <a:off x="2737306" y="1889903"/>
            <a:ext cx="3771559" cy="360000"/>
          </a:xfrm>
          <a:prstGeom prst="rightArrow">
            <a:avLst>
              <a:gd name="adj1" fmla="val 66798"/>
              <a:gd name="adj2" fmla="val 46385"/>
            </a:avLst>
          </a:pr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特例水準申請</a:t>
            </a:r>
            <a:endParaRPr kumimoji="1" lang="ja-JP" altLang="en-US" sz="1200" dirty="0">
              <a:solidFill>
                <a:schemeClr val="tx1"/>
              </a:solidFill>
            </a:endParaRPr>
          </a:p>
        </p:txBody>
      </p:sp>
      <p:sp>
        <p:nvSpPr>
          <p:cNvPr id="11" name="右矢印 10"/>
          <p:cNvSpPr/>
          <p:nvPr/>
        </p:nvSpPr>
        <p:spPr>
          <a:xfrm>
            <a:off x="5104015" y="2299855"/>
            <a:ext cx="3247416" cy="360000"/>
          </a:xfrm>
          <a:prstGeom prst="rightArrow">
            <a:avLst>
              <a:gd name="adj1" fmla="val 66798"/>
              <a:gd name="adj2" fmla="val 46385"/>
            </a:avLst>
          </a:pr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３６協定締結</a:t>
            </a:r>
            <a:endParaRPr kumimoji="1" lang="ja-JP" altLang="en-US" sz="1200" dirty="0">
              <a:solidFill>
                <a:schemeClr val="tx1"/>
              </a:solidFill>
            </a:endParaRPr>
          </a:p>
        </p:txBody>
      </p:sp>
      <p:sp>
        <p:nvSpPr>
          <p:cNvPr id="40" name="右矢印 39"/>
          <p:cNvSpPr/>
          <p:nvPr/>
        </p:nvSpPr>
        <p:spPr>
          <a:xfrm>
            <a:off x="5104015" y="4390320"/>
            <a:ext cx="3285319" cy="360000"/>
          </a:xfrm>
          <a:prstGeom prst="rightArrow">
            <a:avLst>
              <a:gd name="adj1" fmla="val 68919"/>
              <a:gd name="adj2" fmla="val 46385"/>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指定医療機関・評価結果公表</a:t>
            </a:r>
            <a:endParaRPr kumimoji="1" lang="ja-JP" altLang="en-US" sz="1200" dirty="0">
              <a:solidFill>
                <a:schemeClr val="tx1"/>
              </a:solidFill>
            </a:endParaRPr>
          </a:p>
        </p:txBody>
      </p:sp>
      <p:sp>
        <p:nvSpPr>
          <p:cNvPr id="59" name="ホームベース 58"/>
          <p:cNvSpPr/>
          <p:nvPr/>
        </p:nvSpPr>
        <p:spPr>
          <a:xfrm>
            <a:off x="6008854" y="4802705"/>
            <a:ext cx="807581" cy="244108"/>
          </a:xfrm>
          <a:prstGeom prst="homePlate">
            <a:avLst>
              <a:gd name="adj" fmla="val 22837"/>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61" name="ホームベース 60"/>
          <p:cNvSpPr/>
          <p:nvPr/>
        </p:nvSpPr>
        <p:spPr>
          <a:xfrm>
            <a:off x="7423149" y="4823507"/>
            <a:ext cx="581464" cy="230087"/>
          </a:xfrm>
          <a:prstGeom prst="homePlate">
            <a:avLst>
              <a:gd name="adj" fmla="val 22837"/>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62" name="テキスト ボックス 61"/>
          <p:cNvSpPr txBox="1"/>
          <p:nvPr/>
        </p:nvSpPr>
        <p:spPr>
          <a:xfrm>
            <a:off x="7107051" y="4807373"/>
            <a:ext cx="1213659" cy="246221"/>
          </a:xfrm>
          <a:prstGeom prst="rect">
            <a:avLst/>
          </a:prstGeom>
          <a:noFill/>
        </p:spPr>
        <p:txBody>
          <a:bodyPr wrap="square" rtlCol="0">
            <a:spAutoFit/>
          </a:bodyPr>
          <a:lstStyle/>
          <a:p>
            <a:pPr algn="ctr"/>
            <a:r>
              <a:rPr kumimoji="1" lang="ja-JP" altLang="en-US" sz="1000" dirty="0" smtClean="0">
                <a:latin typeface="+mn-ea"/>
              </a:rPr>
              <a:t>第３回指定</a:t>
            </a:r>
            <a:endParaRPr kumimoji="1" lang="ja-JP" altLang="en-US" sz="1000" dirty="0">
              <a:latin typeface="+mn-ea"/>
            </a:endParaRPr>
          </a:p>
        </p:txBody>
      </p:sp>
      <p:sp>
        <p:nvSpPr>
          <p:cNvPr id="64" name="ホームベース 63"/>
          <p:cNvSpPr/>
          <p:nvPr/>
        </p:nvSpPr>
        <p:spPr>
          <a:xfrm>
            <a:off x="4579051" y="4802705"/>
            <a:ext cx="808668" cy="232904"/>
          </a:xfrm>
          <a:prstGeom prst="homePlate">
            <a:avLst>
              <a:gd name="adj" fmla="val 22837"/>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63" name="テキスト ボックス 62"/>
          <p:cNvSpPr txBox="1"/>
          <p:nvPr/>
        </p:nvSpPr>
        <p:spPr>
          <a:xfrm>
            <a:off x="4379046" y="4801648"/>
            <a:ext cx="1213659" cy="246221"/>
          </a:xfrm>
          <a:prstGeom prst="rect">
            <a:avLst/>
          </a:prstGeom>
          <a:noFill/>
        </p:spPr>
        <p:txBody>
          <a:bodyPr wrap="square" rtlCol="0">
            <a:spAutoFit/>
          </a:bodyPr>
          <a:lstStyle/>
          <a:p>
            <a:pPr algn="ctr"/>
            <a:r>
              <a:rPr kumimoji="1" lang="ja-JP" altLang="en-US" sz="1000" dirty="0" smtClean="0">
                <a:latin typeface="+mn-ea"/>
              </a:rPr>
              <a:t>第１回指定</a:t>
            </a:r>
            <a:endParaRPr kumimoji="1" lang="ja-JP" altLang="en-US" sz="1000" dirty="0">
              <a:latin typeface="+mn-ea"/>
            </a:endParaRPr>
          </a:p>
        </p:txBody>
      </p:sp>
      <p:sp>
        <p:nvSpPr>
          <p:cNvPr id="66" name="テキスト ボックス 65"/>
          <p:cNvSpPr txBox="1"/>
          <p:nvPr/>
        </p:nvSpPr>
        <p:spPr>
          <a:xfrm>
            <a:off x="5810132" y="4797710"/>
            <a:ext cx="1213659" cy="246221"/>
          </a:xfrm>
          <a:prstGeom prst="rect">
            <a:avLst/>
          </a:prstGeom>
          <a:noFill/>
        </p:spPr>
        <p:txBody>
          <a:bodyPr wrap="square" rtlCol="0">
            <a:spAutoFit/>
          </a:bodyPr>
          <a:lstStyle/>
          <a:p>
            <a:pPr algn="ctr"/>
            <a:r>
              <a:rPr kumimoji="1" lang="ja-JP" altLang="en-US" sz="1000" dirty="0" smtClean="0">
                <a:latin typeface="+mn-ea"/>
              </a:rPr>
              <a:t>第２回指定</a:t>
            </a:r>
            <a:endParaRPr kumimoji="1" lang="ja-JP" altLang="en-US" sz="1000" dirty="0">
              <a:latin typeface="+mn-ea"/>
            </a:endParaRPr>
          </a:p>
        </p:txBody>
      </p:sp>
      <p:sp>
        <p:nvSpPr>
          <p:cNvPr id="69" name="正方形/長方形 68"/>
          <p:cNvSpPr/>
          <p:nvPr/>
        </p:nvSpPr>
        <p:spPr>
          <a:xfrm>
            <a:off x="4563009" y="6010112"/>
            <a:ext cx="573924" cy="620758"/>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latin typeface="+mn-ea"/>
              </a:rPr>
              <a:t>開催</a:t>
            </a:r>
            <a:endParaRPr kumimoji="1" lang="en-US" altLang="ja-JP" sz="1200" dirty="0" smtClean="0">
              <a:solidFill>
                <a:schemeClr val="tx1"/>
              </a:solidFill>
              <a:latin typeface="+mn-ea"/>
            </a:endParaRPr>
          </a:p>
          <a:p>
            <a:pPr algn="ctr"/>
            <a:r>
              <a:rPr kumimoji="1" lang="en-US" altLang="ja-JP" sz="900" dirty="0" smtClean="0">
                <a:solidFill>
                  <a:schemeClr val="tx1"/>
                </a:solidFill>
                <a:latin typeface="+mn-ea"/>
              </a:rPr>
              <a:t>(</a:t>
            </a:r>
            <a:r>
              <a:rPr kumimoji="1" lang="ja-JP" altLang="en-US" sz="900" dirty="0" smtClean="0">
                <a:solidFill>
                  <a:schemeClr val="tx1"/>
                </a:solidFill>
                <a:latin typeface="+mn-ea"/>
              </a:rPr>
              <a:t>意見聴取</a:t>
            </a:r>
            <a:r>
              <a:rPr kumimoji="1" lang="en-US" altLang="ja-JP" sz="900" dirty="0" smtClean="0">
                <a:solidFill>
                  <a:schemeClr val="tx1"/>
                </a:solidFill>
                <a:latin typeface="+mn-ea"/>
              </a:rPr>
              <a:t>)</a:t>
            </a:r>
            <a:endParaRPr kumimoji="1" lang="ja-JP" altLang="en-US" sz="900" dirty="0">
              <a:solidFill>
                <a:schemeClr val="tx1"/>
              </a:solidFill>
              <a:latin typeface="+mn-ea"/>
            </a:endParaRPr>
          </a:p>
        </p:txBody>
      </p:sp>
      <p:sp>
        <p:nvSpPr>
          <p:cNvPr id="73" name="右矢印 72"/>
          <p:cNvSpPr/>
          <p:nvPr/>
        </p:nvSpPr>
        <p:spPr>
          <a:xfrm>
            <a:off x="8557457" y="1526644"/>
            <a:ext cx="1150786" cy="1116585"/>
          </a:xfrm>
          <a:prstGeom prst="rightArrow">
            <a:avLst>
              <a:gd name="adj1" fmla="val 77848"/>
              <a:gd name="adj2" fmla="val 47006"/>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8389333" y="1767440"/>
            <a:ext cx="1356813" cy="640668"/>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○時短計画に基づく取組</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○特例水準適用者への</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追加的健康確保措置</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○定期的な時短計画の</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見直し、評価受審</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0" name="正方形/長方形 79"/>
          <p:cNvSpPr/>
          <p:nvPr/>
        </p:nvSpPr>
        <p:spPr>
          <a:xfrm>
            <a:off x="4113530" y="5185248"/>
            <a:ext cx="507804" cy="617043"/>
          </a:xfrm>
          <a:prstGeom prst="rect">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latin typeface="+mn-ea"/>
              </a:rPr>
              <a:t>開催</a:t>
            </a:r>
            <a:endParaRPr kumimoji="1" lang="en-US" altLang="ja-JP" sz="1200" dirty="0" smtClean="0">
              <a:solidFill>
                <a:schemeClr val="tx1"/>
              </a:solidFill>
              <a:latin typeface="+mn-ea"/>
            </a:endParaRPr>
          </a:p>
          <a:p>
            <a:pPr algn="ctr"/>
            <a:r>
              <a:rPr kumimoji="1" lang="en-US" altLang="ja-JP" sz="900" dirty="0" smtClean="0">
                <a:solidFill>
                  <a:schemeClr val="tx1"/>
                </a:solidFill>
                <a:latin typeface="+mn-ea"/>
              </a:rPr>
              <a:t>(</a:t>
            </a:r>
            <a:r>
              <a:rPr kumimoji="1" lang="ja-JP" altLang="en-US" sz="900" dirty="0" smtClean="0">
                <a:solidFill>
                  <a:schemeClr val="tx1"/>
                </a:solidFill>
                <a:latin typeface="+mn-ea"/>
              </a:rPr>
              <a:t>協議等</a:t>
            </a:r>
            <a:r>
              <a:rPr kumimoji="1" lang="en-US" altLang="ja-JP" sz="900" dirty="0" smtClean="0">
                <a:solidFill>
                  <a:schemeClr val="tx1"/>
                </a:solidFill>
                <a:latin typeface="+mn-ea"/>
              </a:rPr>
              <a:t>)</a:t>
            </a:r>
            <a:endParaRPr kumimoji="1" lang="ja-JP" altLang="en-US" sz="900" dirty="0">
              <a:solidFill>
                <a:schemeClr val="tx1"/>
              </a:solidFill>
              <a:latin typeface="+mn-ea"/>
            </a:endParaRPr>
          </a:p>
        </p:txBody>
      </p:sp>
      <p:sp>
        <p:nvSpPr>
          <p:cNvPr id="81" name="正方形/長方形 80"/>
          <p:cNvSpPr/>
          <p:nvPr/>
        </p:nvSpPr>
        <p:spPr>
          <a:xfrm>
            <a:off x="5541132" y="5185248"/>
            <a:ext cx="507600" cy="617043"/>
          </a:xfrm>
          <a:prstGeom prst="rect">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latin typeface="+mn-ea"/>
              </a:rPr>
              <a:t>開催</a:t>
            </a:r>
            <a:endParaRPr kumimoji="1" lang="en-US" altLang="ja-JP" sz="1200" dirty="0" smtClean="0">
              <a:solidFill>
                <a:schemeClr val="tx1"/>
              </a:solidFill>
              <a:latin typeface="+mn-ea"/>
            </a:endParaRPr>
          </a:p>
          <a:p>
            <a:pPr algn="ctr"/>
            <a:r>
              <a:rPr kumimoji="1" lang="en-US" altLang="ja-JP" sz="900" dirty="0" smtClean="0">
                <a:solidFill>
                  <a:schemeClr val="tx1"/>
                </a:solidFill>
                <a:latin typeface="+mn-ea"/>
              </a:rPr>
              <a:t>(</a:t>
            </a:r>
            <a:r>
              <a:rPr kumimoji="1" lang="ja-JP" altLang="en-US" sz="900" dirty="0" smtClean="0">
                <a:solidFill>
                  <a:schemeClr val="tx1"/>
                </a:solidFill>
                <a:latin typeface="+mn-ea"/>
              </a:rPr>
              <a:t>協議等</a:t>
            </a:r>
            <a:r>
              <a:rPr kumimoji="1" lang="en-US" altLang="ja-JP" sz="900" dirty="0" smtClean="0">
                <a:solidFill>
                  <a:schemeClr val="tx1"/>
                </a:solidFill>
                <a:latin typeface="+mn-ea"/>
              </a:rPr>
              <a:t>)</a:t>
            </a:r>
            <a:endParaRPr kumimoji="1" lang="ja-JP" altLang="en-US" sz="900" dirty="0">
              <a:solidFill>
                <a:schemeClr val="tx1"/>
              </a:solidFill>
              <a:latin typeface="+mn-ea"/>
            </a:endParaRPr>
          </a:p>
        </p:txBody>
      </p:sp>
      <p:sp>
        <p:nvSpPr>
          <p:cNvPr id="83" name="正方形/長方形 82"/>
          <p:cNvSpPr/>
          <p:nvPr/>
        </p:nvSpPr>
        <p:spPr>
          <a:xfrm>
            <a:off x="2228927" y="5191312"/>
            <a:ext cx="507600" cy="617043"/>
          </a:xfrm>
          <a:prstGeom prst="rect">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n-ea"/>
            </a:endParaRPr>
          </a:p>
        </p:txBody>
      </p:sp>
      <p:sp>
        <p:nvSpPr>
          <p:cNvPr id="84" name="テキスト ボックス 83"/>
          <p:cNvSpPr txBox="1"/>
          <p:nvPr/>
        </p:nvSpPr>
        <p:spPr>
          <a:xfrm>
            <a:off x="1831565" y="5273791"/>
            <a:ext cx="1302323" cy="415498"/>
          </a:xfrm>
          <a:prstGeom prst="rect">
            <a:avLst/>
          </a:prstGeom>
          <a:noFill/>
        </p:spPr>
        <p:txBody>
          <a:bodyPr wrap="square" rtlCol="0">
            <a:spAutoFit/>
          </a:bodyPr>
          <a:lstStyle/>
          <a:p>
            <a:pPr algn="ctr"/>
            <a:r>
              <a:rPr kumimoji="1" lang="ja-JP" altLang="en-US" sz="1200" dirty="0" smtClean="0">
                <a:latin typeface="+mn-ea"/>
              </a:rPr>
              <a:t>開催</a:t>
            </a:r>
            <a:endParaRPr kumimoji="1" lang="en-US" altLang="ja-JP" sz="1200" dirty="0" smtClean="0">
              <a:latin typeface="+mn-ea"/>
            </a:endParaRPr>
          </a:p>
          <a:p>
            <a:pPr algn="ctr"/>
            <a:r>
              <a:rPr kumimoji="1" lang="en-US" altLang="ja-JP" sz="900" dirty="0" smtClean="0">
                <a:latin typeface="+mn-ea"/>
              </a:rPr>
              <a:t>(</a:t>
            </a:r>
            <a:r>
              <a:rPr kumimoji="1" lang="ja-JP" altLang="en-US" sz="900" dirty="0" smtClean="0">
                <a:latin typeface="+mn-ea"/>
              </a:rPr>
              <a:t>所掌事項に追加</a:t>
            </a:r>
            <a:r>
              <a:rPr kumimoji="1" lang="en-US" altLang="ja-JP" sz="900" dirty="0" smtClean="0">
                <a:latin typeface="+mn-ea"/>
              </a:rPr>
              <a:t>)</a:t>
            </a:r>
            <a:endParaRPr kumimoji="1" lang="ja-JP" altLang="en-US" sz="900" dirty="0">
              <a:latin typeface="+mn-ea"/>
            </a:endParaRPr>
          </a:p>
        </p:txBody>
      </p:sp>
      <p:sp>
        <p:nvSpPr>
          <p:cNvPr id="2" name="ホームベース 1"/>
          <p:cNvSpPr/>
          <p:nvPr/>
        </p:nvSpPr>
        <p:spPr>
          <a:xfrm>
            <a:off x="2005163" y="3952350"/>
            <a:ext cx="702172" cy="1041819"/>
          </a:xfrm>
          <a:prstGeom prst="homePlate">
            <a:avLst>
              <a:gd name="adj" fmla="val 2183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rPr>
              <a:t>医療機関等へ</a:t>
            </a:r>
            <a:endParaRPr kumimoji="1" lang="en-US" altLang="ja-JP" sz="1200" dirty="0" smtClean="0">
              <a:solidFill>
                <a:schemeClr val="tx1"/>
              </a:solidFill>
            </a:endParaRPr>
          </a:p>
          <a:p>
            <a:pPr algn="ctr"/>
            <a:r>
              <a:rPr kumimoji="1" lang="ja-JP" altLang="en-US" sz="1200" dirty="0" smtClean="0">
                <a:solidFill>
                  <a:schemeClr val="tx1"/>
                </a:solidFill>
              </a:rPr>
              <a:t>申請方法</a:t>
            </a:r>
            <a:endParaRPr kumimoji="1" lang="en-US" altLang="ja-JP" sz="1200" dirty="0" smtClean="0">
              <a:solidFill>
                <a:schemeClr val="tx1"/>
              </a:solidFill>
            </a:endParaRPr>
          </a:p>
          <a:p>
            <a:pPr algn="ctr"/>
            <a:r>
              <a:rPr kumimoji="1" lang="ja-JP" altLang="en-US" sz="1200" dirty="0" smtClean="0">
                <a:solidFill>
                  <a:schemeClr val="tx1"/>
                </a:solidFill>
              </a:rPr>
              <a:t>周知</a:t>
            </a:r>
            <a:endParaRPr kumimoji="1" lang="ja-JP" altLang="en-US" sz="1200" dirty="0">
              <a:solidFill>
                <a:schemeClr val="tx1"/>
              </a:solidFill>
            </a:endParaRPr>
          </a:p>
        </p:txBody>
      </p:sp>
      <p:sp>
        <p:nvSpPr>
          <p:cNvPr id="31" name="右矢印 30"/>
          <p:cNvSpPr/>
          <p:nvPr/>
        </p:nvSpPr>
        <p:spPr>
          <a:xfrm>
            <a:off x="1313413" y="3518067"/>
            <a:ext cx="7068586" cy="360000"/>
          </a:xfrm>
          <a:prstGeom prst="rightArrow">
            <a:avLst>
              <a:gd name="adj1" fmla="val 68919"/>
              <a:gd name="adj2" fmla="val 46385"/>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医療勤務環境改善支援センターによる医療機関への支援実施</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2" name="右矢印 31"/>
          <p:cNvSpPr/>
          <p:nvPr/>
        </p:nvSpPr>
        <p:spPr>
          <a:xfrm>
            <a:off x="2714742" y="3954193"/>
            <a:ext cx="3794123" cy="360000"/>
          </a:xfrm>
          <a:prstGeom prst="rightArrow">
            <a:avLst>
              <a:gd name="adj1" fmla="val 68919"/>
              <a:gd name="adj2" fmla="val 46385"/>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指定申請受付</a:t>
            </a:r>
            <a:endParaRPr kumimoji="1" lang="ja-JP" altLang="en-US" sz="1200" dirty="0">
              <a:solidFill>
                <a:schemeClr val="tx1"/>
              </a:solidFill>
            </a:endParaRPr>
          </a:p>
        </p:txBody>
      </p:sp>
      <p:sp>
        <p:nvSpPr>
          <p:cNvPr id="33" name="右矢印 32"/>
          <p:cNvSpPr/>
          <p:nvPr/>
        </p:nvSpPr>
        <p:spPr>
          <a:xfrm>
            <a:off x="8544606" y="3615253"/>
            <a:ext cx="1150786" cy="1313411"/>
          </a:xfrm>
          <a:prstGeom prst="rightArrow">
            <a:avLst>
              <a:gd name="adj1" fmla="val 77848"/>
              <a:gd name="adj2" fmla="val 47006"/>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8394333" y="3971641"/>
            <a:ext cx="1356813" cy="640668"/>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○医療法に基づく立入検</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査において、追加的健</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康確保措置の実施状況</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を確認（保健所）</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○必要な助言・指導</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正方形/長方形 34"/>
          <p:cNvSpPr/>
          <p:nvPr/>
        </p:nvSpPr>
        <p:spPr>
          <a:xfrm>
            <a:off x="0" y="0"/>
            <a:ext cx="9906000" cy="33000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特定労務管理対象機関の令和６年４月指定に向けたスケジュール</a:t>
            </a:r>
            <a:r>
              <a:rPr kumimoji="1" lang="en-US" altLang="ja-JP"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想定</a:t>
            </a:r>
            <a:r>
              <a:rPr kumimoji="1" lang="en-US" altLang="ja-JP"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スライド番号プレースホルダー 2"/>
          <p:cNvSpPr>
            <a:spLocks noGrp="1"/>
          </p:cNvSpPr>
          <p:nvPr>
            <p:ph type="sldNum" sz="quarter" idx="12"/>
          </p:nvPr>
        </p:nvSpPr>
        <p:spPr>
          <a:xfrm>
            <a:off x="7618959" y="6517814"/>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53E852-4B79-415D-9DF3-04ED4F3383E0}" type="slidenum">
              <a:rPr kumimoji="1"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正方形/長方形 35"/>
          <p:cNvSpPr/>
          <p:nvPr/>
        </p:nvSpPr>
        <p:spPr>
          <a:xfrm>
            <a:off x="6958411" y="5185248"/>
            <a:ext cx="507600" cy="617043"/>
          </a:xfrm>
          <a:prstGeom prst="rect">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latin typeface="+mn-ea"/>
              </a:rPr>
              <a:t>開催</a:t>
            </a:r>
            <a:endParaRPr kumimoji="1" lang="en-US" altLang="ja-JP" sz="1200" dirty="0" smtClean="0">
              <a:solidFill>
                <a:schemeClr val="tx1"/>
              </a:solidFill>
              <a:latin typeface="+mn-ea"/>
            </a:endParaRPr>
          </a:p>
          <a:p>
            <a:pPr algn="ctr"/>
            <a:r>
              <a:rPr kumimoji="1" lang="en-US" altLang="ja-JP" sz="900" dirty="0" smtClean="0">
                <a:solidFill>
                  <a:schemeClr val="tx1"/>
                </a:solidFill>
                <a:latin typeface="+mn-ea"/>
              </a:rPr>
              <a:t>(</a:t>
            </a:r>
            <a:r>
              <a:rPr kumimoji="1" lang="ja-JP" altLang="en-US" sz="900" dirty="0" smtClean="0">
                <a:solidFill>
                  <a:schemeClr val="tx1"/>
                </a:solidFill>
                <a:latin typeface="+mn-ea"/>
              </a:rPr>
              <a:t>協議等</a:t>
            </a:r>
            <a:r>
              <a:rPr kumimoji="1" lang="en-US" altLang="ja-JP" sz="900" dirty="0" smtClean="0">
                <a:solidFill>
                  <a:schemeClr val="tx1"/>
                </a:solidFill>
                <a:latin typeface="+mn-ea"/>
              </a:rPr>
              <a:t>)</a:t>
            </a:r>
            <a:endParaRPr kumimoji="1" lang="ja-JP" altLang="en-US" sz="900" dirty="0">
              <a:solidFill>
                <a:schemeClr val="tx1"/>
              </a:solidFill>
              <a:latin typeface="+mn-ea"/>
            </a:endParaRPr>
          </a:p>
        </p:txBody>
      </p:sp>
      <p:sp>
        <p:nvSpPr>
          <p:cNvPr id="37" name="正方形/長方形 36"/>
          <p:cNvSpPr/>
          <p:nvPr/>
        </p:nvSpPr>
        <p:spPr>
          <a:xfrm>
            <a:off x="1727430" y="6014726"/>
            <a:ext cx="570850" cy="620758"/>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latin typeface="+mn-ea"/>
              </a:rPr>
              <a:t>開催</a:t>
            </a:r>
            <a:endParaRPr kumimoji="1" lang="en-US" altLang="ja-JP" sz="1200" dirty="0" smtClean="0">
              <a:solidFill>
                <a:schemeClr val="tx1"/>
              </a:solidFill>
              <a:latin typeface="+mn-ea"/>
            </a:endParaRPr>
          </a:p>
          <a:p>
            <a:pPr algn="ctr"/>
            <a:endParaRPr kumimoji="1" lang="en-US" altLang="ja-JP" sz="1200" dirty="0" smtClean="0">
              <a:solidFill>
                <a:schemeClr val="tx1"/>
              </a:solidFill>
              <a:latin typeface="+mn-ea"/>
            </a:endParaRPr>
          </a:p>
          <a:p>
            <a:pPr algn="ctr"/>
            <a:endParaRPr kumimoji="1" lang="ja-JP" altLang="en-US" sz="900" dirty="0">
              <a:solidFill>
                <a:schemeClr val="tx1"/>
              </a:solidFill>
              <a:latin typeface="+mn-ea"/>
            </a:endParaRPr>
          </a:p>
        </p:txBody>
      </p:sp>
      <p:sp>
        <p:nvSpPr>
          <p:cNvPr id="3" name="テキスト ボックス 2"/>
          <p:cNvSpPr txBox="1"/>
          <p:nvPr/>
        </p:nvSpPr>
        <p:spPr>
          <a:xfrm>
            <a:off x="1357356" y="6247157"/>
            <a:ext cx="1379171" cy="369332"/>
          </a:xfrm>
          <a:prstGeom prst="rect">
            <a:avLst/>
          </a:prstGeom>
          <a:noFill/>
        </p:spPr>
        <p:txBody>
          <a:bodyPr wrap="square" rtlCol="0">
            <a:spAutoFit/>
          </a:bodyPr>
          <a:lstStyle/>
          <a:p>
            <a:r>
              <a:rPr kumimoji="1" lang="en-US" altLang="ja-JP" sz="900" dirty="0" smtClean="0"/>
              <a:t>(</a:t>
            </a:r>
            <a:r>
              <a:rPr kumimoji="1" lang="ja-JP" altLang="en-US" sz="900" dirty="0" smtClean="0"/>
              <a:t>特定労務管理対象機関の指定について説明</a:t>
            </a:r>
            <a:r>
              <a:rPr kumimoji="1" lang="en-US" altLang="ja-JP" sz="900" dirty="0" smtClean="0"/>
              <a:t>)</a:t>
            </a:r>
            <a:endParaRPr kumimoji="1" lang="ja-JP" altLang="en-US" sz="900" dirty="0"/>
          </a:p>
        </p:txBody>
      </p:sp>
      <p:sp>
        <p:nvSpPr>
          <p:cNvPr id="39" name="正方形/長方形 38"/>
          <p:cNvSpPr/>
          <p:nvPr/>
        </p:nvSpPr>
        <p:spPr>
          <a:xfrm>
            <a:off x="7405045" y="6021986"/>
            <a:ext cx="573924" cy="620758"/>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latin typeface="+mn-ea"/>
              </a:rPr>
              <a:t>開催</a:t>
            </a:r>
            <a:endParaRPr kumimoji="1" lang="en-US" altLang="ja-JP" sz="1200" dirty="0" smtClean="0">
              <a:solidFill>
                <a:schemeClr val="tx1"/>
              </a:solidFill>
              <a:latin typeface="+mn-ea"/>
            </a:endParaRPr>
          </a:p>
          <a:p>
            <a:pPr algn="ctr"/>
            <a:r>
              <a:rPr kumimoji="1" lang="en-US" altLang="ja-JP" sz="900" dirty="0" smtClean="0">
                <a:solidFill>
                  <a:schemeClr val="tx1"/>
                </a:solidFill>
                <a:latin typeface="+mn-ea"/>
              </a:rPr>
              <a:t>(</a:t>
            </a:r>
            <a:r>
              <a:rPr kumimoji="1" lang="ja-JP" altLang="en-US" sz="900" dirty="0" smtClean="0">
                <a:solidFill>
                  <a:schemeClr val="tx1"/>
                </a:solidFill>
                <a:latin typeface="+mn-ea"/>
              </a:rPr>
              <a:t>意見聴取</a:t>
            </a:r>
            <a:r>
              <a:rPr kumimoji="1" lang="en-US" altLang="ja-JP" sz="900" dirty="0" smtClean="0">
                <a:solidFill>
                  <a:schemeClr val="tx1"/>
                </a:solidFill>
                <a:latin typeface="+mn-ea"/>
              </a:rPr>
              <a:t>)</a:t>
            </a:r>
            <a:endParaRPr kumimoji="1" lang="ja-JP" altLang="en-US" sz="900" dirty="0">
              <a:solidFill>
                <a:schemeClr val="tx1"/>
              </a:solidFill>
              <a:latin typeface="+mn-ea"/>
            </a:endParaRPr>
          </a:p>
        </p:txBody>
      </p:sp>
      <p:sp>
        <p:nvSpPr>
          <p:cNvPr id="41" name="正方形/長方形 40"/>
          <p:cNvSpPr/>
          <p:nvPr/>
        </p:nvSpPr>
        <p:spPr>
          <a:xfrm>
            <a:off x="5992457" y="6009363"/>
            <a:ext cx="573924" cy="620758"/>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latin typeface="+mn-ea"/>
              </a:rPr>
              <a:t>開催</a:t>
            </a:r>
            <a:endParaRPr kumimoji="1" lang="en-US" altLang="ja-JP" sz="1200" dirty="0" smtClean="0">
              <a:solidFill>
                <a:schemeClr val="tx1"/>
              </a:solidFill>
              <a:latin typeface="+mn-ea"/>
            </a:endParaRPr>
          </a:p>
          <a:p>
            <a:pPr algn="ctr"/>
            <a:r>
              <a:rPr kumimoji="1" lang="en-US" altLang="ja-JP" sz="900" dirty="0" smtClean="0">
                <a:solidFill>
                  <a:schemeClr val="tx1"/>
                </a:solidFill>
                <a:latin typeface="+mn-ea"/>
              </a:rPr>
              <a:t>(</a:t>
            </a:r>
            <a:r>
              <a:rPr kumimoji="1" lang="ja-JP" altLang="en-US" sz="900" dirty="0" smtClean="0">
                <a:solidFill>
                  <a:schemeClr val="tx1"/>
                </a:solidFill>
                <a:latin typeface="+mn-ea"/>
              </a:rPr>
              <a:t>意見聴取</a:t>
            </a:r>
            <a:r>
              <a:rPr kumimoji="1" lang="en-US" altLang="ja-JP" sz="900" dirty="0" smtClean="0">
                <a:solidFill>
                  <a:schemeClr val="tx1"/>
                </a:solidFill>
                <a:latin typeface="+mn-ea"/>
              </a:rPr>
              <a:t>)</a:t>
            </a:r>
            <a:endParaRPr kumimoji="1" lang="ja-JP" altLang="en-US" sz="900" dirty="0">
              <a:solidFill>
                <a:schemeClr val="tx1"/>
              </a:solidFill>
              <a:latin typeface="+mn-ea"/>
            </a:endParaRPr>
          </a:p>
        </p:txBody>
      </p:sp>
    </p:spTree>
    <p:extLst>
      <p:ext uri="{BB962C8B-B14F-4D97-AF65-F5344CB8AC3E}">
        <p14:creationId xmlns:p14="http://schemas.microsoft.com/office/powerpoint/2010/main" val="240775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77150" y="6414541"/>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CF0FC0-1A51-4034-A95A-DF03417564F2}" type="slidenum">
              <a:rPr kumimoji="1"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正方形/長方形 3"/>
          <p:cNvSpPr/>
          <p:nvPr/>
        </p:nvSpPr>
        <p:spPr>
          <a:xfrm>
            <a:off x="66502" y="74817"/>
            <a:ext cx="9759142" cy="665019"/>
          </a:xfrm>
          <a:prstGeom prst="rect">
            <a:avLst/>
          </a:prstGeom>
          <a:solidFill>
            <a:schemeClr val="accent5">
              <a:lumMod val="75000"/>
            </a:schemeClr>
          </a:solidFill>
          <a:ln>
            <a:solidFill>
              <a:schemeClr val="accent1">
                <a:shade val="50000"/>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smtClean="0">
                <a:ln>
                  <a:noFill/>
                </a:ln>
                <a:solidFill>
                  <a:prstClr val="white"/>
                </a:solidFill>
                <a:effectLst/>
                <a:uLnTx/>
                <a:uFillTx/>
                <a:latin typeface="ＤＦ平成ゴシック体W5" panose="020B0509000000000000" pitchFamily="49" charset="-128"/>
                <a:ea typeface="ＤＦ平成ゴシック体W5" panose="020B0509000000000000" pitchFamily="49" charset="-128"/>
                <a:cs typeface="+mn-cs"/>
              </a:rPr>
              <a:t>追加的健康確保措置の履行確保</a:t>
            </a:r>
            <a:endParaRPr kumimoji="1" lang="ja-JP" altLang="en-US" sz="3200" b="1" i="0" u="none" strike="noStrike" kern="1200" cap="none" spc="0" normalizeH="0" baseline="0" noProof="0" dirty="0">
              <a:ln>
                <a:noFill/>
              </a:ln>
              <a:solidFill>
                <a:prstClr val="white"/>
              </a:solidFill>
              <a:effectLst/>
              <a:uLnTx/>
              <a:uFillTx/>
              <a:latin typeface="ＤＦ平成ゴシック体W5" panose="020B0509000000000000" pitchFamily="49" charset="-128"/>
              <a:ea typeface="ＤＦ平成ゴシック体W5" panose="020B0509000000000000" pitchFamily="49" charset="-128"/>
              <a:cs typeface="+mn-cs"/>
            </a:endParaRPr>
          </a:p>
        </p:txBody>
      </p:sp>
      <p:sp>
        <p:nvSpPr>
          <p:cNvPr id="5" name="正方形/長方形 4"/>
          <p:cNvSpPr/>
          <p:nvPr/>
        </p:nvSpPr>
        <p:spPr>
          <a:xfrm>
            <a:off x="266005" y="1463039"/>
            <a:ext cx="9360131" cy="1720736"/>
          </a:xfrm>
          <a:prstGeom prst="rect">
            <a:avLst/>
          </a:prstGeom>
          <a:solidFill>
            <a:schemeClr val="bg1"/>
          </a:solidFill>
          <a:ln>
            <a:solidFill>
              <a:schemeClr val="accent1">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医師の働き方改革の推進に関する検討会　中間とりまとめ（令和２年</a:t>
            </a:r>
            <a:r>
              <a:rPr kumimoji="1" lang="en-US" altLang="ja-JP"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12</a:t>
            </a:r>
            <a:r>
              <a:rPr kumimoji="1" lang="ja-JP" altLang="en-US"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月</a:t>
            </a:r>
            <a:r>
              <a:rPr kumimoji="1" lang="en-US" altLang="ja-JP"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22</a:t>
            </a:r>
            <a:r>
              <a:rPr kumimoji="1" lang="ja-JP" altLang="en-US"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日）抜粋</a:t>
            </a:r>
            <a:endParaRPr kumimoji="1" lang="en-US" altLang="ja-JP"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第１　医師の時間外労働の上限規制に関して、医事法制・医療政策における措置を要する事項</a:t>
            </a:r>
            <a:endParaRPr kumimoji="1" lang="en-US" altLang="ja-JP" sz="14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２　追加的健康確保措置の義務化及び履行確保に係る枠組み</a:t>
            </a: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（２）履行確保の枠組み</a:t>
            </a: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　医事法制・医療政策における義務等であることから、都道府県が追加的健康確保措置の実施を確認することと</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　なるが、その際、医療法第</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25</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条第１項に規定する立入検査の中で確認することとする。</a:t>
            </a:r>
            <a:endParaRPr kumimoji="1" lang="ja-JP" altLang="en-US" sz="1400" b="0" i="0" u="none" strike="noStrike" kern="1200" cap="none" spc="0" normalizeH="0" baseline="0" noProof="0" dirty="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p:txBody>
      </p:sp>
      <p:sp>
        <p:nvSpPr>
          <p:cNvPr id="6" name="正方形/長方形 5"/>
          <p:cNvSpPr/>
          <p:nvPr/>
        </p:nvSpPr>
        <p:spPr>
          <a:xfrm>
            <a:off x="266005" y="3793374"/>
            <a:ext cx="9360131" cy="2562978"/>
          </a:xfrm>
          <a:prstGeom prst="rect">
            <a:avLst/>
          </a:prstGeom>
          <a:solidFill>
            <a:schemeClr val="bg1"/>
          </a:solidFill>
          <a:ln>
            <a:solidFill>
              <a:schemeClr val="accent1">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医師の労働時間短縮等に関する指針（令和４年１月</a:t>
            </a:r>
            <a:r>
              <a:rPr kumimoji="1" lang="en-US" altLang="ja-JP"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19</a:t>
            </a:r>
            <a:r>
              <a:rPr kumimoji="1" lang="ja-JP" altLang="en-US"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日　厚生労働省告示第７号）抜粋</a:t>
            </a:r>
            <a:endParaRPr kumimoji="1" lang="en-US" altLang="ja-JP"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第３　各関係者が取り組むべき推奨事項等</a:t>
            </a: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１　国及び都道府県に求められる事項</a:t>
            </a:r>
            <a:endParaRPr kumimoji="1" lang="en-US" altLang="ja-JP" sz="14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（３）国及び都道府県に求められる各都道府県における地域医療確保暫定特例水準及び集中的技能向上水準の運用に関する事項</a:t>
            </a: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ハ　都道府県知事、保健所を設置する市の市長又は特別区の区長は、面接指導（新医療法第</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108</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条第１項の面接指導</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　をいう。３の</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(3)</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のイにおいて同じ。）、同条第５項及び第６項の規定による措置並びに新医療法第</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123</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条第１項</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　本文及び第２項後段の規定による休息時間の確保（以下「追加的健康確保措置」と総称する。）の履行確保の</a:t>
            </a:r>
            <a:r>
              <a:rPr kumimoji="1" lang="ja-JP" altLang="en-US" sz="1400" b="0" i="0" u="none" strike="noStrike" kern="1200" cap="none" spc="0" normalizeH="0" baseline="0" noProof="0" dirty="0" err="1"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た</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　め、医療法第</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25</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条第１項の規定に基づく立入検査において、医療機関における追加的健康確保措置の実施状況の</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　確認を行い、医療機関に対し必要な助言・指導を行うこと。</a:t>
            </a:r>
            <a:endParaRPr kumimoji="1" lang="ja-JP" altLang="en-US" sz="1400" b="0" i="0" u="none" strike="noStrike" kern="1200" cap="none" spc="0" normalizeH="0" baseline="0" noProof="0" dirty="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endParaRPr>
          </a:p>
        </p:txBody>
      </p:sp>
    </p:spTree>
    <p:extLst>
      <p:ext uri="{BB962C8B-B14F-4D97-AF65-F5344CB8AC3E}">
        <p14:creationId xmlns:p14="http://schemas.microsoft.com/office/powerpoint/2010/main" val="1464388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77150" y="6414541"/>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CF0FC0-1A51-4034-A95A-DF03417564F2}" type="slidenum">
              <a:rPr kumimoji="1"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正方形/長方形 3"/>
          <p:cNvSpPr/>
          <p:nvPr/>
        </p:nvSpPr>
        <p:spPr>
          <a:xfrm>
            <a:off x="66502" y="74817"/>
            <a:ext cx="9759142" cy="665019"/>
          </a:xfrm>
          <a:prstGeom prst="rect">
            <a:avLst/>
          </a:prstGeom>
          <a:solidFill>
            <a:schemeClr val="accent5">
              <a:lumMod val="75000"/>
            </a:schemeClr>
          </a:solidFill>
          <a:ln>
            <a:solidFill>
              <a:schemeClr val="accent1">
                <a:shade val="50000"/>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smtClean="0">
                <a:ln>
                  <a:noFill/>
                </a:ln>
                <a:solidFill>
                  <a:prstClr val="white"/>
                </a:solidFill>
                <a:effectLst/>
                <a:uLnTx/>
                <a:uFillTx/>
                <a:latin typeface="ＤＦ平成ゴシック体W5" panose="020B0509000000000000" pitchFamily="49" charset="-128"/>
                <a:ea typeface="ＤＦ平成ゴシック体W5" panose="020B0509000000000000" pitchFamily="49" charset="-128"/>
                <a:cs typeface="+mn-cs"/>
              </a:rPr>
              <a:t>追加的健康確保措置の履行確保</a:t>
            </a:r>
            <a:endParaRPr kumimoji="1" lang="ja-JP" altLang="en-US" sz="3200" b="1" i="0" u="none" strike="noStrike" kern="1200" cap="none" spc="0" normalizeH="0" baseline="0" noProof="0" dirty="0">
              <a:ln>
                <a:noFill/>
              </a:ln>
              <a:solidFill>
                <a:prstClr val="white"/>
              </a:solidFill>
              <a:effectLst/>
              <a:uLnTx/>
              <a:uFillTx/>
              <a:latin typeface="ＤＦ平成ゴシック体W5" panose="020B0509000000000000" pitchFamily="49" charset="-128"/>
              <a:ea typeface="ＤＦ平成ゴシック体W5" panose="020B0509000000000000" pitchFamily="49" charset="-128"/>
              <a:cs typeface="+mn-cs"/>
            </a:endParaRPr>
          </a:p>
        </p:txBody>
      </p:sp>
      <p:sp>
        <p:nvSpPr>
          <p:cNvPr id="5" name="正方形/長方形 4"/>
          <p:cNvSpPr/>
          <p:nvPr/>
        </p:nvSpPr>
        <p:spPr>
          <a:xfrm>
            <a:off x="266005" y="931024"/>
            <a:ext cx="9360131" cy="5848642"/>
          </a:xfrm>
          <a:prstGeom prst="rect">
            <a:avLst/>
          </a:prstGeom>
          <a:solidFill>
            <a:schemeClr val="bg1"/>
          </a:solidFill>
          <a:ln>
            <a:solidFill>
              <a:schemeClr val="accent1">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lvl="0">
              <a:defRPr/>
            </a:pPr>
            <a:r>
              <a:rPr kumimoji="1" lang="ja-JP" altLang="en-US"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rPr>
              <a:t>良質かつ適切な医療を効率的に提供する体制の確保を推進するための医療法等の一部を改正する法律の施行に伴う関係政令の整備に関する</a:t>
            </a:r>
            <a:r>
              <a:rPr kumimoji="1" lang="ja-JP" altLang="en-US" sz="1400" dirty="0">
                <a:solidFill>
                  <a:srgbClr val="0070C0"/>
                </a:solidFill>
                <a:latin typeface="ＤＦ特太ゴシック体" panose="020B0509000000000000" pitchFamily="49" charset="-128"/>
                <a:ea typeface="ＤＦ特太ゴシック体" panose="020B0509000000000000" pitchFamily="49" charset="-128"/>
              </a:rPr>
              <a:t>政令（令和４年１月</a:t>
            </a:r>
            <a:r>
              <a:rPr kumimoji="1" lang="en-US" altLang="ja-JP" sz="1400" dirty="0">
                <a:solidFill>
                  <a:srgbClr val="0070C0"/>
                </a:solidFill>
                <a:latin typeface="ＤＦ特太ゴシック体" panose="020B0509000000000000" pitchFamily="49" charset="-128"/>
                <a:ea typeface="ＤＦ特太ゴシック体" panose="020B0509000000000000" pitchFamily="49" charset="-128"/>
              </a:rPr>
              <a:t>19</a:t>
            </a:r>
            <a:r>
              <a:rPr kumimoji="1" lang="ja-JP" altLang="en-US" sz="1400" dirty="0">
                <a:solidFill>
                  <a:srgbClr val="0070C0"/>
                </a:solidFill>
                <a:latin typeface="ＤＦ特太ゴシック体" panose="020B0509000000000000" pitchFamily="49" charset="-128"/>
                <a:ea typeface="ＤＦ特太ゴシック体" panose="020B0509000000000000" pitchFamily="49" charset="-128"/>
              </a:rPr>
              <a:t>日　</a:t>
            </a:r>
            <a:r>
              <a:rPr kumimoji="1" lang="ja-JP" altLang="en-US" sz="1400" dirty="0" smtClean="0">
                <a:solidFill>
                  <a:srgbClr val="0070C0"/>
                </a:solidFill>
                <a:latin typeface="ＤＦ特太ゴシック体" panose="020B0509000000000000" pitchFamily="49" charset="-128"/>
                <a:ea typeface="ＤＦ特太ゴシック体" panose="020B0509000000000000" pitchFamily="49" charset="-128"/>
              </a:rPr>
              <a:t>政令第</a:t>
            </a:r>
            <a:r>
              <a:rPr kumimoji="1" lang="en-US" altLang="ja-JP" sz="1400" dirty="0" smtClean="0">
                <a:solidFill>
                  <a:srgbClr val="0070C0"/>
                </a:solidFill>
                <a:latin typeface="ＤＦ特太ゴシック体" panose="020B0509000000000000" pitchFamily="49" charset="-128"/>
                <a:ea typeface="ＤＦ特太ゴシック体" panose="020B0509000000000000" pitchFamily="49" charset="-128"/>
              </a:rPr>
              <a:t>27</a:t>
            </a:r>
            <a:r>
              <a:rPr kumimoji="1" lang="ja-JP" altLang="en-US" sz="1400" dirty="0" smtClean="0">
                <a:solidFill>
                  <a:srgbClr val="0070C0"/>
                </a:solidFill>
                <a:latin typeface="ＤＦ特太ゴシック体" panose="020B0509000000000000" pitchFamily="49" charset="-128"/>
                <a:ea typeface="ＤＦ特太ゴシック体" panose="020B0509000000000000" pitchFamily="49" charset="-128"/>
              </a:rPr>
              <a:t>号</a:t>
            </a:r>
            <a:r>
              <a:rPr kumimoji="1" lang="ja-JP" altLang="en-US" sz="1400" dirty="0">
                <a:solidFill>
                  <a:srgbClr val="0070C0"/>
                </a:solidFill>
                <a:latin typeface="ＤＦ特太ゴシック体" panose="020B0509000000000000" pitchFamily="49" charset="-128"/>
                <a:ea typeface="ＤＦ特太ゴシック体" panose="020B0509000000000000" pitchFamily="49" charset="-128"/>
              </a:rPr>
              <a:t>）</a:t>
            </a:r>
            <a:r>
              <a:rPr kumimoji="1" lang="ja-JP" altLang="en-US" sz="1400" dirty="0" smtClean="0">
                <a:solidFill>
                  <a:srgbClr val="0070C0"/>
                </a:solidFill>
                <a:latin typeface="ＤＦ特太ゴシック体" panose="020B0509000000000000" pitchFamily="49" charset="-128"/>
                <a:ea typeface="ＤＦ特太ゴシック体" panose="020B0509000000000000" pitchFamily="49" charset="-128"/>
              </a:rPr>
              <a:t>抜粋</a:t>
            </a:r>
            <a:endParaRPr kumimoji="1" lang="en-US" altLang="ja-JP" sz="1400" b="0" i="0" u="none" strike="noStrike" kern="1200" cap="none" spc="0" normalizeH="0" baseline="0" noProof="0" dirty="0" smtClean="0">
              <a:ln>
                <a:noFill/>
              </a:ln>
              <a:solidFill>
                <a:srgbClr val="0070C0"/>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（医療法施行令の一部改正）</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第１条　医療法施行令（昭和</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23</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年政令第</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326</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号）の一部を次のように改正する。</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　　附則に次の三条を加える。</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　第</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12</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条（略）</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lvl="0">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　</a:t>
            </a: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rPr>
              <a:t>第</a:t>
            </a:r>
            <a:r>
              <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rPr>
              <a:t>13</a:t>
            </a: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rPr>
              <a:t>条　第４条の４の規定の適用については、当分の間、同条中「又は第</a:t>
            </a:r>
            <a:r>
              <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rPr>
              <a:t>29</a:t>
            </a:r>
            <a:r>
              <a:rPr kumimoji="1" lang="ja-JP" altLang="en-US"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rPr>
              <a:t>条第１項から第３項まで」とあるの</a:t>
            </a:r>
            <a:endParaRPr kumimoji="1" lang="en-US" altLang="ja-JP" sz="14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endParaRPr>
          </a:p>
          <a:p>
            <a:pPr lvl="0">
              <a:defRPr/>
            </a:pPr>
            <a:r>
              <a:rPr kumimoji="1"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　　は、「、第</a:t>
            </a:r>
            <a:r>
              <a:rPr kumimoji="1" lang="en-US" altLang="ja-JP" sz="1400" dirty="0" smtClean="0">
                <a:solidFill>
                  <a:prstClr val="black"/>
                </a:solidFill>
                <a:latin typeface="ＤＦ特太ゴシック体" panose="020B0509000000000000" pitchFamily="49" charset="-128"/>
                <a:ea typeface="ＤＦ特太ゴシック体" panose="020B0509000000000000" pitchFamily="49" charset="-128"/>
              </a:rPr>
              <a:t>29</a:t>
            </a:r>
            <a:r>
              <a:rPr kumimoji="1" lang="ja-JP" altLang="en-US" sz="1400" dirty="0">
                <a:solidFill>
                  <a:prstClr val="black"/>
                </a:solidFill>
                <a:latin typeface="ＤＦ特太ゴシック体" panose="020B0509000000000000" pitchFamily="49" charset="-128"/>
                <a:ea typeface="ＤＦ特太ゴシック体" panose="020B0509000000000000" pitchFamily="49" charset="-128"/>
              </a:rPr>
              <a:t>条第１項から第３項</a:t>
            </a:r>
            <a:r>
              <a:rPr kumimoji="1"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まで、第</a:t>
            </a:r>
            <a:r>
              <a:rPr kumimoji="1" lang="en-US" altLang="ja-JP" sz="1400" dirty="0" smtClean="0">
                <a:solidFill>
                  <a:prstClr val="black"/>
                </a:solidFill>
                <a:latin typeface="ＤＦ特太ゴシック体" panose="020B0509000000000000" pitchFamily="49" charset="-128"/>
                <a:ea typeface="ＤＦ特太ゴシック体" panose="020B0509000000000000" pitchFamily="49" charset="-128"/>
              </a:rPr>
              <a:t>111</a:t>
            </a:r>
            <a:r>
              <a:rPr kumimoji="1"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条又は第</a:t>
            </a:r>
            <a:r>
              <a:rPr kumimoji="1" lang="en-US" altLang="ja-JP" sz="1400" dirty="0" smtClean="0">
                <a:solidFill>
                  <a:prstClr val="black"/>
                </a:solidFill>
                <a:latin typeface="ＤＦ特太ゴシック体" panose="020B0509000000000000" pitchFamily="49" charset="-128"/>
                <a:ea typeface="ＤＦ特太ゴシック体" panose="020B0509000000000000" pitchFamily="49" charset="-128"/>
              </a:rPr>
              <a:t>126</a:t>
            </a:r>
            <a:r>
              <a:rPr kumimoji="1"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条」とする。</a:t>
            </a:r>
            <a:endParaRPr kumimoji="1" lang="en-US" altLang="ja-JP" sz="1400" dirty="0" smtClean="0">
              <a:solidFill>
                <a:prstClr val="black"/>
              </a:solidFill>
              <a:latin typeface="ＤＦ特太ゴシック体" panose="020B0509000000000000" pitchFamily="49" charset="-128"/>
              <a:ea typeface="ＤＦ特太ゴシック体" panose="020B0509000000000000" pitchFamily="49" charset="-128"/>
            </a:endParaRPr>
          </a:p>
          <a:p>
            <a:pPr lvl="0">
              <a:defRPr/>
            </a:pPr>
            <a:r>
              <a:rPr kumimoji="1" lang="ja-JP" altLang="en-US" sz="1400" dirty="0" smtClean="0">
                <a:solidFill>
                  <a:prstClr val="black"/>
                </a:solidFill>
                <a:latin typeface="ＤＦ平成ゴシック体W5" panose="020B0509000000000000" pitchFamily="49" charset="-128"/>
                <a:ea typeface="ＤＦ平成ゴシック体W5" panose="020B0509000000000000" pitchFamily="49" charset="-128"/>
              </a:rPr>
              <a:t>　</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２（略）</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lvl="0">
              <a:defRPr/>
            </a:pP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　第</a:t>
            </a:r>
            <a:r>
              <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14</a:t>
            </a:r>
            <a:r>
              <a:rPr kumimoji="1" lang="ja-JP" altLang="en-US"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条（略）</a:t>
            </a:r>
            <a:endParaRPr kumimoji="1" lang="en-US" altLang="ja-JP" sz="14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lvl="0">
              <a:defRPr/>
            </a:pPr>
            <a:endParaRPr kumimoji="1" lang="en-US" altLang="ja-JP" sz="1400" dirty="0">
              <a:solidFill>
                <a:prstClr val="black"/>
              </a:solidFill>
              <a:latin typeface="ＤＦ平成ゴシック体W5" panose="020B0509000000000000" pitchFamily="49" charset="-128"/>
              <a:ea typeface="ＤＦ平成ゴシック体W5" panose="020B0509000000000000" pitchFamily="49" charset="-128"/>
            </a:endParaRPr>
          </a:p>
          <a:p>
            <a:pPr lvl="0">
              <a:defRPr/>
            </a:pPr>
            <a:endParaRPr kumimoji="1" lang="en-US" altLang="ja-JP" sz="10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lvl="0">
              <a:defRPr/>
            </a:pPr>
            <a:r>
              <a:rPr kumimoji="1" lang="ja-JP" altLang="en-US" sz="10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rPr>
              <a:t>　医療法施行令</a:t>
            </a:r>
            <a:endParaRPr kumimoji="1" lang="en-US" altLang="ja-JP" sz="10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a:p>
            <a:pPr fontAlgn="base">
              <a:lnSpc>
                <a:spcPts val="600"/>
              </a:lnSpc>
            </a:pPr>
            <a:endParaRPr kumimoji="1" lang="en-US" altLang="ja-JP" sz="1000" dirty="0">
              <a:solidFill>
                <a:prstClr val="black"/>
              </a:solidFill>
              <a:latin typeface="ＤＦ平成ゴシック体W5" panose="020B0509000000000000" pitchFamily="49" charset="-128"/>
              <a:ea typeface="ＤＦ平成ゴシック体W5" panose="020B0509000000000000" pitchFamily="49" charset="-128"/>
            </a:endParaRPr>
          </a:p>
          <a:p>
            <a:pPr fontAlgn="base"/>
            <a:r>
              <a:rPr lang="ja-JP" altLang="en-US" sz="1000" b="1" dirty="0" smtClean="0">
                <a:solidFill>
                  <a:srgbClr val="323232"/>
                </a:solidFill>
                <a:latin typeface="ＤＦ平成ゴシック体W5" panose="020B0509000000000000" pitchFamily="49" charset="-128"/>
                <a:ea typeface="ＤＦ平成ゴシック体W5" panose="020B0509000000000000" pitchFamily="49" charset="-128"/>
              </a:rPr>
              <a:t>　（</a:t>
            </a:r>
            <a:r>
              <a:rPr lang="ja-JP" altLang="en-US" sz="1000" b="1" dirty="0">
                <a:solidFill>
                  <a:srgbClr val="323232"/>
                </a:solidFill>
                <a:latin typeface="ＤＦ平成ゴシック体W5" panose="020B0509000000000000" pitchFamily="49" charset="-128"/>
                <a:ea typeface="ＤＦ平成ゴシック体W5" panose="020B0509000000000000" pitchFamily="49" charset="-128"/>
              </a:rPr>
              <a:t>行政処分に関する通知）</a:t>
            </a:r>
          </a:p>
          <a:p>
            <a:pPr fontAlgn="base"/>
            <a:r>
              <a:rPr lang="ja-JP" altLang="en-US" sz="1000" b="1" dirty="0" smtClean="0">
                <a:solidFill>
                  <a:srgbClr val="323232"/>
                </a:solidFill>
                <a:latin typeface="ＤＦ平成ゴシック体W5" panose="020B0509000000000000" pitchFamily="49" charset="-128"/>
                <a:ea typeface="ＤＦ平成ゴシック体W5" panose="020B0509000000000000" pitchFamily="49" charset="-128"/>
              </a:rPr>
              <a:t>　第４条の４</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　次に掲げる者は、法</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第</a:t>
            </a:r>
            <a:r>
              <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rPr>
              <a:t>23</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条の２、第</a:t>
            </a:r>
            <a:r>
              <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rPr>
              <a:t>24</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条第１項</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第</a:t>
            </a:r>
            <a:r>
              <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rPr>
              <a:t>24</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条の２、第</a:t>
            </a:r>
            <a:r>
              <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rPr>
              <a:t>28</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条</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又は</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第</a:t>
            </a:r>
            <a:r>
              <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rPr>
              <a:t>29</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条第１項</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から</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第３項</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までの規定による</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処分が</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行われる必要が</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ある</a:t>
            </a:r>
            <a:endPar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　　と認める</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ときは、理由を付して、その旨を都道府県知事に通知しなければならない</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a:t>
            </a:r>
            <a:endPar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endParaRPr>
          </a:p>
          <a:p>
            <a:pPr fontAlgn="base"/>
            <a:r>
              <a:rPr lang="ja-JP" altLang="en-US" sz="1000" b="1" dirty="0" smtClean="0">
                <a:solidFill>
                  <a:srgbClr val="323232"/>
                </a:solidFill>
                <a:latin typeface="ＤＦ平成ゴシック体W5" panose="020B0509000000000000" pitchFamily="49" charset="-128"/>
                <a:ea typeface="ＤＦ平成ゴシック体W5" panose="020B0509000000000000" pitchFamily="49" charset="-128"/>
              </a:rPr>
              <a:t>　　一</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　法</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第</a:t>
            </a:r>
            <a:r>
              <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rPr>
              <a:t>25</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条第１項</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の規定により、病院、診療所若しくは助産所の開設者若しくは管理者に対し、必要な報告を命じ、又は当該</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職員に</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、病院、診療所若</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し</a:t>
            </a:r>
            <a:endPar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　　　</a:t>
            </a:r>
            <a:r>
              <a:rPr lang="ja-JP" altLang="en-US" sz="1000" dirty="0" err="1" smtClean="0">
                <a:solidFill>
                  <a:srgbClr val="323232"/>
                </a:solidFill>
                <a:latin typeface="ＤＦ平成ゴシック体W5" panose="020B0509000000000000" pitchFamily="49" charset="-128"/>
                <a:ea typeface="ＤＦ平成ゴシック体W5" panose="020B0509000000000000" pitchFamily="49" charset="-128"/>
              </a:rPr>
              <a:t>くは</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助産所に立ち入り、その有する人員若しくは清潔保持の状況、構造設備若しくは診療録、助産録、</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帳簿書類</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その他の物件を検査させた保健所を</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設置</a:t>
            </a:r>
            <a:endPar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　　　する</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市の市長又は特別区の区長（次号において「保健所設置市長等」という。）</a:t>
            </a:r>
          </a:p>
          <a:p>
            <a:pPr fontAlgn="base"/>
            <a:r>
              <a:rPr lang="ja-JP" altLang="en-US" sz="1000" b="1" dirty="0" smtClean="0">
                <a:solidFill>
                  <a:srgbClr val="323232"/>
                </a:solidFill>
                <a:latin typeface="ＤＦ平成ゴシック体W5" panose="020B0509000000000000" pitchFamily="49" charset="-128"/>
                <a:ea typeface="ＤＦ平成ゴシック体W5" panose="020B0509000000000000" pitchFamily="49" charset="-128"/>
              </a:rPr>
              <a:t>　　二</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　法</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第</a:t>
            </a:r>
            <a:r>
              <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rPr>
              <a:t>25</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条第２項</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の規定により、病院、診療所若しくは助産所の開設者若しくは管理者に対し、診療録、助産録、帳簿書類</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その他の</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物件の提出を命じ</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a:t>
            </a:r>
            <a:endPar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　　　又</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は当該職員に、当該病院、診療所若しくは助産所の開設者の事務所その他当該病院、診療所若しくは</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助産所</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の運営に関係のある場所に立ち入り、</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帳簿</a:t>
            </a:r>
            <a:endPar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　　　書類</a:t>
            </a:r>
            <a:r>
              <a:rPr lang="ja-JP" altLang="en-US" sz="1000" dirty="0">
                <a:solidFill>
                  <a:srgbClr val="323232"/>
                </a:solidFill>
                <a:latin typeface="ＤＦ平成ゴシック体W5" panose="020B0509000000000000" pitchFamily="49" charset="-128"/>
                <a:ea typeface="ＤＦ平成ゴシック体W5" panose="020B0509000000000000" pitchFamily="49" charset="-128"/>
              </a:rPr>
              <a:t>その他の物件を検査させた保健所設置市長</a:t>
            </a:r>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等</a:t>
            </a:r>
            <a:endParaRPr lang="en-US" altLang="ja-JP" sz="1000" dirty="0" smtClean="0">
              <a:solidFill>
                <a:srgbClr val="323232"/>
              </a:solidFill>
              <a:latin typeface="ＤＦ平成ゴシック体W5" panose="020B0509000000000000" pitchFamily="49" charset="-128"/>
              <a:ea typeface="ＤＦ平成ゴシック体W5" panose="020B0509000000000000" pitchFamily="49" charset="-128"/>
            </a:endParaRPr>
          </a:p>
          <a:p>
            <a:pPr fontAlgn="base"/>
            <a:endParaRPr lang="en-US" altLang="ja-JP" sz="1000" dirty="0">
              <a:solidFill>
                <a:srgbClr val="323232"/>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rgbClr val="323232"/>
                </a:solidFill>
                <a:latin typeface="ＤＦ平成ゴシック体W5" panose="020B0509000000000000" pitchFamily="49" charset="-128"/>
                <a:ea typeface="ＤＦ平成ゴシック体W5" panose="020B0509000000000000" pitchFamily="49" charset="-128"/>
              </a:rPr>
              <a:t>　医療法</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a:t>
            </a:r>
            <a:r>
              <a:rPr kumimoji="1" lang="ja-JP" altLang="en-US" sz="1000" dirty="0">
                <a:solidFill>
                  <a:schemeClr val="tx1"/>
                </a:solidFill>
                <a:latin typeface="ＤＦ平成ゴシック体W5" panose="020B0509000000000000" pitchFamily="49" charset="-128"/>
                <a:ea typeface="ＤＦ平成ゴシック体W5" panose="020B0509000000000000" pitchFamily="49" charset="-128"/>
              </a:rPr>
              <a:t>良質かつ適切な医療を効率的に提供する体制の確保を推進するための医療法等の一部を改正する</a:t>
            </a:r>
            <a:r>
              <a:rPr kumimoji="1"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法律第３条の規定による改正後の医療法）</a:t>
            </a:r>
            <a:endParaRPr kumimoji="1" lang="en-US" altLang="ja-JP" sz="1000" dirty="0" smtClean="0">
              <a:solidFill>
                <a:schemeClr val="tx1"/>
              </a:solidFill>
              <a:latin typeface="ＤＦ平成ゴシック体W5" panose="020B0509000000000000" pitchFamily="49" charset="-128"/>
              <a:ea typeface="ＤＦ平成ゴシック体W5" panose="020B0509000000000000" pitchFamily="49" charset="-128"/>
            </a:endParaRPr>
          </a:p>
          <a:p>
            <a:pPr fontAlgn="base">
              <a:lnSpc>
                <a:spcPts val="600"/>
              </a:lnSpc>
            </a:pPr>
            <a:endParaRPr kumimoji="1" lang="en-US" altLang="ja-JP" sz="1000" dirty="0">
              <a:solidFill>
                <a:schemeClr val="tx1"/>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　第</a:t>
            </a:r>
            <a:r>
              <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rPr>
              <a:t>111</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条　都道府県知事は、病院又は診療所の管理者が、正当な理由がなく、第</a:t>
            </a:r>
            <a:r>
              <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rPr>
              <a:t>107</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条に規定する必要な体制の整備をしていないと認めるとき、第</a:t>
            </a:r>
            <a:r>
              <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rPr>
              <a:t>108</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条第１</a:t>
            </a:r>
            <a:endPar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　　項の規定による面接指導を行っていないと認めるとき（同条第２項ただし書に規定する書面が提出されている場合及び同条第８項に規定する場合を除く。）</a:t>
            </a:r>
            <a:endPar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　　又は同条第６項に規定する必要な措置を講じていないと認めるときは、当該病院又は診療所の開設者に対し、期限を定めて、その改善に必要な措置をとる</a:t>
            </a:r>
            <a:endPar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　　</a:t>
            </a:r>
            <a:r>
              <a:rPr lang="ja-JP" altLang="en-US" sz="1000" dirty="0" err="1" smtClean="0">
                <a:solidFill>
                  <a:schemeClr val="tx1"/>
                </a:solidFill>
                <a:latin typeface="ＤＦ平成ゴシック体W5" panose="020B0509000000000000" pitchFamily="49" charset="-128"/>
                <a:ea typeface="ＤＦ平成ゴシック体W5" panose="020B0509000000000000" pitchFamily="49" charset="-128"/>
              </a:rPr>
              <a:t>べき</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ことを命ずることができる。</a:t>
            </a:r>
            <a:endPar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　第</a:t>
            </a:r>
            <a:r>
              <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rPr>
              <a:t>126</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条　</a:t>
            </a:r>
            <a:r>
              <a:rPr lang="ja-JP" altLang="en-US" sz="1000" dirty="0">
                <a:solidFill>
                  <a:schemeClr val="tx1"/>
                </a:solidFill>
                <a:latin typeface="ＤＦ平成ゴシック体W5" panose="020B0509000000000000" pitchFamily="49" charset="-128"/>
                <a:ea typeface="ＤＦ平成ゴシック体W5" panose="020B0509000000000000" pitchFamily="49" charset="-128"/>
              </a:rPr>
              <a:t>都道府県知事は</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、特定労務管理対象機関の管理者</a:t>
            </a:r>
            <a:r>
              <a:rPr lang="ja-JP" altLang="en-US" sz="1000" dirty="0">
                <a:solidFill>
                  <a:schemeClr val="tx1"/>
                </a:solidFill>
                <a:latin typeface="ＤＦ平成ゴシック体W5" panose="020B0509000000000000" pitchFamily="49" charset="-128"/>
                <a:ea typeface="ＤＦ平成ゴシック体W5" panose="020B0509000000000000" pitchFamily="49" charset="-128"/>
              </a:rPr>
              <a:t>が、正当な理由がなく、第</a:t>
            </a:r>
            <a:r>
              <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rPr>
              <a:t>123</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条第１項本文又は第２項後段に規定する休息時間の確保を</a:t>
            </a:r>
            <a:r>
              <a:rPr lang="ja-JP" altLang="en-US" sz="1000" dirty="0">
                <a:solidFill>
                  <a:schemeClr val="tx1"/>
                </a:solidFill>
                <a:latin typeface="ＤＦ平成ゴシック体W5" panose="020B0509000000000000" pitchFamily="49" charset="-128"/>
                <a:ea typeface="ＤＦ平成ゴシック体W5" panose="020B0509000000000000" pitchFamily="49" charset="-128"/>
              </a:rPr>
              <a:t>行って</a:t>
            </a:r>
            <a:r>
              <a:rPr lang="ja-JP" altLang="en-US" sz="1000" dirty="0" err="1" smtClean="0">
                <a:solidFill>
                  <a:schemeClr val="tx1"/>
                </a:solidFill>
                <a:latin typeface="ＤＦ平成ゴシック体W5" panose="020B0509000000000000" pitchFamily="49" charset="-128"/>
                <a:ea typeface="ＤＦ平成ゴシック体W5" panose="020B0509000000000000" pitchFamily="49" charset="-128"/>
              </a:rPr>
              <a:t>い</a:t>
            </a:r>
            <a:endParaRPr lang="en-US" altLang="ja-JP" sz="1000" dirty="0" smtClean="0">
              <a:solidFill>
                <a:schemeClr val="tx1"/>
              </a:solidFill>
              <a:latin typeface="ＤＦ平成ゴシック体W5" panose="020B0509000000000000" pitchFamily="49" charset="-128"/>
              <a:ea typeface="ＤＦ平成ゴシック体W5" panose="020B0509000000000000" pitchFamily="49" charset="-128"/>
            </a:endParaRPr>
          </a:p>
          <a:p>
            <a:pPr fontAlgn="base"/>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　　ない</a:t>
            </a:r>
            <a:r>
              <a:rPr lang="ja-JP" altLang="en-US" sz="1000" dirty="0">
                <a:solidFill>
                  <a:schemeClr val="tx1"/>
                </a:solidFill>
                <a:latin typeface="ＤＦ平成ゴシック体W5" panose="020B0509000000000000" pitchFamily="49" charset="-128"/>
                <a:ea typeface="ＤＦ平成ゴシック体W5" panose="020B0509000000000000" pitchFamily="49" charset="-128"/>
              </a:rPr>
              <a:t>と認める</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ときは</a:t>
            </a:r>
            <a:r>
              <a:rPr lang="ja-JP" altLang="en-US" sz="1000" dirty="0">
                <a:solidFill>
                  <a:schemeClr val="tx1"/>
                </a:solidFill>
                <a:latin typeface="ＤＦ平成ゴシック体W5" panose="020B0509000000000000" pitchFamily="49" charset="-128"/>
                <a:ea typeface="ＤＦ平成ゴシック体W5" panose="020B0509000000000000" pitchFamily="49" charset="-128"/>
              </a:rPr>
              <a:t>、</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当該特定労務管理対象機関の</a:t>
            </a:r>
            <a:r>
              <a:rPr lang="ja-JP" altLang="en-US" sz="1000" dirty="0">
                <a:solidFill>
                  <a:schemeClr val="tx1"/>
                </a:solidFill>
                <a:latin typeface="ＤＦ平成ゴシック体W5" panose="020B0509000000000000" pitchFamily="49" charset="-128"/>
                <a:ea typeface="ＤＦ平成ゴシック体W5" panose="020B0509000000000000" pitchFamily="49" charset="-128"/>
              </a:rPr>
              <a:t>開設者に対し、期限を定めて、その改善に必要な措置をとるべきことを命ずることができる</a:t>
            </a:r>
            <a:r>
              <a:rPr lang="ja-JP" altLang="en-US" sz="1000" dirty="0" smtClean="0">
                <a:solidFill>
                  <a:schemeClr val="tx1"/>
                </a:solidFill>
                <a:latin typeface="ＤＦ平成ゴシック体W5" panose="020B0509000000000000" pitchFamily="49" charset="-128"/>
                <a:ea typeface="ＤＦ平成ゴシック体W5" panose="020B0509000000000000" pitchFamily="49" charset="-128"/>
              </a:rPr>
              <a:t>。</a:t>
            </a:r>
            <a:endParaRPr kumimoji="1" lang="en-US" altLang="ja-JP" sz="1200" b="0"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endParaRPr>
          </a:p>
        </p:txBody>
      </p:sp>
      <p:sp>
        <p:nvSpPr>
          <p:cNvPr id="2" name="正方形/長方形 1"/>
          <p:cNvSpPr/>
          <p:nvPr/>
        </p:nvSpPr>
        <p:spPr>
          <a:xfrm>
            <a:off x="357447" y="3632662"/>
            <a:ext cx="9185564" cy="308402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1564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7945" y="2410685"/>
            <a:ext cx="360000" cy="1800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地域医療課</a:t>
            </a:r>
            <a:endPar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正方形/長方形 4"/>
          <p:cNvSpPr/>
          <p:nvPr/>
        </p:nvSpPr>
        <p:spPr>
          <a:xfrm>
            <a:off x="0" y="0"/>
            <a:ext cx="9906000" cy="33000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特定労務管理対象機関の令和６年４月指定に係る事務手続の流れ（案）</a:t>
            </a:r>
            <a:endPar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157945" y="4343686"/>
            <a:ext cx="360000" cy="168225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道立保健所</a:t>
            </a:r>
            <a:endPar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517945" y="2410685"/>
            <a:ext cx="9216259" cy="18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517945" y="4344476"/>
            <a:ext cx="9216259" cy="16822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650471" y="4820318"/>
            <a:ext cx="382385" cy="1111103"/>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③調整会議</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958041" y="4820318"/>
            <a:ext cx="1584568" cy="11111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整合性確認</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○Ｂ・連携Ｂ水準の適用と地域医療構想との整合性の確認</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5" name="角丸四角形 24"/>
          <p:cNvSpPr/>
          <p:nvPr/>
        </p:nvSpPr>
        <p:spPr>
          <a:xfrm>
            <a:off x="6525488" y="4599421"/>
            <a:ext cx="382385" cy="13320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⑥受理</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正方形/長方形 25"/>
          <p:cNvSpPr/>
          <p:nvPr/>
        </p:nvSpPr>
        <p:spPr>
          <a:xfrm>
            <a:off x="6833058" y="4599421"/>
            <a:ext cx="990000" cy="133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情報共有</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○指定通知書</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の写し</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指定有効</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期間</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令和</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６年</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４月１日</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より</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３年間</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7" name="角丸四角形 26"/>
          <p:cNvSpPr/>
          <p:nvPr/>
        </p:nvSpPr>
        <p:spPr>
          <a:xfrm>
            <a:off x="648393" y="2616029"/>
            <a:ext cx="382385" cy="13320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②受理</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正方形/長方形 27"/>
          <p:cNvSpPr/>
          <p:nvPr/>
        </p:nvSpPr>
        <p:spPr>
          <a:xfrm>
            <a:off x="955962" y="2616029"/>
            <a:ext cx="1586647" cy="133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書類審査</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○特例水準に該当する医療（医師派遣）の実施</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○時間外</a:t>
            </a:r>
            <a:r>
              <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960</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時間超の必要性</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○時短計画の作成方法・内容　等</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9" name="角丸四角形 28"/>
          <p:cNvSpPr/>
          <p:nvPr/>
        </p:nvSpPr>
        <p:spPr>
          <a:xfrm>
            <a:off x="2862357" y="2616029"/>
            <a:ext cx="382385" cy="8352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医対協</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正方形/長方形 29"/>
          <p:cNvSpPr/>
          <p:nvPr/>
        </p:nvSpPr>
        <p:spPr>
          <a:xfrm>
            <a:off x="3169926" y="2616029"/>
            <a:ext cx="1058400" cy="835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整合性確認</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○地域医療対策協議会における議論との整合性の確認（協議）</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1" name="角丸四角形 30"/>
          <p:cNvSpPr/>
          <p:nvPr/>
        </p:nvSpPr>
        <p:spPr>
          <a:xfrm>
            <a:off x="4544293" y="2616029"/>
            <a:ext cx="382385" cy="13320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④医療審議会</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2" name="正方形/長方形 31"/>
          <p:cNvSpPr/>
          <p:nvPr/>
        </p:nvSpPr>
        <p:spPr>
          <a:xfrm>
            <a:off x="4851863" y="2616029"/>
            <a:ext cx="1170000" cy="133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意見聴取</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○特例水準の適用と医療計画等との整合性</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○地域医療提供体制全体として長時間労働を前提とせざるを得ないこと</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3" name="角丸四角形 32"/>
          <p:cNvSpPr/>
          <p:nvPr/>
        </p:nvSpPr>
        <p:spPr>
          <a:xfrm>
            <a:off x="6525488" y="2616029"/>
            <a:ext cx="382385" cy="13320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⑤通知</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正方形/長方形 33"/>
          <p:cNvSpPr/>
          <p:nvPr/>
        </p:nvSpPr>
        <p:spPr>
          <a:xfrm>
            <a:off x="6833059" y="2616029"/>
            <a:ext cx="990000" cy="133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○指定通知書</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指定有効</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期間</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令和</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６年</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４月１日</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より</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３年間</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5" name="角丸四角形 34"/>
          <p:cNvSpPr/>
          <p:nvPr/>
        </p:nvSpPr>
        <p:spPr>
          <a:xfrm>
            <a:off x="8332128" y="2616029"/>
            <a:ext cx="382385" cy="13320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⑦公示・公表</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正方形/長方形 35"/>
          <p:cNvSpPr/>
          <p:nvPr/>
        </p:nvSpPr>
        <p:spPr>
          <a:xfrm>
            <a:off x="8639698" y="2616029"/>
            <a:ext cx="990000" cy="133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道ＨＰ</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○指定の公示</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○評価結果の公表</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51" name="右矢印 50"/>
          <p:cNvSpPr/>
          <p:nvPr/>
        </p:nvSpPr>
        <p:spPr>
          <a:xfrm>
            <a:off x="2606378" y="2834218"/>
            <a:ext cx="200232" cy="382385"/>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2" name="右矢印 51"/>
          <p:cNvSpPr/>
          <p:nvPr/>
        </p:nvSpPr>
        <p:spPr>
          <a:xfrm>
            <a:off x="4310838" y="2842436"/>
            <a:ext cx="201600" cy="382385"/>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3" name="テキスト ボックス 52"/>
          <p:cNvSpPr txBox="1"/>
          <p:nvPr/>
        </p:nvSpPr>
        <p:spPr>
          <a:xfrm>
            <a:off x="1963094" y="2407934"/>
            <a:ext cx="1499275"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Ｂ・連携Ｂ・Ｃ－１水準</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4" name="右矢印 53"/>
          <p:cNvSpPr/>
          <p:nvPr/>
        </p:nvSpPr>
        <p:spPr>
          <a:xfrm>
            <a:off x="2602606" y="3455488"/>
            <a:ext cx="1881691" cy="382385"/>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3112015" y="3744597"/>
            <a:ext cx="81198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Ｃ－２水準</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6" name="右矢印 55"/>
          <p:cNvSpPr/>
          <p:nvPr/>
        </p:nvSpPr>
        <p:spPr>
          <a:xfrm>
            <a:off x="6093129" y="2834217"/>
            <a:ext cx="377054" cy="382385"/>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9" name="右矢印 58"/>
          <p:cNvSpPr/>
          <p:nvPr/>
        </p:nvSpPr>
        <p:spPr>
          <a:xfrm>
            <a:off x="7897565" y="2834216"/>
            <a:ext cx="377054" cy="382385"/>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下矢印 9"/>
          <p:cNvSpPr/>
          <p:nvPr/>
        </p:nvSpPr>
        <p:spPr>
          <a:xfrm>
            <a:off x="7015942" y="4018249"/>
            <a:ext cx="415636" cy="547700"/>
          </a:xfrm>
          <a:prstGeom prst="down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テキスト ボックス 10"/>
          <p:cNvSpPr txBox="1"/>
          <p:nvPr/>
        </p:nvSpPr>
        <p:spPr>
          <a:xfrm>
            <a:off x="188423" y="6251393"/>
            <a:ext cx="9659386" cy="461665"/>
          </a:xfrm>
          <a:prstGeom prst="rect">
            <a:avLst/>
          </a:prstGeom>
          <a:no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市設置保健所</a:t>
            </a:r>
            <a:r>
              <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の管轄区域に所在する医療機関</a:t>
            </a: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に係る調整会議での「整合性の確認」について</a:t>
            </a:r>
            <a:r>
              <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は</a:t>
            </a: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、それぞれの構想区域において調整会議の事務局となっている保健所</a:t>
            </a:r>
            <a:endPar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lvl="0">
              <a:defRPr/>
            </a:pP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に対し、地域医療課が開催を依頼する。</a:t>
            </a:r>
            <a:endPar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lvl="0">
              <a:defRPr/>
            </a:pPr>
            <a:r>
              <a:rPr kumimoji="1" lang="en-US" altLang="ja-JP" sz="1000" dirty="0" smtClean="0">
                <a:solidFill>
                  <a:prstClr val="black"/>
                </a:solidFill>
                <a:latin typeface="游ゴシック" panose="020B0400000000000000" pitchFamily="50" charset="-128"/>
              </a:rPr>
              <a:t>※</a:t>
            </a:r>
            <a:r>
              <a:rPr kumimoji="1" lang="ja-JP" altLang="en-US" sz="1000" dirty="0" smtClean="0">
                <a:solidFill>
                  <a:prstClr val="black"/>
                </a:solidFill>
                <a:latin typeface="游ゴシック" panose="020B0400000000000000" pitchFamily="50" charset="-128"/>
              </a:rPr>
              <a:t>令和９年４月の指定の一斉更新時期における事務手続方法については、今後、検討する。</a:t>
            </a:r>
            <a:endPar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3" name="正方形/長方形 12"/>
          <p:cNvSpPr/>
          <p:nvPr/>
        </p:nvSpPr>
        <p:spPr>
          <a:xfrm>
            <a:off x="33252" y="390696"/>
            <a:ext cx="9847809" cy="5769035"/>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8" name="正方形/長方形 57"/>
          <p:cNvSpPr/>
          <p:nvPr/>
        </p:nvSpPr>
        <p:spPr>
          <a:xfrm>
            <a:off x="157945" y="483346"/>
            <a:ext cx="360000" cy="1800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医療機関</a:t>
            </a:r>
            <a:endPar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1" name="正方形/長方形 60"/>
          <p:cNvSpPr/>
          <p:nvPr/>
        </p:nvSpPr>
        <p:spPr>
          <a:xfrm>
            <a:off x="517945" y="483346"/>
            <a:ext cx="9216259" cy="18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2" name="角丸四角形 61"/>
          <p:cNvSpPr/>
          <p:nvPr/>
        </p:nvSpPr>
        <p:spPr>
          <a:xfrm>
            <a:off x="648393" y="549256"/>
            <a:ext cx="382385" cy="13320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①申請</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955963" y="549256"/>
            <a:ext cx="5076307" cy="133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申請書類</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○申請書</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○医師労働時間短縮計画（案）</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○特例水準に該当する業務（医師派遣）があることを証する書類</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○追加的健康確保措置を行うことができる体制が整備されていることを証する書類</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○１年以内に労働法制に違反していないことを誓約する書類</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○医療機関勤務環境評価センターの評価結果の通知</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○国の審査組織の審査結果の通知（Ｃ－２水準のみ）</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64" name="角丸四角形 63"/>
          <p:cNvSpPr/>
          <p:nvPr/>
        </p:nvSpPr>
        <p:spPr>
          <a:xfrm>
            <a:off x="6525488" y="565886"/>
            <a:ext cx="382385" cy="1332000"/>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⑥受領</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5" name="正方形/長方形 64"/>
          <p:cNvSpPr/>
          <p:nvPr/>
        </p:nvSpPr>
        <p:spPr>
          <a:xfrm>
            <a:off x="6833058" y="565886"/>
            <a:ext cx="2053247" cy="133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指定通知書受領後に実施</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○医師労働時間短縮計画の策定</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○３６協定の締結</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66" name="テキスト ボックス 65"/>
          <p:cNvSpPr txBox="1"/>
          <p:nvPr/>
        </p:nvSpPr>
        <p:spPr>
          <a:xfrm>
            <a:off x="2011680" y="1932447"/>
            <a:ext cx="4020589" cy="307777"/>
          </a:xfrm>
          <a:prstGeom prst="rect">
            <a:avLst/>
          </a:prstGeom>
          <a:noFill/>
          <a:ln>
            <a:solidFill>
              <a:schemeClr val="tx1"/>
            </a:solidFill>
            <a:prstDash val="dash"/>
          </a:ln>
        </p:spPr>
        <p:txBody>
          <a:bodyPr wrap="square" lIns="36000" tIns="0" rIns="3600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令和５年度については、道が医療機関からの申請を受け付ける期間を定めることとし、年３回の指定を想定している。</a:t>
            </a:r>
            <a:endPar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67" name="下矢印 66"/>
          <p:cNvSpPr/>
          <p:nvPr/>
        </p:nvSpPr>
        <p:spPr>
          <a:xfrm>
            <a:off x="984966" y="1962399"/>
            <a:ext cx="415636" cy="575892"/>
          </a:xfrm>
          <a:prstGeom prst="down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9" name="上矢印 68"/>
          <p:cNvSpPr/>
          <p:nvPr/>
        </p:nvSpPr>
        <p:spPr>
          <a:xfrm>
            <a:off x="2083552" y="4028329"/>
            <a:ext cx="415636" cy="701922"/>
          </a:xfrm>
          <a:prstGeom prst="up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0" name="テキスト ボックス 69"/>
          <p:cNvSpPr txBox="1"/>
          <p:nvPr/>
        </p:nvSpPr>
        <p:spPr>
          <a:xfrm>
            <a:off x="1733278" y="4032292"/>
            <a:ext cx="1118707" cy="5078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整合性を</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確認した旨の</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書類送付</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1" name="上矢印 70"/>
          <p:cNvSpPr/>
          <p:nvPr/>
        </p:nvSpPr>
        <p:spPr>
          <a:xfrm>
            <a:off x="7015942" y="1980427"/>
            <a:ext cx="415636" cy="597364"/>
          </a:xfrm>
          <a:prstGeom prst="up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2" name="テキスト ボックス 71"/>
          <p:cNvSpPr txBox="1"/>
          <p:nvPr/>
        </p:nvSpPr>
        <p:spPr>
          <a:xfrm>
            <a:off x="5964830" y="3260664"/>
            <a:ext cx="677648"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指定決定</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8" name="下矢印 67"/>
          <p:cNvSpPr/>
          <p:nvPr/>
        </p:nvSpPr>
        <p:spPr>
          <a:xfrm>
            <a:off x="758220" y="4025767"/>
            <a:ext cx="415636" cy="704484"/>
          </a:xfrm>
          <a:prstGeom prst="down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テキスト ボックス 2"/>
          <p:cNvSpPr txBox="1"/>
          <p:nvPr/>
        </p:nvSpPr>
        <p:spPr>
          <a:xfrm>
            <a:off x="323462" y="3923433"/>
            <a:ext cx="1559597"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調整会議開催依頼</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（Ｂ・連携Ｂ水準のみ）</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Ｃ水準については、</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申請があった旨を</a:t>
            </a:r>
            <a:endPar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情報提供</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6" name="スライド番号プレースホルダー 2"/>
          <p:cNvSpPr>
            <a:spLocks noGrp="1"/>
          </p:cNvSpPr>
          <p:nvPr>
            <p:ph type="sldNum" sz="quarter" idx="12"/>
          </p:nvPr>
        </p:nvSpPr>
        <p:spPr>
          <a:xfrm>
            <a:off x="7677150" y="6492875"/>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53E852-4B79-415D-9DF3-04ED4F3383E0}" type="slidenum">
              <a:rPr kumimoji="1"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7" name="右矢印 46"/>
          <p:cNvSpPr/>
          <p:nvPr/>
        </p:nvSpPr>
        <p:spPr>
          <a:xfrm rot="2213552">
            <a:off x="7820539" y="3880747"/>
            <a:ext cx="377054" cy="382385"/>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8" name="角丸四角形 47"/>
          <p:cNvSpPr/>
          <p:nvPr/>
        </p:nvSpPr>
        <p:spPr>
          <a:xfrm>
            <a:off x="8174686" y="4148318"/>
            <a:ext cx="382385" cy="648431"/>
          </a:xfrm>
          <a:prstGeom prst="roundRect">
            <a:avLst/>
          </a:prstGeom>
          <a:solidFill>
            <a:schemeClr val="accent1">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⑥受理</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9" name="正方形/長方形 48"/>
          <p:cNvSpPr/>
          <p:nvPr/>
        </p:nvSpPr>
        <p:spPr>
          <a:xfrm>
            <a:off x="8482256" y="4148318"/>
            <a:ext cx="1185444" cy="64843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市設置保健所</a:t>
            </a:r>
            <a:r>
              <a:rPr kumimoji="1" lang="en-US" altLang="ja-JP"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○指</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定通知書の写</a:t>
            </a:r>
            <a:endPar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し</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3835605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8" y="60125"/>
            <a:ext cx="9900282" cy="6603020"/>
          </a:xfrm>
          <a:prstGeom prst="rect">
            <a:avLst/>
          </a:prstGeom>
        </p:spPr>
      </p:pic>
      <p:cxnSp>
        <p:nvCxnSpPr>
          <p:cNvPr id="4" name="直線コネクタ 3"/>
          <p:cNvCxnSpPr/>
          <p:nvPr/>
        </p:nvCxnSpPr>
        <p:spPr>
          <a:xfrm>
            <a:off x="7802200" y="3361635"/>
            <a:ext cx="1419438" cy="0"/>
          </a:xfrm>
          <a:prstGeom prst="line">
            <a:avLst/>
          </a:prstGeom>
          <a:ln w="31750"/>
        </p:spPr>
        <p:style>
          <a:lnRef idx="1">
            <a:schemeClr val="dk1"/>
          </a:lnRef>
          <a:fillRef idx="0">
            <a:schemeClr val="dk1"/>
          </a:fillRef>
          <a:effectRef idx="0">
            <a:schemeClr val="dk1"/>
          </a:effectRef>
          <a:fontRef idx="minor">
            <a:schemeClr val="tx1"/>
          </a:fontRef>
        </p:style>
      </p:cxnSp>
      <p:cxnSp>
        <p:nvCxnSpPr>
          <p:cNvPr id="6" name="直線コネクタ 5"/>
          <p:cNvCxnSpPr/>
          <p:nvPr/>
        </p:nvCxnSpPr>
        <p:spPr>
          <a:xfrm flipV="1">
            <a:off x="2629959" y="3581933"/>
            <a:ext cx="6591679" cy="13344"/>
          </a:xfrm>
          <a:prstGeom prst="line">
            <a:avLst/>
          </a:prstGeom>
          <a:ln w="31750"/>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543464" y="3590883"/>
            <a:ext cx="1335212" cy="0"/>
          </a:xfrm>
          <a:prstGeom prst="line">
            <a:avLst/>
          </a:prstGeom>
          <a:ln w="31750"/>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a:xfrm>
            <a:off x="7671432" y="6485656"/>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53E852-4B79-415D-9DF3-04ED4F3383E0}" type="slidenum">
              <a:rPr kumimoji="1"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11" name="直線コネクタ 10"/>
          <p:cNvCxnSpPr/>
          <p:nvPr/>
        </p:nvCxnSpPr>
        <p:spPr>
          <a:xfrm flipV="1">
            <a:off x="543464" y="3783760"/>
            <a:ext cx="8678174" cy="17568"/>
          </a:xfrm>
          <a:prstGeom prst="line">
            <a:avLst/>
          </a:prstGeom>
          <a:ln w="31750"/>
        </p:spPr>
        <p:style>
          <a:lnRef idx="1">
            <a:schemeClr val="dk1"/>
          </a:lnRef>
          <a:fillRef idx="0">
            <a:schemeClr val="dk1"/>
          </a:fillRef>
          <a:effectRef idx="0">
            <a:schemeClr val="dk1"/>
          </a:effectRef>
          <a:fontRef idx="minor">
            <a:schemeClr val="tx1"/>
          </a:fontRef>
        </p:style>
      </p:cxnSp>
      <p:cxnSp>
        <p:nvCxnSpPr>
          <p:cNvPr id="13" name="直線コネクタ 12"/>
          <p:cNvCxnSpPr/>
          <p:nvPr/>
        </p:nvCxnSpPr>
        <p:spPr>
          <a:xfrm flipV="1">
            <a:off x="543464" y="3988925"/>
            <a:ext cx="7029431" cy="14230"/>
          </a:xfrm>
          <a:prstGeom prst="line">
            <a:avLst/>
          </a:prstGeom>
          <a:ln w="317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6129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7" y="0"/>
            <a:ext cx="9872505" cy="6858000"/>
          </a:xfrm>
          <a:prstGeom prst="rect">
            <a:avLst/>
          </a:prstGeom>
        </p:spPr>
      </p:pic>
      <p:sp>
        <p:nvSpPr>
          <p:cNvPr id="3" name="スライド番号プレースホルダー 2"/>
          <p:cNvSpPr>
            <a:spLocks noGrp="1"/>
          </p:cNvSpPr>
          <p:nvPr>
            <p:ph type="sldNum" sz="quarter" idx="12"/>
          </p:nvPr>
        </p:nvSpPr>
        <p:spPr>
          <a:xfrm>
            <a:off x="7563367" y="6419154"/>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53E852-4B79-415D-9DF3-04ED4F3383E0}" type="slidenum">
              <a:rPr kumimoji="1"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6999318" y="8312"/>
            <a:ext cx="2892655" cy="1662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rPr>
              <a:t>第６回 医師の働き方改革の推進に関する検討会 資料２（抜粋）</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0" name="直線コネクタ 9"/>
          <p:cNvCxnSpPr/>
          <p:nvPr/>
        </p:nvCxnSpPr>
        <p:spPr>
          <a:xfrm>
            <a:off x="756458" y="4995950"/>
            <a:ext cx="793865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36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730</TotalTime>
  <Words>1967</Words>
  <Application>Microsoft Office PowerPoint</Application>
  <PresentationFormat>A4 210 x 297 mm</PresentationFormat>
  <Paragraphs>265</Paragraphs>
  <Slides>8</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8</vt:i4>
      </vt:variant>
    </vt:vector>
  </HeadingPairs>
  <TitlesOfParts>
    <vt:vector size="19" baseType="lpstr">
      <vt:lpstr>ＤＦ特太ゴシック体</vt:lpstr>
      <vt:lpstr>ＤＦ平成ゴシック体W5</vt:lpstr>
      <vt:lpstr>ＤＨＰ特太ゴシック体</vt:lpstr>
      <vt:lpstr>ＭＳ Ｐゴシック</vt:lpstr>
      <vt:lpstr>游ゴシック</vt:lpstr>
      <vt:lpstr>游ゴシック Light</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金須＿孝夫</dc:creator>
  <cp:lastModifiedBy>金須＿孝夫</cp:lastModifiedBy>
  <cp:revision>58</cp:revision>
  <cp:lastPrinted>2022-10-26T00:46:55Z</cp:lastPrinted>
  <dcterms:created xsi:type="dcterms:W3CDTF">2022-08-04T06:09:59Z</dcterms:created>
  <dcterms:modified xsi:type="dcterms:W3CDTF">2023-01-17T08:13:29Z</dcterms:modified>
</cp:coreProperties>
</file>